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61" r:id="rId3"/>
    <p:sldId id="262" r:id="rId4"/>
    <p:sldId id="258" r:id="rId5"/>
    <p:sldId id="306" r:id="rId6"/>
    <p:sldId id="259" r:id="rId7"/>
    <p:sldId id="315" r:id="rId8"/>
    <p:sldId id="264" r:id="rId9"/>
    <p:sldId id="296" r:id="rId10"/>
    <p:sldId id="266" r:id="rId11"/>
    <p:sldId id="265" r:id="rId12"/>
    <p:sldId id="293" r:id="rId13"/>
    <p:sldId id="267" r:id="rId14"/>
    <p:sldId id="268" r:id="rId15"/>
    <p:sldId id="273" r:id="rId16"/>
    <p:sldId id="301" r:id="rId17"/>
    <p:sldId id="300" r:id="rId18"/>
    <p:sldId id="317" r:id="rId19"/>
    <p:sldId id="272" r:id="rId20"/>
    <p:sldId id="318" r:id="rId21"/>
    <p:sldId id="271" r:id="rId22"/>
    <p:sldId id="312" r:id="rId23"/>
    <p:sldId id="302" r:id="rId24"/>
    <p:sldId id="276" r:id="rId25"/>
    <p:sldId id="303" r:id="rId26"/>
    <p:sldId id="274" r:id="rId27"/>
    <p:sldId id="320" r:id="rId28"/>
    <p:sldId id="275" r:id="rId29"/>
    <p:sldId id="294" r:id="rId30"/>
    <p:sldId id="277" r:id="rId31"/>
    <p:sldId id="280" r:id="rId32"/>
    <p:sldId id="278" r:id="rId33"/>
    <p:sldId id="282" r:id="rId34"/>
    <p:sldId id="314" r:id="rId35"/>
    <p:sldId id="283" r:id="rId36"/>
    <p:sldId id="304" r:id="rId37"/>
    <p:sldId id="285" r:id="rId38"/>
    <p:sldId id="308" r:id="rId39"/>
    <p:sldId id="307" r:id="rId40"/>
    <p:sldId id="297" r:id="rId41"/>
    <p:sldId id="287" r:id="rId42"/>
    <p:sldId id="288" r:id="rId43"/>
    <p:sldId id="309" r:id="rId44"/>
    <p:sldId id="298" r:id="rId45"/>
    <p:sldId id="289" r:id="rId46"/>
    <p:sldId id="310" r:id="rId47"/>
    <p:sldId id="299" r:id="rId48"/>
    <p:sldId id="292" r:id="rId4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13A"/>
    <a:srgbClr val="002A6C"/>
    <a:srgbClr val="9DBFE5"/>
    <a:srgbClr val="DDDDDD"/>
    <a:srgbClr val="666666"/>
    <a:srgbClr val="EE3E68"/>
    <a:srgbClr val="53A5FF"/>
    <a:srgbClr val="005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2" autoAdjust="0"/>
    <p:restoredTop sz="93333" autoAdjust="0"/>
  </p:normalViewPr>
  <p:slideViewPr>
    <p:cSldViewPr>
      <p:cViewPr>
        <p:scale>
          <a:sx n="80" d="100"/>
          <a:sy n="80" d="100"/>
        </p:scale>
        <p:origin x="-1278" y="-60"/>
      </p:cViewPr>
      <p:guideLst>
        <p:guide orient="horz" pos="864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A33BC467-A69C-4CE6-82B1-B4BA230236F8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EA037A32-F32D-48BE-B641-848B68F07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B2E6-5A8E-448A-A0CA-32F1AB6AE244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BA19-A113-4F8B-9D77-F050BDFD4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133A-8A40-43FF-9D2C-7B1F30D03F79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9AC7-441E-4A97-935A-F8CDA482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5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5118-187D-467D-996D-9B63D7FFE6D7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117D-3E9E-4A25-94D7-7FEB3C08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3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E1E5-4943-445B-AA37-D7D4D96107D2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63DB-2C7F-40FF-AEB4-0EB6EF47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7993-9A8B-41B1-ACA8-C856C0C0B4A2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13AB-38D1-4FF4-9902-C3B6D68D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2FC7-6AE8-4CD2-BDBD-AEF2B9411213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FD1C-B6DA-4C10-869E-C6778561F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3B9E-0984-4963-B79F-378D6CD41EB8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935C-0DB9-462A-AE24-BD9C63B0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A492-0BDF-4DDA-9F26-353A957E46B1}" type="datetime1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DF08-A13F-41E2-9717-62A8BCC0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2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78D2-04B6-412A-B3FC-E232B3FA21F4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687B-7974-449E-A269-3161D5C2D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A993-99CC-4634-8821-0B65C9F10785}" type="datetime1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1EBF-511A-4D96-9AFC-E76E7E3E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1B2A-555A-49D6-91B0-B33A7AD53CD6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6593-581C-4062-BACD-F018098B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0826-5F7B-4AF5-B0C2-727BA5BAD70D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9D46-619D-478C-8757-9C87A357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D5D29-11D6-44C5-896C-A47B8EDCF9FF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A67D6-69A6-4B8A-A456-D063A7EA4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2739" b="3375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35" descr="USAID-DELIVER_s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839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524000"/>
            <a:ext cx="8229600" cy="4648200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Impact of Human Resources on </a:t>
            </a:r>
            <a:br>
              <a:rPr lang="en-US" sz="2800" dirty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Supply Chain Performance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400800" y="1905000"/>
            <a:ext cx="1524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Logistics Mangement Information System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832725" y="2133600"/>
            <a:ext cx="11239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latin typeface="Gill Sans Std" pitchFamily="34" charset="0"/>
              </a:rPr>
              <a:t>Product Selection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7467600" y="2667000"/>
            <a:ext cx="1143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Procurement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7581900" y="3124200"/>
            <a:ext cx="15621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Inventory Control Procedures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7772400" y="3886200"/>
            <a:ext cx="1143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Warehousing and Storage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7924800" y="5105400"/>
            <a:ext cx="1143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Transport and Distribution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6934200" y="4724400"/>
            <a:ext cx="1143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Organizational Support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7105650" y="5486400"/>
            <a:ext cx="8763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Product Use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7832725" y="1504950"/>
            <a:ext cx="1143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latin typeface="Gill Sans Std" pitchFamily="34" charset="0"/>
              </a:rPr>
              <a:t>Organization and Staffing</a:t>
            </a: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8077200" y="4419600"/>
            <a:ext cx="1066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>
                <a:latin typeface="Gill Sans Std" pitchFamily="34" charset="0"/>
              </a:rPr>
              <a:t>Forecasting</a:t>
            </a:r>
          </a:p>
        </p:txBody>
      </p:sp>
      <p:sp>
        <p:nvSpPr>
          <p:cNvPr id="11277" name="TextBox 15"/>
          <p:cNvSpPr txBox="1">
            <a:spLocks noChangeArrowheads="1"/>
          </p:cNvSpPr>
          <p:nvPr/>
        </p:nvSpPr>
        <p:spPr bwMode="auto">
          <a:xfrm>
            <a:off x="6934200" y="6000750"/>
            <a:ext cx="20383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latin typeface="Gill Sans Std" pitchFamily="34" charset="0"/>
              </a:rPr>
              <a:t>Finance/Donor Coordination/</a:t>
            </a:r>
          </a:p>
          <a:p>
            <a:pPr algn="ctr" eaLnBrk="1" hangingPunct="1"/>
            <a:r>
              <a:rPr lang="en-US" sz="1000" b="1" dirty="0">
                <a:latin typeface="Gill Sans Std" pitchFamily="34" charset="0"/>
              </a:rPr>
              <a:t>CS Planning</a:t>
            </a:r>
          </a:p>
        </p:txBody>
      </p:sp>
      <p:pic>
        <p:nvPicPr>
          <p:cNvPr id="112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4975"/>
            <a:ext cx="755491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1524000"/>
            <a:ext cx="8229600" cy="4648200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3974" r="2242" b="14597"/>
          <a:stretch/>
        </p:blipFill>
        <p:spPr bwMode="auto">
          <a:xfrm>
            <a:off x="4067176" y="1563729"/>
            <a:ext cx="4619624" cy="453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Human Resource Building Blocks that </a:t>
            </a:r>
            <a:br>
              <a:rPr lang="en-US" sz="2800" dirty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Expand Supply Chain Performance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457200" y="2000881"/>
            <a:ext cx="40386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latin typeface="Gill Sans Std" pitchFamily="34" charset="0"/>
              </a:rPr>
              <a:t>By nurturing the </a:t>
            </a:r>
            <a:r>
              <a:rPr lang="en-US" sz="2400" b="1" dirty="0">
                <a:solidFill>
                  <a:srgbClr val="C00000"/>
                </a:solidFill>
                <a:latin typeface="Gill Sans Std" pitchFamily="34" charset="0"/>
              </a:rPr>
              <a:t>5 human resource for health building blocks</a:t>
            </a:r>
            <a:r>
              <a:rPr lang="en-US" sz="2000" dirty="0">
                <a:latin typeface="Gill Sans Std" pitchFamily="34" charset="0"/>
              </a:rPr>
              <a:t>, supply chain personnel are </a:t>
            </a:r>
            <a:r>
              <a:rPr lang="en-US" sz="2400" b="1" dirty="0">
                <a:solidFill>
                  <a:srgbClr val="C00000"/>
                </a:solidFill>
                <a:latin typeface="Gill Sans Std" pitchFamily="34" charset="0"/>
              </a:rPr>
              <a:t>sourced</a:t>
            </a:r>
            <a:r>
              <a:rPr lang="en-US" sz="2000" dirty="0">
                <a:latin typeface="Gill Sans Std" pitchFamily="34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Gill Sans Std" pitchFamily="34" charset="0"/>
              </a:rPr>
              <a:t>developed</a:t>
            </a:r>
            <a:r>
              <a:rPr lang="en-US" sz="2000" dirty="0">
                <a:latin typeface="Gill Sans Std" pitchFamily="34" charset="0"/>
              </a:rPr>
              <a:t>, and </a:t>
            </a:r>
            <a:r>
              <a:rPr lang="en-US" sz="2400" b="1" dirty="0">
                <a:solidFill>
                  <a:srgbClr val="C00000"/>
                </a:solidFill>
                <a:latin typeface="Gill Sans Std" pitchFamily="34" charset="0"/>
              </a:rPr>
              <a:t>professionalized</a:t>
            </a:r>
            <a:r>
              <a:rPr lang="en-US" sz="2000" dirty="0">
                <a:latin typeface="Gill Sans Std" pitchFamily="34" charset="0"/>
              </a:rPr>
              <a:t> to support sustained </a:t>
            </a:r>
            <a:r>
              <a:rPr lang="en-US" sz="2400" b="1" dirty="0">
                <a:solidFill>
                  <a:srgbClr val="C00000"/>
                </a:solidFill>
                <a:latin typeface="Gill Sans Std" pitchFamily="34" charset="0"/>
              </a:rPr>
              <a:t>supply chain performance </a:t>
            </a:r>
          </a:p>
        </p:txBody>
      </p:sp>
      <p:sp>
        <p:nvSpPr>
          <p:cNvPr id="3" name="Oval 2"/>
          <p:cNvSpPr/>
          <p:nvPr/>
        </p:nvSpPr>
        <p:spPr>
          <a:xfrm>
            <a:off x="4758690" y="1905000"/>
            <a:ext cx="533400" cy="533400"/>
          </a:xfrm>
          <a:prstGeom prst="ellipse">
            <a:avLst/>
          </a:prstGeom>
          <a:solidFill>
            <a:srgbClr val="002A6C"/>
          </a:solidFill>
          <a:ln w="53975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Gill Sans MT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539990" y="2054860"/>
            <a:ext cx="533400" cy="533400"/>
          </a:xfrm>
          <a:prstGeom prst="ellipse">
            <a:avLst/>
          </a:prstGeom>
          <a:solidFill>
            <a:srgbClr val="002A6C"/>
          </a:solidFill>
          <a:ln w="508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Gill Sans MT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445250" y="5497600"/>
            <a:ext cx="533400" cy="533400"/>
          </a:xfrm>
          <a:prstGeom prst="ellipse">
            <a:avLst/>
          </a:prstGeom>
          <a:solidFill>
            <a:srgbClr val="002A6C"/>
          </a:solidFill>
          <a:ln w="508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Gill Sans MT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377690" y="4935921"/>
            <a:ext cx="533400" cy="533400"/>
          </a:xfrm>
          <a:prstGeom prst="ellipse">
            <a:avLst/>
          </a:prstGeom>
          <a:solidFill>
            <a:srgbClr val="002A6C"/>
          </a:solidFill>
          <a:ln w="508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Gill Sans MT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092190" y="4495800"/>
            <a:ext cx="533400" cy="533400"/>
          </a:xfrm>
          <a:prstGeom prst="ellipse">
            <a:avLst/>
          </a:prstGeom>
          <a:solidFill>
            <a:srgbClr val="002A6C"/>
          </a:solidFill>
          <a:ln w="508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Gill Sans MT" pitchFamily="34" charset="0"/>
              </a:rPr>
              <a:t>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Purpose of the Assessment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391400" cy="1463040"/>
          </a:xfrm>
          <a:prstGeom prst="rect">
            <a:avLst/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 lvl="1">
              <a:defRPr sz="2400">
                <a:solidFill>
                  <a:schemeClr val="lt1"/>
                </a:solidFill>
                <a:latin typeface="+mj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ill Sans Std" pitchFamily="34" charset="0"/>
              </a:rPr>
              <a:t>Document the capacity of a country’s 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ill Sans Std" pitchFamily="34" charset="0"/>
              </a:rPr>
              <a:t>public health supply chain human resource management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4297680"/>
            <a:ext cx="7391400" cy="146304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ill Sans Std" pitchFamily="34" charset="0"/>
              </a:rPr>
              <a:t>Document professionalization efforts of personnel working 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Gill Sans Std" pitchFamily="34" charset="0"/>
              </a:rPr>
              <a:t>across a country’s public health supply chains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2834640"/>
            <a:ext cx="7391400" cy="1463040"/>
          </a:xfrm>
          <a:prstGeom prst="rect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600" b="1" kern="0"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Gill Sans Std" pitchFamily="34" charset="0"/>
              </a:rPr>
              <a:t>Identify where and how to improve supply chain 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Gill Sans Std" pitchFamily="34" charset="0"/>
              </a:rPr>
              <a:t>performance through the effective human resource management 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bg1"/>
                </a:solidFill>
                <a:latin typeface="Gill Sans Std" pitchFamily="34" charset="0"/>
              </a:rPr>
              <a:t>of supply chain personnel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3 Objectives – Assessment Process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lvl="1">
              <a:defRPr/>
            </a:pPr>
            <a:endParaRPr lang="en-US" sz="2400" dirty="0">
              <a:solidFill>
                <a:schemeClr val="tx1"/>
              </a:solidFill>
              <a:latin typeface="Gill Sans MT" pitchFamily="34" charset="0"/>
            </a:endParaRPr>
          </a:p>
          <a:p>
            <a:pPr marL="236538" lvl="1" indent="-125413"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Gill Sans Std" pitchFamily="34" charset="0"/>
            </a:endParaRPr>
          </a:p>
          <a:p>
            <a:pPr marL="693738" indent="-34766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Describe the process and timelines for </a:t>
            </a:r>
            <a:b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the 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371600"/>
            <a:ext cx="8553450" cy="495300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Assessment Process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76400"/>
            <a:ext cx="82105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Assessment Timeline</a:t>
            </a:r>
          </a:p>
        </p:txBody>
      </p:sp>
      <p:graphicFrame>
        <p:nvGraphicFramePr>
          <p:cNvPr id="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28863"/>
              </p:ext>
            </p:extLst>
          </p:nvPr>
        </p:nvGraphicFramePr>
        <p:xfrm>
          <a:off x="762000" y="1349375"/>
          <a:ext cx="7534275" cy="5203825"/>
        </p:xfrm>
        <a:graphic>
          <a:graphicData uri="http://schemas.openxmlformats.org/drawingml/2006/table">
            <a:tbl>
              <a:tblPr/>
              <a:tblGrid>
                <a:gridCol w="1228565"/>
                <a:gridCol w="630571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Week 1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93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Week 2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5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Week 3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Week 4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en-US" dirty="0" smtClean="0"/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Week 5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9"/>
          <p:cNvSpPr>
            <a:spLocks noChangeAspect="1" noChangeArrowheads="1"/>
          </p:cNvSpPr>
          <p:nvPr/>
        </p:nvSpPr>
        <p:spPr bwMode="gray">
          <a:xfrm>
            <a:off x="2057548" y="2859086"/>
            <a:ext cx="1219052" cy="1033463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Scope assessment</a:t>
            </a:r>
          </a:p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Confirm data collection schedule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gray">
          <a:xfrm>
            <a:off x="5819093" y="2873375"/>
            <a:ext cx="1204913" cy="1033462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 data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gray">
          <a:xfrm>
            <a:off x="4572001" y="2859086"/>
            <a:ext cx="1200149" cy="1033463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Conduct stakeholder workshop</a:t>
            </a:r>
          </a:p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Update data collection tool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3332162" y="2859086"/>
            <a:ext cx="1158875" cy="1033463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Confirm scope with client</a:t>
            </a:r>
          </a:p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Prepare data collection tool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7086602" y="2873375"/>
            <a:ext cx="1214436" cy="1033462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 data</a:t>
            </a:r>
          </a:p>
        </p:txBody>
      </p:sp>
      <p:sp>
        <p:nvSpPr>
          <p:cNvPr id="11" name="Rectangle 29"/>
          <p:cNvSpPr>
            <a:spLocks noChangeAspect="1" noChangeArrowheads="1"/>
          </p:cNvSpPr>
          <p:nvPr/>
        </p:nvSpPr>
        <p:spPr bwMode="gray">
          <a:xfrm>
            <a:off x="2057548" y="1357313"/>
            <a:ext cx="1219052" cy="5365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Gill Sans Std" pitchFamily="34" charset="0"/>
                <a:cs typeface="Arial" pitchFamily="34" charset="0"/>
              </a:rPr>
              <a:t>Day 1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5819093" y="1357313"/>
            <a:ext cx="1204913" cy="5365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Gill Sans Std" pitchFamily="34" charset="0"/>
                <a:cs typeface="Arial" pitchFamily="34" charset="0"/>
              </a:rPr>
              <a:t>Day 4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gray">
          <a:xfrm>
            <a:off x="4572000" y="1357312"/>
            <a:ext cx="1200150" cy="5365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Gill Sans Std" pitchFamily="34" charset="0"/>
                <a:cs typeface="Arial" pitchFamily="34" charset="0"/>
              </a:rPr>
              <a:t>Day 3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gray">
          <a:xfrm>
            <a:off x="3332162" y="1357313"/>
            <a:ext cx="1158875" cy="5365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Gill Sans Std" pitchFamily="34" charset="0"/>
                <a:cs typeface="Arial" pitchFamily="34" charset="0"/>
              </a:rPr>
              <a:t>Day 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7086601" y="1357311"/>
            <a:ext cx="1214438" cy="5365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Gill Sans Std" pitchFamily="34" charset="0"/>
                <a:cs typeface="Arial" pitchFamily="34" charset="0"/>
              </a:rPr>
              <a:t>Day 5</a:t>
            </a:r>
          </a:p>
        </p:txBody>
      </p:sp>
      <p:sp>
        <p:nvSpPr>
          <p:cNvPr id="16" name="Rectangle 29"/>
          <p:cNvSpPr>
            <a:spLocks noChangeAspect="1" noChangeArrowheads="1"/>
          </p:cNvSpPr>
          <p:nvPr/>
        </p:nvSpPr>
        <p:spPr bwMode="gray">
          <a:xfrm>
            <a:off x="2057400" y="3892550"/>
            <a:ext cx="1219200" cy="7953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</a:t>
            </a:r>
            <a:r>
              <a:rPr lang="en-US" dirty="0">
                <a:latin typeface="Gill Sans Std" pitchFamily="34" charset="0"/>
              </a:rPr>
              <a:t>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gray">
          <a:xfrm>
            <a:off x="5819093" y="3906837"/>
            <a:ext cx="1204913" cy="7810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</a:t>
            </a:r>
            <a:r>
              <a:rPr lang="en-US" dirty="0">
                <a:latin typeface="Gill Sans Std" pitchFamily="34" charset="0"/>
              </a:rPr>
              <a:t>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gray">
          <a:xfrm>
            <a:off x="4572001" y="3892551"/>
            <a:ext cx="1200149" cy="7953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</a:t>
            </a:r>
            <a:r>
              <a:rPr lang="en-US" dirty="0">
                <a:latin typeface="Gill Sans Std" pitchFamily="34" charset="0"/>
              </a:rPr>
              <a:t>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gray">
          <a:xfrm>
            <a:off x="3332162" y="3892551"/>
            <a:ext cx="1158875" cy="7953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Gather</a:t>
            </a:r>
            <a:r>
              <a:rPr lang="en-US" dirty="0">
                <a:latin typeface="Gill Sans Std" pitchFamily="34" charset="0"/>
              </a:rPr>
              <a:t>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gray">
          <a:xfrm>
            <a:off x="7086602" y="3906837"/>
            <a:ext cx="1228723" cy="7810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+mj-lt"/>
                <a:cs typeface="Arial" pitchFamily="34" charset="0"/>
              </a:rPr>
              <a:t>Gather</a:t>
            </a:r>
            <a:r>
              <a:rPr lang="en-US" dirty="0"/>
              <a:t> </a:t>
            </a:r>
            <a:r>
              <a:rPr lang="en-US" sz="1200" kern="0" dirty="0">
                <a:latin typeface="+mj-lt"/>
                <a:cs typeface="Arial" pitchFamily="34" charset="0"/>
              </a:rPr>
              <a:t>data</a:t>
            </a:r>
          </a:p>
        </p:txBody>
      </p:sp>
      <p:sp>
        <p:nvSpPr>
          <p:cNvPr id="21" name="Rectangle 29"/>
          <p:cNvSpPr>
            <a:spLocks noChangeAspect="1" noChangeArrowheads="1"/>
          </p:cNvSpPr>
          <p:nvPr/>
        </p:nvSpPr>
        <p:spPr bwMode="gray">
          <a:xfrm>
            <a:off x="2057400" y="4673601"/>
            <a:ext cx="1219200" cy="10048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Review data </a:t>
            </a:r>
            <a:r>
              <a:rPr lang="en-US" sz="1200" kern="0" dirty="0" smtClean="0">
                <a:latin typeface="Gill Sans Std" pitchFamily="34" charset="0"/>
                <a:cs typeface="Arial" pitchFamily="34" charset="0"/>
              </a:rPr>
              <a:t/>
            </a:r>
            <a:br>
              <a:rPr lang="en-US" sz="1200" kern="0" dirty="0" smtClean="0">
                <a:latin typeface="Gill Sans Std" pitchFamily="34" charset="0"/>
                <a:cs typeface="Arial" pitchFamily="34" charset="0"/>
              </a:rPr>
            </a:br>
            <a:r>
              <a:rPr lang="en-US" sz="1200" kern="0" dirty="0" smtClean="0">
                <a:latin typeface="Gill Sans Std" pitchFamily="34" charset="0"/>
                <a:cs typeface="Arial" pitchFamily="34" charset="0"/>
              </a:rPr>
              <a:t>and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distill </a:t>
            </a:r>
            <a:r>
              <a:rPr lang="en-US" sz="1200" kern="0" dirty="0" smtClean="0">
                <a:latin typeface="Gill Sans Std" pitchFamily="34" charset="0"/>
                <a:cs typeface="Arial" pitchFamily="34" charset="0"/>
              </a:rPr>
              <a:t>conclusions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/ </a:t>
            </a:r>
            <a:r>
              <a:rPr lang="en-US" sz="1200" kern="0" dirty="0" err="1" smtClean="0">
                <a:latin typeface="Gill Sans Std" pitchFamily="34" charset="0"/>
                <a:cs typeface="Arial" pitchFamily="34" charset="0"/>
              </a:rPr>
              <a:t>recommenda-tions</a:t>
            </a:r>
            <a:endParaRPr lang="en-US" sz="1200" kern="0" dirty="0">
              <a:latin typeface="Gill Sans Std" pitchFamily="34" charset="0"/>
              <a:cs typeface="Arial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gray">
          <a:xfrm>
            <a:off x="5819093" y="4687888"/>
            <a:ext cx="1204913" cy="990600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Update recommendations; </a:t>
            </a:r>
            <a:r>
              <a:rPr lang="en-US" sz="1200" kern="0" dirty="0" smtClean="0">
                <a:latin typeface="Gill Sans Std" pitchFamily="34" charset="0"/>
                <a:cs typeface="Arial" pitchFamily="34" charset="0"/>
              </a:rPr>
              <a:t>develop implementation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plan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gray">
          <a:xfrm>
            <a:off x="4572001" y="4673601"/>
            <a:ext cx="1200149" cy="10048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Conduct stakeholder workshop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gray">
          <a:xfrm>
            <a:off x="3332162" y="4673601"/>
            <a:ext cx="1158875" cy="10048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  <a:cs typeface="Arial" pitchFamily="34" charset="0"/>
              </a:rPr>
              <a:t>Validate findings and </a:t>
            </a:r>
            <a:r>
              <a:rPr lang="en-US" sz="1200" kern="0" dirty="0" err="1" smtClean="0">
                <a:latin typeface="Gill Sans Std" pitchFamily="34" charset="0"/>
                <a:cs typeface="Arial" pitchFamily="34" charset="0"/>
              </a:rPr>
              <a:t>recommenda-tions</a:t>
            </a:r>
            <a:r>
              <a:rPr lang="en-US" sz="1200" kern="0" dirty="0" smtClean="0">
                <a:latin typeface="Gill Sans Std" pitchFamily="34" charset="0"/>
                <a:cs typeface="Arial" pitchFamily="34" charset="0"/>
              </a:rPr>
              <a:t> </a:t>
            </a:r>
            <a:r>
              <a:rPr lang="en-US" sz="1200" kern="0" dirty="0">
                <a:latin typeface="Gill Sans Std" pitchFamily="34" charset="0"/>
                <a:cs typeface="Arial" pitchFamily="34" charset="0"/>
              </a:rPr>
              <a:t>with client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gray">
          <a:xfrm>
            <a:off x="7086602" y="4687888"/>
            <a:ext cx="1228723" cy="990600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Ctr="1"/>
          <a:lstStyle/>
          <a:p>
            <a:pPr marL="114300" indent="-1143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+mj-lt"/>
                <a:cs typeface="Arial" pitchFamily="34" charset="0"/>
              </a:rPr>
              <a:t>Draft report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057400" y="1908175"/>
            <a:ext cx="6243638" cy="9652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xtLst/>
        </p:spPr>
        <p:txBody>
          <a:bodyPr lIns="27432" tIns="27432" rIns="27432" bIns="27432" anchorCtr="1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2638" y="1997075"/>
            <a:ext cx="53387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>
                <a:latin typeface="Gill Sans Std" pitchFamily="34" charset="0"/>
                <a:cs typeface="Arial" pitchFamily="34" charset="0"/>
              </a:rPr>
              <a:t>Schedule team planning meetings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>
                <a:latin typeface="Gill Sans Std" pitchFamily="34" charset="0"/>
                <a:cs typeface="Arial" pitchFamily="34" charset="0"/>
              </a:rPr>
              <a:t>Schedule client meetings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>
                <a:latin typeface="Gill Sans Std" pitchFamily="34" charset="0"/>
                <a:cs typeface="Arial" pitchFamily="34" charset="0"/>
              </a:rPr>
              <a:t>Schedule stakeholder workshop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57548" y="5689758"/>
            <a:ext cx="6262687" cy="8574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xtLst/>
        </p:spPr>
        <p:txBody>
          <a:bodyPr lIns="27432" tIns="27432" rIns="27432" bIns="27432" anchorCtr="1"/>
          <a:lstStyle/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5809615"/>
            <a:ext cx="5338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>
                <a:latin typeface="Gill Sans Std" pitchFamily="34" charset="0"/>
                <a:cs typeface="Arial" pitchFamily="34" charset="0"/>
              </a:rPr>
              <a:t>Complete report and submit to identified stakeholders for review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dirty="0">
                <a:latin typeface="Gill Sans Std" pitchFamily="34" charset="0"/>
                <a:cs typeface="Arial" pitchFamily="34" charset="0"/>
              </a:rPr>
              <a:t>Finalize report and submit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endParaRPr lang="en-US" sz="1200" dirty="0">
              <a:latin typeface="Gill Sans Std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153400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1 – Scope the Assessment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78794" y="1600200"/>
            <a:ext cx="47244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Develop an assessment scope</a:t>
            </a:r>
          </a:p>
        </p:txBody>
      </p:sp>
      <p:sp>
        <p:nvSpPr>
          <p:cNvPr id="17" name="Oval 16"/>
          <p:cNvSpPr/>
          <p:nvPr/>
        </p:nvSpPr>
        <p:spPr>
          <a:xfrm>
            <a:off x="711994" y="2659117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11994" y="37338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711994" y="1600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ln cmpd="sng">
                  <a:noFill/>
                </a:ln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1778794" y="2689225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the assessment team</a:t>
            </a:r>
          </a:p>
        </p:txBody>
      </p:sp>
      <p:sp>
        <p:nvSpPr>
          <p:cNvPr id="17416" name="Content Placeholder 2"/>
          <p:cNvSpPr txBox="1">
            <a:spLocks/>
          </p:cNvSpPr>
          <p:nvPr/>
        </p:nvSpPr>
        <p:spPr bwMode="auto">
          <a:xfrm>
            <a:off x="1828800" y="3771900"/>
            <a:ext cx="464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Engage stakeholders</a:t>
            </a:r>
          </a:p>
        </p:txBody>
      </p:sp>
      <p:sp>
        <p:nvSpPr>
          <p:cNvPr id="12" name="Oval 11"/>
          <p:cNvSpPr/>
          <p:nvPr/>
        </p:nvSpPr>
        <p:spPr>
          <a:xfrm>
            <a:off x="714622" y="48006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4</a:t>
            </a:r>
          </a:p>
        </p:txBody>
      </p:sp>
      <p:sp>
        <p:nvSpPr>
          <p:cNvPr id="17418" name="Content Placeholder 2"/>
          <p:cNvSpPr txBox="1">
            <a:spLocks/>
          </p:cNvSpPr>
          <p:nvPr/>
        </p:nvSpPr>
        <p:spPr bwMode="auto">
          <a:xfrm>
            <a:off x="1802607" y="4876800"/>
            <a:ext cx="470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Compile reference materials for review</a:t>
            </a:r>
          </a:p>
        </p:txBody>
      </p:sp>
      <p:sp>
        <p:nvSpPr>
          <p:cNvPr id="14" name="Oval 13"/>
          <p:cNvSpPr/>
          <p:nvPr/>
        </p:nvSpPr>
        <p:spPr>
          <a:xfrm>
            <a:off x="711994" y="5791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5</a:t>
            </a:r>
          </a:p>
        </p:txBody>
      </p:sp>
      <p:sp>
        <p:nvSpPr>
          <p:cNvPr id="17420" name="Content Placeholder 2"/>
          <p:cNvSpPr txBox="1">
            <a:spLocks/>
          </p:cNvSpPr>
          <p:nvPr/>
        </p:nvSpPr>
        <p:spPr bwMode="auto">
          <a:xfrm>
            <a:off x="1799432" y="5867400"/>
            <a:ext cx="4703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</a:t>
            </a:r>
            <a:r>
              <a:rPr lang="en-US" sz="2000" i="1" dirty="0">
                <a:latin typeface="Gill Sans Std" pitchFamily="34" charset="0"/>
              </a:rPr>
              <a:t>Supply Chain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44713" y="2882900"/>
            <a:ext cx="1543050" cy="3594100"/>
          </a:xfrm>
          <a:prstGeom prst="rect">
            <a:avLst/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21113" y="2882900"/>
            <a:ext cx="1543050" cy="3594100"/>
          </a:xfrm>
          <a:prstGeom prst="rect">
            <a:avLst/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516563" y="2870200"/>
            <a:ext cx="1541462" cy="3594100"/>
          </a:xfrm>
          <a:prstGeom prst="rect">
            <a:avLst/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250113" y="2870200"/>
            <a:ext cx="1543050" cy="3594100"/>
          </a:xfrm>
          <a:prstGeom prst="rect">
            <a:avLst/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57200" y="2878138"/>
            <a:ext cx="1541463" cy="3594100"/>
          </a:xfrm>
          <a:prstGeom prst="rect">
            <a:avLst/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1733550"/>
            <a:ext cx="8335963" cy="933450"/>
          </a:xfrm>
          <a:prstGeom prst="rect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latin typeface="Gill Sans MT" pitchFamily="34" charset="0"/>
            </a:endParaRPr>
          </a:p>
        </p:txBody>
      </p:sp>
      <p:sp>
        <p:nvSpPr>
          <p:cNvPr id="184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1 – Scope the Assessment</a:t>
            </a: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649288" y="1828800"/>
            <a:ext cx="7961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130000"/>
              </a:lnSpc>
              <a:spcAft>
                <a:spcPct val="20000"/>
              </a:spcAft>
              <a:buClr>
                <a:schemeClr val="tx1"/>
              </a:buClr>
            </a:pPr>
            <a:r>
              <a:rPr lang="en-US" sz="1700" b="1" dirty="0">
                <a:solidFill>
                  <a:schemeClr val="bg1"/>
                </a:solidFill>
                <a:latin typeface="Gill Sans Std" pitchFamily="34" charset="0"/>
              </a:rPr>
              <a:t>Identify and confirm the purpose, or expected outcomes, of the assessment</a:t>
            </a:r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3914775" y="4013200"/>
            <a:ext cx="1343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marL="114300" indent="-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 dirty="0" smtClean="0">
                <a:latin typeface="Gill Sans Std" pitchFamily="34" charset="0"/>
              </a:rPr>
              <a:t>Identify desired skills </a:t>
            </a:r>
            <a:r>
              <a:rPr lang="en-US" sz="1400" dirty="0">
                <a:latin typeface="Gill Sans Std" pitchFamily="34" charset="0"/>
              </a:rPr>
              <a:t>and skill levels desired for assessment team </a:t>
            </a:r>
            <a:r>
              <a:rPr lang="en-US" sz="1400" dirty="0" smtClean="0">
                <a:latin typeface="Gill Sans Std" pitchFamily="34" charset="0"/>
              </a:rPr>
              <a:t>members</a:t>
            </a:r>
            <a:endParaRPr lang="en-US" sz="1400" dirty="0">
              <a:latin typeface="Gill Sans Std" pitchFamily="34" charset="0"/>
            </a:endParaRP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219325" y="4025900"/>
            <a:ext cx="1371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marL="114300" indent="-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tx1"/>
              </a:buClr>
            </a:pPr>
            <a:r>
              <a:rPr lang="en-US" sz="1400" dirty="0" smtClean="0">
                <a:latin typeface="Gill Sans Std" pitchFamily="34" charset="0"/>
              </a:rPr>
              <a:t>Identify: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 dirty="0" smtClean="0">
                <a:latin typeface="Gill Sans Std" pitchFamily="34" charset="0"/>
              </a:rPr>
              <a:t>Levels </a:t>
            </a:r>
            <a:r>
              <a:rPr lang="en-US" sz="1400" dirty="0">
                <a:latin typeface="Gill Sans Std" pitchFamily="34" charset="0"/>
              </a:rPr>
              <a:t>of supply chain to be included in the assessment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 dirty="0">
                <a:latin typeface="Gill Sans Std" pitchFamily="34" charset="0"/>
              </a:rPr>
              <a:t>HRH building blocks to be included in the assessment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00401" y="1332932"/>
            <a:ext cx="3117146" cy="800668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kern="0" dirty="0">
                <a:solidFill>
                  <a:schemeClr val="bg1"/>
                </a:solidFill>
                <a:latin typeface="Gill Sans Std" pitchFamily="34" charset="0"/>
              </a:rPr>
              <a:t>Purpose</a:t>
            </a:r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3973841" y="3060700"/>
            <a:ext cx="1298570" cy="8382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Team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Members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97441" y="3060700"/>
            <a:ext cx="1298570" cy="800668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Mandate</a:t>
            </a: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7343775" y="4000500"/>
            <a:ext cx="1343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marL="114300" indent="-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>
                <a:latin typeface="Gill Sans Std" pitchFamily="34" charset="0"/>
              </a:rPr>
              <a:t>Determine and allocate resources (funds, time, people)</a:t>
            </a:r>
          </a:p>
        </p:txBody>
      </p:sp>
      <p:sp>
        <p:nvSpPr>
          <p:cNvPr id="18454" name="Text Box 10"/>
          <p:cNvSpPr txBox="1">
            <a:spLocks noChangeArrowheads="1"/>
          </p:cNvSpPr>
          <p:nvPr/>
        </p:nvSpPr>
        <p:spPr bwMode="auto">
          <a:xfrm>
            <a:off x="5591175" y="4013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marL="114300" indent="-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 dirty="0" smtClean="0">
                <a:latin typeface="Gill Sans Std" pitchFamily="34" charset="0"/>
              </a:rPr>
              <a:t>Identify dates </a:t>
            </a:r>
            <a:r>
              <a:rPr lang="en-US" sz="1400" dirty="0">
                <a:latin typeface="Gill Sans Std" pitchFamily="34" charset="0"/>
              </a:rPr>
              <a:t>for activity completion and deliverable delivery dates</a:t>
            </a: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7402841" y="3048000"/>
            <a:ext cx="1298570" cy="8382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Resources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68262" y="3048000"/>
            <a:ext cx="1298570" cy="800668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Timeline</a:t>
            </a:r>
          </a:p>
        </p:txBody>
      </p:sp>
      <p:sp>
        <p:nvSpPr>
          <p:cNvPr id="18461" name="Text Box 10"/>
          <p:cNvSpPr txBox="1">
            <a:spLocks noChangeArrowheads="1"/>
          </p:cNvSpPr>
          <p:nvPr/>
        </p:nvSpPr>
        <p:spPr bwMode="auto">
          <a:xfrm>
            <a:off x="531813" y="4021138"/>
            <a:ext cx="13716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marL="114300" indent="-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400" dirty="0" smtClean="0">
                <a:latin typeface="Gill Sans Std" pitchFamily="34" charset="0"/>
              </a:rPr>
              <a:t>Identify the number </a:t>
            </a:r>
            <a:r>
              <a:rPr lang="en-US" sz="1400" dirty="0">
                <a:latin typeface="Gill Sans Std" pitchFamily="34" charset="0"/>
              </a:rPr>
              <a:t>of HR building blocks to be included in the </a:t>
            </a:r>
            <a:r>
              <a:rPr lang="en-US" sz="1400" dirty="0" smtClean="0">
                <a:latin typeface="Gill Sans Std" pitchFamily="34" charset="0"/>
              </a:rPr>
              <a:t>assessment</a:t>
            </a:r>
            <a:endParaRPr lang="en-US" sz="1400" dirty="0">
              <a:latin typeface="Gill Sans Std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9600" y="3055445"/>
            <a:ext cx="1298570" cy="800668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Gill Sans Std" pitchFamily="34" charset="0"/>
              </a:rPr>
              <a:t>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9106" y="3611880"/>
            <a:ext cx="8153400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7200" y="2545080"/>
            <a:ext cx="8153400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1 – Scope the Assessment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47244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Develop an assessment scope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" y="2659117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" y="37338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600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ln cmpd="sng">
                  <a:noFill/>
                </a:ln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1828800" y="2689225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the assessment team</a:t>
            </a:r>
          </a:p>
        </p:txBody>
      </p:sp>
      <p:sp>
        <p:nvSpPr>
          <p:cNvPr id="17416" name="Content Placeholder 2"/>
          <p:cNvSpPr txBox="1">
            <a:spLocks/>
          </p:cNvSpPr>
          <p:nvPr/>
        </p:nvSpPr>
        <p:spPr bwMode="auto">
          <a:xfrm>
            <a:off x="1828800" y="3771900"/>
            <a:ext cx="464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Engage stakeholders</a:t>
            </a:r>
          </a:p>
        </p:txBody>
      </p:sp>
      <p:sp>
        <p:nvSpPr>
          <p:cNvPr id="12" name="Oval 11"/>
          <p:cNvSpPr/>
          <p:nvPr/>
        </p:nvSpPr>
        <p:spPr>
          <a:xfrm>
            <a:off x="764628" y="48006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4</a:t>
            </a:r>
          </a:p>
        </p:txBody>
      </p:sp>
      <p:sp>
        <p:nvSpPr>
          <p:cNvPr id="17418" name="Content Placeholder 2"/>
          <p:cNvSpPr txBox="1">
            <a:spLocks/>
          </p:cNvSpPr>
          <p:nvPr/>
        </p:nvSpPr>
        <p:spPr bwMode="auto">
          <a:xfrm>
            <a:off x="1852613" y="4876800"/>
            <a:ext cx="470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Compile reference materials for review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" y="5791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5</a:t>
            </a:r>
          </a:p>
        </p:txBody>
      </p:sp>
      <p:sp>
        <p:nvSpPr>
          <p:cNvPr id="17420" name="Content Placeholder 2"/>
          <p:cNvSpPr txBox="1">
            <a:spLocks/>
          </p:cNvSpPr>
          <p:nvPr/>
        </p:nvSpPr>
        <p:spPr bwMode="auto">
          <a:xfrm>
            <a:off x="1849438" y="5867400"/>
            <a:ext cx="4703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</a:t>
            </a:r>
            <a:r>
              <a:rPr lang="en-US" sz="2000" i="1" dirty="0">
                <a:latin typeface="Gill Sans Std" pitchFamily="34" charset="0"/>
              </a:rPr>
              <a:t>Supply Chain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" y="1371600"/>
            <a:ext cx="2743200" cy="2590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4089400"/>
            <a:ext cx="2743200" cy="26162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1 – Engage Stakeholders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3516313" y="4217988"/>
            <a:ext cx="5322887" cy="2433637"/>
          </a:xfrm>
        </p:spPr>
        <p:txBody>
          <a:bodyPr/>
          <a:lstStyle/>
          <a:p>
            <a:pPr marL="234950" indent="-234950"/>
            <a:r>
              <a:rPr lang="en-US" sz="2100" dirty="0" smtClean="0">
                <a:latin typeface="Gill Sans Std" pitchFamily="34" charset="0"/>
              </a:rPr>
              <a:t>Shaping the assessment</a:t>
            </a:r>
          </a:p>
          <a:p>
            <a:pPr marL="234950" indent="-234950"/>
            <a:r>
              <a:rPr lang="en-US" sz="2100" dirty="0" smtClean="0">
                <a:latin typeface="Gill Sans Std" pitchFamily="34" charset="0"/>
              </a:rPr>
              <a:t>Participating in the team </a:t>
            </a:r>
          </a:p>
          <a:p>
            <a:pPr marL="234950" indent="-234950"/>
            <a:r>
              <a:rPr lang="en-US" sz="2100" dirty="0" smtClean="0">
                <a:latin typeface="Gill Sans Std" pitchFamily="34" charset="0"/>
              </a:rPr>
              <a:t>Mobilizing the team </a:t>
            </a:r>
          </a:p>
          <a:p>
            <a:pPr marL="234950" indent="-234950"/>
            <a:r>
              <a:rPr lang="en-US" sz="2100" dirty="0" smtClean="0">
                <a:latin typeface="Gill Sans Std" pitchFamily="34" charset="0"/>
              </a:rPr>
              <a:t>Collecting data</a:t>
            </a:r>
          </a:p>
          <a:p>
            <a:pPr marL="234950" indent="-234950"/>
            <a:r>
              <a:rPr lang="en-US" sz="2100" dirty="0" smtClean="0">
                <a:latin typeface="Gill Sans Std" pitchFamily="34" charset="0"/>
              </a:rPr>
              <a:t>Analyzing the data and developing findings</a:t>
            </a:r>
          </a:p>
          <a:p>
            <a:pPr marL="234950" indent="-234950"/>
            <a:r>
              <a:rPr lang="en-US" sz="2100" dirty="0" smtClean="0">
                <a:latin typeface="Gill Sans Std" pitchFamily="34" charset="0"/>
              </a:rPr>
              <a:t>Preparing and validating the report</a:t>
            </a:r>
          </a:p>
        </p:txBody>
      </p: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3429000" y="1295400"/>
            <a:ext cx="5105400" cy="2651125"/>
            <a:chOff x="3581400" y="1386840"/>
            <a:chExt cx="5105400" cy="2651760"/>
          </a:xfrm>
        </p:grpSpPr>
        <p:grpSp>
          <p:nvGrpSpPr>
            <p:cNvPr id="20490" name="Group 12"/>
            <p:cNvGrpSpPr>
              <a:grpSpLocks/>
            </p:cNvGrpSpPr>
            <p:nvPr/>
          </p:nvGrpSpPr>
          <p:grpSpPr bwMode="auto">
            <a:xfrm>
              <a:off x="4114800" y="1539240"/>
              <a:ext cx="1371600" cy="822960"/>
              <a:chOff x="4114800" y="1539240"/>
              <a:chExt cx="1371600" cy="82296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14800" y="153924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24" name="TextBox 4"/>
              <p:cNvSpPr txBox="1">
                <a:spLocks noChangeArrowheads="1"/>
              </p:cNvSpPr>
              <p:nvPr/>
            </p:nvSpPr>
            <p:spPr bwMode="auto">
              <a:xfrm>
                <a:off x="4146550" y="1657827"/>
                <a:ext cx="1308100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Ministry of</a:t>
                </a:r>
              </a:p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Health</a:t>
                </a:r>
              </a:p>
            </p:txBody>
          </p:sp>
        </p:grpSp>
        <p:grpSp>
          <p:nvGrpSpPr>
            <p:cNvPr id="20491" name="Group 6"/>
            <p:cNvGrpSpPr>
              <a:grpSpLocks/>
            </p:cNvGrpSpPr>
            <p:nvPr/>
          </p:nvGrpSpPr>
          <p:grpSpPr bwMode="auto">
            <a:xfrm>
              <a:off x="5334000" y="2301240"/>
              <a:ext cx="1371600" cy="822960"/>
              <a:chOff x="5334000" y="2301240"/>
              <a:chExt cx="1371600" cy="8229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334000" y="230124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20" name="TextBox 6"/>
              <p:cNvSpPr txBox="1">
                <a:spLocks noChangeArrowheads="1"/>
              </p:cNvSpPr>
              <p:nvPr/>
            </p:nvSpPr>
            <p:spPr bwMode="auto">
              <a:xfrm>
                <a:off x="5356225" y="2387600"/>
                <a:ext cx="13271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Other</a:t>
                </a:r>
              </a:p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Ministries</a:t>
                </a:r>
              </a:p>
            </p:txBody>
          </p:sp>
        </p:grpSp>
        <p:grpSp>
          <p:nvGrpSpPr>
            <p:cNvPr id="20492" name="Group 4"/>
            <p:cNvGrpSpPr>
              <a:grpSpLocks/>
            </p:cNvGrpSpPr>
            <p:nvPr/>
          </p:nvGrpSpPr>
          <p:grpSpPr bwMode="auto">
            <a:xfrm>
              <a:off x="5943600" y="1386840"/>
              <a:ext cx="1371600" cy="822960"/>
              <a:chOff x="5943600" y="1386840"/>
              <a:chExt cx="1371600" cy="82296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43600" y="138684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16" name="TextBox 8"/>
              <p:cNvSpPr txBox="1">
                <a:spLocks noChangeArrowheads="1"/>
              </p:cNvSpPr>
              <p:nvPr/>
            </p:nvSpPr>
            <p:spPr bwMode="auto">
              <a:xfrm>
                <a:off x="5965825" y="1629252"/>
                <a:ext cx="132715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Donors</a:t>
                </a:r>
              </a:p>
            </p:txBody>
          </p:sp>
        </p:grpSp>
        <p:grpSp>
          <p:nvGrpSpPr>
            <p:cNvPr id="20493" name="Group 2"/>
            <p:cNvGrpSpPr>
              <a:grpSpLocks/>
            </p:cNvGrpSpPr>
            <p:nvPr/>
          </p:nvGrpSpPr>
          <p:grpSpPr bwMode="auto">
            <a:xfrm>
              <a:off x="7315200" y="2072640"/>
              <a:ext cx="1371600" cy="822960"/>
              <a:chOff x="7315200" y="2072640"/>
              <a:chExt cx="1371600" cy="82296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315200" y="207264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12" name="TextBox 10"/>
              <p:cNvSpPr txBox="1">
                <a:spLocks noChangeArrowheads="1"/>
              </p:cNvSpPr>
              <p:nvPr/>
            </p:nvSpPr>
            <p:spPr bwMode="auto">
              <a:xfrm>
                <a:off x="7337425" y="2192020"/>
                <a:ext cx="13271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Private</a:t>
                </a:r>
              </a:p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Sector</a:t>
                </a:r>
              </a:p>
            </p:txBody>
          </p:sp>
        </p:grpSp>
        <p:grpSp>
          <p:nvGrpSpPr>
            <p:cNvPr id="20494" name="Group 1"/>
            <p:cNvGrpSpPr>
              <a:grpSpLocks/>
            </p:cNvGrpSpPr>
            <p:nvPr/>
          </p:nvGrpSpPr>
          <p:grpSpPr bwMode="auto">
            <a:xfrm>
              <a:off x="6553200" y="3002280"/>
              <a:ext cx="1371600" cy="822960"/>
              <a:chOff x="6553200" y="3002280"/>
              <a:chExt cx="1371600" cy="82296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553200" y="300228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08" name="TextBox 12"/>
              <p:cNvSpPr txBox="1">
                <a:spLocks noChangeArrowheads="1"/>
              </p:cNvSpPr>
              <p:nvPr/>
            </p:nvSpPr>
            <p:spPr bwMode="auto">
              <a:xfrm>
                <a:off x="6575425" y="3121660"/>
                <a:ext cx="13271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Licensing</a:t>
                </a:r>
              </a:p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Bodies</a:t>
                </a:r>
              </a:p>
            </p:txBody>
          </p:sp>
        </p:grpSp>
        <p:grpSp>
          <p:nvGrpSpPr>
            <p:cNvPr id="20495" name="Group 10"/>
            <p:cNvGrpSpPr>
              <a:grpSpLocks/>
            </p:cNvGrpSpPr>
            <p:nvPr/>
          </p:nvGrpSpPr>
          <p:grpSpPr bwMode="auto">
            <a:xfrm>
              <a:off x="3581400" y="2545080"/>
              <a:ext cx="1371600" cy="822960"/>
              <a:chOff x="3581400" y="2545080"/>
              <a:chExt cx="1371600" cy="82296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81400" y="254508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04" name="TextBox 14"/>
              <p:cNvSpPr txBox="1">
                <a:spLocks noChangeArrowheads="1"/>
              </p:cNvSpPr>
              <p:nvPr/>
            </p:nvSpPr>
            <p:spPr bwMode="auto">
              <a:xfrm>
                <a:off x="3603625" y="2787491"/>
                <a:ext cx="132715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NGOs</a:t>
                </a:r>
              </a:p>
            </p:txBody>
          </p:sp>
        </p:grpSp>
        <p:grpSp>
          <p:nvGrpSpPr>
            <p:cNvPr id="20496" name="Group 8"/>
            <p:cNvGrpSpPr>
              <a:grpSpLocks/>
            </p:cNvGrpSpPr>
            <p:nvPr/>
          </p:nvGrpSpPr>
          <p:grpSpPr bwMode="auto">
            <a:xfrm>
              <a:off x="4876800" y="3215640"/>
              <a:ext cx="1371600" cy="822960"/>
              <a:chOff x="4876800" y="3215640"/>
              <a:chExt cx="1371600" cy="82296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876800" y="3215640"/>
                <a:ext cx="1371600" cy="822960"/>
              </a:xfrm>
              <a:prstGeom prst="ellipse">
                <a:avLst/>
              </a:prstGeom>
              <a:solidFill>
                <a:srgbClr val="002A6C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lIns="27432" tIns="27432" rIns="27432" bIns="27432" anchorCtr="1"/>
              <a:lstStyle/>
              <a:p>
                <a:pPr algn="ctr" fontAlgn="auto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>
                  <a:solidFill>
                    <a:schemeClr val="bg1"/>
                  </a:solidFill>
                  <a:latin typeface="Gill Sans Std" pitchFamily="34" charset="0"/>
                </a:endParaRPr>
              </a:p>
            </p:txBody>
          </p:sp>
          <p:sp>
            <p:nvSpPr>
              <p:cNvPr id="20500" name="TextBox 16"/>
              <p:cNvSpPr txBox="1">
                <a:spLocks noChangeArrowheads="1"/>
              </p:cNvSpPr>
              <p:nvPr/>
            </p:nvSpPr>
            <p:spPr bwMode="auto">
              <a:xfrm>
                <a:off x="4899025" y="3458052"/>
                <a:ext cx="132715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Gill Sans Std" pitchFamily="34" charset="0"/>
                  </a:rPr>
                  <a:t>Academia</a:t>
                </a:r>
              </a:p>
            </p:txBody>
          </p:sp>
        </p:grpSp>
      </p:grpSp>
      <p:sp>
        <p:nvSpPr>
          <p:cNvPr id="20487" name="Content Placeholder 2"/>
          <p:cNvSpPr txBox="1">
            <a:spLocks/>
          </p:cNvSpPr>
          <p:nvPr/>
        </p:nvSpPr>
        <p:spPr bwMode="auto">
          <a:xfrm>
            <a:off x="412750" y="1706783"/>
            <a:ext cx="2711450" cy="22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Gill Sans Std" pitchFamily="34" charset="0"/>
              </a:rPr>
              <a:t>Who are </a:t>
            </a:r>
            <a:r>
              <a:rPr lang="en-US" sz="2800" dirty="0" smtClean="0">
                <a:latin typeface="Gill Sans Std" pitchFamily="34" charset="0"/>
              </a:rPr>
              <a:t>assessment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Gill Sans Std" pitchFamily="34" charset="0"/>
              </a:rPr>
              <a:t>stakeholders?</a:t>
            </a:r>
            <a:endParaRPr lang="en-US" sz="2800" dirty="0">
              <a:latin typeface="Gill Sans Std" pitchFamily="34" charset="0"/>
            </a:endParaRPr>
          </a:p>
        </p:txBody>
      </p:sp>
      <p:sp>
        <p:nvSpPr>
          <p:cNvPr id="20488" name="Content Placeholder 2"/>
          <p:cNvSpPr txBox="1">
            <a:spLocks/>
          </p:cNvSpPr>
          <p:nvPr/>
        </p:nvSpPr>
        <p:spPr bwMode="auto">
          <a:xfrm>
            <a:off x="412749" y="4267200"/>
            <a:ext cx="27114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Gill Sans Std" pitchFamily="34" charset="0"/>
              </a:rPr>
              <a:t>How can stakeholders participate </a:t>
            </a:r>
            <a:r>
              <a:rPr lang="en-US" sz="2800" dirty="0" smtClean="0">
                <a:latin typeface="Gill Sans Std" pitchFamily="34" charset="0"/>
              </a:rPr>
              <a:t/>
            </a:r>
            <a:br>
              <a:rPr lang="en-US" sz="2800" dirty="0" smtClean="0">
                <a:latin typeface="Gill Sans Std" pitchFamily="34" charset="0"/>
              </a:rPr>
            </a:br>
            <a:r>
              <a:rPr lang="en-US" sz="2800" dirty="0" smtClean="0">
                <a:latin typeface="Gill Sans Std" pitchFamily="34" charset="0"/>
              </a:rPr>
              <a:t>in </a:t>
            </a:r>
            <a:r>
              <a:rPr lang="en-US" sz="2800" dirty="0">
                <a:latin typeface="Gill Sans Std" pitchFamily="34" charset="0"/>
              </a:rPr>
              <a:t>the </a:t>
            </a:r>
            <a:r>
              <a:rPr lang="en-US" sz="2800" dirty="0" smtClean="0">
                <a:latin typeface="Gill Sans Std" pitchFamily="34" charset="0"/>
              </a:rPr>
              <a:t>assessment?</a:t>
            </a:r>
            <a:endParaRPr lang="en-US" sz="2800" dirty="0"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1 Objectives – Workshop Welcome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27432" tIns="27432" rIns="274320" bIns="27432" anchorCtr="1"/>
          <a:lstStyle/>
          <a:p>
            <a:pPr lvl="1">
              <a:defRPr/>
            </a:pPr>
            <a:endParaRPr lang="en-US" sz="2400" dirty="0">
              <a:solidFill>
                <a:schemeClr val="tx1"/>
              </a:solidFill>
              <a:latin typeface="Gill Sans MT" pitchFamily="34" charset="0"/>
            </a:endParaRPr>
          </a:p>
          <a:p>
            <a:pPr lvl="1" indent="-168275"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lvl="1" indent="-168275">
              <a:defRPr/>
            </a:pPr>
            <a:endParaRPr lang="en-US" sz="2400" dirty="0">
              <a:solidFill>
                <a:schemeClr val="tx1"/>
              </a:solidFill>
              <a:latin typeface="Gill Sans Std" pitchFamily="34" charset="0"/>
            </a:endParaRP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Explain the objectives of this workshop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>
                <a:solidFill>
                  <a:schemeClr val="tx1"/>
                </a:solidFill>
                <a:latin typeface="Gill Sans Std" pitchFamily="34" charset="0"/>
              </a:rPr>
              <a:t>Express expectations and relate them to the objectives </a:t>
            </a: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/>
            </a:r>
            <a:b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of the workshop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70" dirty="0">
                <a:solidFill>
                  <a:schemeClr val="tx1"/>
                </a:solidFill>
                <a:latin typeface="Gill Sans Std" pitchFamily="34" charset="0"/>
              </a:rPr>
              <a:t>Decide on and agree to group norms for the workshop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Find and refer to the workshop schedule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Find and refer to the HRCD for PHSCM assessment </a:t>
            </a:r>
            <a:b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guide and the data collection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45306" y="571500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464820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1 – Scope the Assessment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47244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Develop an assessment scope</a:t>
            </a:r>
          </a:p>
        </p:txBody>
      </p:sp>
      <p:sp>
        <p:nvSpPr>
          <p:cNvPr id="17" name="Oval 16"/>
          <p:cNvSpPr/>
          <p:nvPr/>
        </p:nvSpPr>
        <p:spPr>
          <a:xfrm>
            <a:off x="838200" y="2659117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838200" y="37338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838200" y="1600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ln cmpd="sng">
                  <a:noFill/>
                </a:ln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1905000" y="2689225"/>
            <a:ext cx="472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the assessment team</a:t>
            </a:r>
          </a:p>
        </p:txBody>
      </p:sp>
      <p:sp>
        <p:nvSpPr>
          <p:cNvPr id="17416" name="Content Placeholder 2"/>
          <p:cNvSpPr txBox="1">
            <a:spLocks/>
          </p:cNvSpPr>
          <p:nvPr/>
        </p:nvSpPr>
        <p:spPr bwMode="auto">
          <a:xfrm>
            <a:off x="1905000" y="3771900"/>
            <a:ext cx="464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Engage stakeholders</a:t>
            </a:r>
          </a:p>
        </p:txBody>
      </p:sp>
      <p:sp>
        <p:nvSpPr>
          <p:cNvPr id="12" name="Oval 11"/>
          <p:cNvSpPr/>
          <p:nvPr/>
        </p:nvSpPr>
        <p:spPr>
          <a:xfrm>
            <a:off x="840828" y="48006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4</a:t>
            </a:r>
          </a:p>
        </p:txBody>
      </p:sp>
      <p:sp>
        <p:nvSpPr>
          <p:cNvPr id="17418" name="Content Placeholder 2"/>
          <p:cNvSpPr txBox="1">
            <a:spLocks/>
          </p:cNvSpPr>
          <p:nvPr/>
        </p:nvSpPr>
        <p:spPr bwMode="auto">
          <a:xfrm>
            <a:off x="1928813" y="4876800"/>
            <a:ext cx="470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Compile reference materials for review</a:t>
            </a:r>
          </a:p>
        </p:txBody>
      </p:sp>
      <p:sp>
        <p:nvSpPr>
          <p:cNvPr id="14" name="Oval 13"/>
          <p:cNvSpPr/>
          <p:nvPr/>
        </p:nvSpPr>
        <p:spPr>
          <a:xfrm>
            <a:off x="838200" y="5791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>
            <a:sp3d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5</a:t>
            </a:r>
          </a:p>
        </p:txBody>
      </p:sp>
      <p:sp>
        <p:nvSpPr>
          <p:cNvPr id="17420" name="Content Placeholder 2"/>
          <p:cNvSpPr txBox="1">
            <a:spLocks/>
          </p:cNvSpPr>
          <p:nvPr/>
        </p:nvSpPr>
        <p:spPr bwMode="auto">
          <a:xfrm>
            <a:off x="1925638" y="5867400"/>
            <a:ext cx="4703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</a:t>
            </a:r>
            <a:r>
              <a:rPr lang="en-US" sz="2000" i="1" dirty="0">
                <a:latin typeface="Gill Sans Std" pitchFamily="34" charset="0"/>
              </a:rPr>
              <a:t>Supply Chain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5306" y="26974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3400" y="16306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2 – Build Assessment Process and Tool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51816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Conduct assessment team training workshop</a:t>
            </a:r>
          </a:p>
        </p:txBody>
      </p:sp>
      <p:sp>
        <p:nvSpPr>
          <p:cNvPr id="24" name="Oval 23"/>
          <p:cNvSpPr/>
          <p:nvPr/>
        </p:nvSpPr>
        <p:spPr>
          <a:xfrm>
            <a:off x="762000" y="28194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762000" y="17526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21514" name="Content Placeholder 2"/>
          <p:cNvSpPr txBox="1">
            <a:spLocks/>
          </p:cNvSpPr>
          <p:nvPr/>
        </p:nvSpPr>
        <p:spPr bwMode="auto">
          <a:xfrm>
            <a:off x="1904453" y="2819400"/>
            <a:ext cx="510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Build data collection plan</a:t>
            </a:r>
          </a:p>
        </p:txBody>
      </p:sp>
      <p:sp>
        <p:nvSpPr>
          <p:cNvPr id="28" name="Oval 27"/>
          <p:cNvSpPr/>
          <p:nvPr/>
        </p:nvSpPr>
        <p:spPr>
          <a:xfrm>
            <a:off x="764628" y="3886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21518" name="Content Placeholder 2"/>
          <p:cNvSpPr txBox="1">
            <a:spLocks/>
          </p:cNvSpPr>
          <p:nvPr/>
        </p:nvSpPr>
        <p:spPr bwMode="auto">
          <a:xfrm>
            <a:off x="1852065" y="3962400"/>
            <a:ext cx="5157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Modify data collection tool and methodology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Data Collection Tool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1447800"/>
            <a:ext cx="8229600" cy="4876800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8200" y="1828800"/>
            <a:ext cx="6211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b="1" spc="-70" dirty="0" smtClean="0">
                <a:latin typeface="Gill Sans Std" pitchFamily="34" charset="0"/>
              </a:rPr>
              <a:t>Data collection tool comprises 4 components:</a:t>
            </a:r>
          </a:p>
          <a:p>
            <a:pPr>
              <a:defRPr/>
            </a:pPr>
            <a:r>
              <a:rPr lang="en-US" b="1" dirty="0" smtClean="0">
                <a:latin typeface="Gill Sans Std" pitchFamily="34" charset="0"/>
              </a:rPr>
              <a:t>Reference Document Review </a:t>
            </a:r>
            <a:r>
              <a:rPr lang="en-US" dirty="0" smtClean="0">
                <a:latin typeface="Gill Sans Std" pitchFamily="34" charset="0"/>
              </a:rPr>
              <a:t>– background documents and reference materials are </a:t>
            </a:r>
            <a:br>
              <a:rPr lang="en-US" dirty="0" smtClean="0">
                <a:latin typeface="Gill Sans Std" pitchFamily="34" charset="0"/>
              </a:rPr>
            </a:br>
            <a:r>
              <a:rPr lang="en-US" dirty="0" smtClean="0">
                <a:latin typeface="Gill Sans Std" pitchFamily="34" charset="0"/>
              </a:rPr>
              <a:t>collected and reviewed  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ontent Placeholder 2"/>
          <p:cNvSpPr txBox="1">
            <a:spLocks/>
          </p:cNvSpPr>
          <p:nvPr/>
        </p:nvSpPr>
        <p:spPr bwMode="auto">
          <a:xfrm>
            <a:off x="838200" y="3352800"/>
            <a:ext cx="640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Gill Sans Std" pitchFamily="34" charset="0"/>
              </a:rPr>
              <a:t>Supply Chain Profile </a:t>
            </a:r>
            <a:r>
              <a:rPr lang="en-US" sz="2000" dirty="0">
                <a:latin typeface="Gill Sans Std" pitchFamily="34" charset="0"/>
              </a:rPr>
              <a:t>– a questionnaire designed to create a profile of the supply chain(s) being assessed (one is filled out for each unique supply </a:t>
            </a:r>
            <a:r>
              <a:rPr lang="en-US" sz="2000" dirty="0" smtClean="0">
                <a:latin typeface="Gill Sans Std" pitchFamily="34" charset="0"/>
              </a:rPr>
              <a:t>chain)</a:t>
            </a:r>
            <a:endParaRPr lang="en-US" sz="2000" dirty="0">
              <a:latin typeface="Gill Sans Std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Gill Sans Std" pitchFamily="34" charset="0"/>
              </a:rPr>
              <a:t>Diagnostic Dashboard </a:t>
            </a:r>
            <a:r>
              <a:rPr lang="en-US" sz="2000" dirty="0">
                <a:latin typeface="Gill Sans Std" pitchFamily="34" charset="0"/>
              </a:rPr>
              <a:t>– evaluation tool used to define the transition stage of each HRH building block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Gill Sans Std" pitchFamily="34" charset="0"/>
              </a:rPr>
              <a:t>Supplemental Survey (optional) </a:t>
            </a:r>
            <a:r>
              <a:rPr lang="en-US" sz="2000" dirty="0">
                <a:latin typeface="Gill Sans Std" pitchFamily="34" charset="0"/>
              </a:rPr>
              <a:t>– a survey designed to gather data needed to supplement the Diagnostic Tool data with context and detail where needed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5306" y="26974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3400" y="16306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3 – Collect Data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1054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Conduct launch workshop</a:t>
            </a:r>
          </a:p>
        </p:txBody>
      </p:sp>
      <p:grpSp>
        <p:nvGrpSpPr>
          <p:cNvPr id="23556" name="Group 1"/>
          <p:cNvGrpSpPr>
            <a:grpSpLocks/>
          </p:cNvGrpSpPr>
          <p:nvPr/>
        </p:nvGrpSpPr>
        <p:grpSpPr bwMode="auto">
          <a:xfrm>
            <a:off x="762000" y="1752600"/>
            <a:ext cx="838200" cy="1820863"/>
            <a:chOff x="990600" y="1752600"/>
            <a:chExt cx="838200" cy="1820917"/>
          </a:xfrm>
        </p:grpSpPr>
        <p:sp>
          <p:nvSpPr>
            <p:cNvPr id="23" name="Oval 22"/>
            <p:cNvSpPr/>
            <p:nvPr/>
          </p:nvSpPr>
          <p:spPr>
            <a:xfrm>
              <a:off x="990600" y="2811517"/>
              <a:ext cx="838200" cy="762000"/>
            </a:xfrm>
            <a:prstGeom prst="ellipse">
              <a:avLst/>
            </a:prstGeom>
            <a:solidFill>
              <a:srgbClr val="002A6C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7432" tIns="27432" rIns="27432" bIns="27432" anchor="ctr" anchorCtr="1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kern="0" dirty="0">
                  <a:solidFill>
                    <a:schemeClr val="bg1"/>
                  </a:solidFill>
                  <a:latin typeface="Swis721 BlkCn BT" pitchFamily="34" charset="0"/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990600" y="1752600"/>
              <a:ext cx="838200" cy="762000"/>
            </a:xfrm>
            <a:prstGeom prst="ellipse">
              <a:avLst/>
            </a:prstGeom>
            <a:solidFill>
              <a:srgbClr val="002A6C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7432" tIns="27432" rIns="27432" bIns="27432" anchor="ctr" anchorCtr="1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kern="0" dirty="0">
                  <a:solidFill>
                    <a:schemeClr val="bg1"/>
                  </a:solidFill>
                  <a:latin typeface="Swis721 BlkCn BT" pitchFamily="34" charset="0"/>
                </a:rPr>
                <a:t>1</a:t>
              </a:r>
            </a:p>
          </p:txBody>
        </p:sp>
      </p:grp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1828800" y="2765425"/>
            <a:ext cx="6324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Collect data: </a:t>
            </a:r>
            <a:r>
              <a:rPr lang="en-US" sz="2000" dirty="0" smtClean="0">
                <a:latin typeface="Gill Sans Std" pitchFamily="34" charset="0"/>
              </a:rPr>
              <a:t>conduct interviews </a:t>
            </a:r>
            <a:r>
              <a:rPr lang="en-US" sz="2000" dirty="0">
                <a:latin typeface="Gill Sans Std" pitchFamily="34" charset="0"/>
              </a:rPr>
              <a:t>and/or focus 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3 – Collect Data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209800" y="1143000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cap="all" dirty="0">
                <a:latin typeface="Gill Sans Std" pitchFamily="34" charset="0"/>
              </a:rPr>
              <a:t>Data Collection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715000" y="1143000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cap="all" dirty="0">
                <a:latin typeface="Gill Sans Std" pitchFamily="34" charset="0"/>
              </a:rPr>
              <a:t>Data Analysis</a:t>
            </a:r>
          </a:p>
        </p:txBody>
      </p:sp>
      <p:graphicFrame>
        <p:nvGraphicFramePr>
          <p:cNvPr id="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4467"/>
              </p:ext>
            </p:extLst>
          </p:nvPr>
        </p:nvGraphicFramePr>
        <p:xfrm>
          <a:off x="304800" y="1676400"/>
          <a:ext cx="8686800" cy="4953000"/>
        </p:xfrm>
        <a:graphic>
          <a:graphicData uri="http://schemas.openxmlformats.org/drawingml/2006/table">
            <a:tbl>
              <a:tblPr/>
              <a:tblGrid>
                <a:gridCol w="1281659"/>
                <a:gridCol w="7405141"/>
              </a:tblGrid>
              <a:tr h="1752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Assessment Team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Informants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Other Relevant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 Stakeholders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Gill Sans Std" pitchFamily="34" charset="0"/>
                        <a:ea typeface="+mn-ea"/>
                        <a:cs typeface="Arial" charset="0"/>
                      </a:endParaRP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108"/>
          <p:cNvCxnSpPr>
            <a:cxnSpLocks noChangeShapeType="1"/>
          </p:cNvCxnSpPr>
          <p:nvPr/>
        </p:nvCxnSpPr>
        <p:spPr bwMode="auto">
          <a:xfrm>
            <a:off x="2449715" y="2743200"/>
            <a:ext cx="1588" cy="9001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29"/>
          <p:cNvSpPr>
            <a:spLocks noChangeAspect="1" noChangeArrowheads="1"/>
          </p:cNvSpPr>
          <p:nvPr/>
        </p:nvSpPr>
        <p:spPr bwMode="gray">
          <a:xfrm>
            <a:off x="1811338" y="1870868"/>
            <a:ext cx="1279929" cy="1157288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Provide Dimension  According to  “Definition of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Fully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Developed”</a:t>
            </a:r>
          </a:p>
        </p:txBody>
      </p:sp>
      <p:sp>
        <p:nvSpPr>
          <p:cNvPr id="9" name="Rectangle 27"/>
          <p:cNvSpPr>
            <a:spLocks noChangeAspect="1" noChangeArrowheads="1"/>
          </p:cNvSpPr>
          <p:nvPr/>
        </p:nvSpPr>
        <p:spPr bwMode="gray">
          <a:xfrm>
            <a:off x="1811338" y="3643313"/>
            <a:ext cx="1279930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Discuss Transition Stage for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HRH </a:t>
            </a:r>
            <a:r>
              <a:rPr lang="en-US" sz="1100" b="1" kern="0" dirty="0">
                <a:latin typeface="Gill Sans Std" pitchFamily="34" charset="0"/>
              </a:rPr>
              <a:t>Building Block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5867400" y="5319712"/>
            <a:ext cx="1342747" cy="11572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defTabSz="91281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Validate Findings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and </a:t>
            </a:r>
            <a:r>
              <a:rPr lang="en-US" sz="1100" b="1" kern="0" dirty="0">
                <a:latin typeface="Gill Sans Std" pitchFamily="34" charset="0"/>
              </a:rPr>
              <a:t>Recommendations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gray">
          <a:xfrm>
            <a:off x="5943600" y="1814513"/>
            <a:ext cx="1207008" cy="1157287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Analyze Data;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Develop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Recommendations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gray">
          <a:xfrm>
            <a:off x="5024438" y="3643313"/>
            <a:ext cx="1376362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Provide “</a:t>
            </a:r>
            <a:r>
              <a:rPr lang="en-US" sz="1100" b="1" kern="0" dirty="0" smtClean="0">
                <a:latin typeface="Gill Sans Std" pitchFamily="34" charset="0"/>
              </a:rPr>
              <a:t>Strengths,” </a:t>
            </a:r>
            <a:r>
              <a:rPr lang="en-US" sz="1100" b="1" kern="0" dirty="0">
                <a:latin typeface="Gill Sans Std" pitchFamily="34" charset="0"/>
              </a:rPr>
              <a:t>“</a:t>
            </a:r>
            <a:r>
              <a:rPr lang="en-US" sz="1100" b="1" kern="0" dirty="0" err="1" smtClean="0">
                <a:latin typeface="Gill Sans Std" pitchFamily="34" charset="0"/>
              </a:rPr>
              <a:t>Opps</a:t>
            </a:r>
            <a:r>
              <a:rPr lang="en-US" sz="1100" b="1" kern="0" dirty="0" smtClean="0">
                <a:latin typeface="Gill Sans Std" pitchFamily="34" charset="0"/>
              </a:rPr>
              <a:t>,” </a:t>
            </a:r>
            <a:r>
              <a:rPr lang="en-US" sz="1100" b="1" kern="0" dirty="0">
                <a:latin typeface="Gill Sans Std" pitchFamily="34" charset="0"/>
              </a:rPr>
              <a:t>“Improve </a:t>
            </a:r>
            <a:r>
              <a:rPr lang="en-US" sz="1100" b="1" kern="0" dirty="0" smtClean="0">
                <a:latin typeface="Gill Sans Std" pitchFamily="34" charset="0"/>
              </a:rPr>
              <a:t>Areas,” </a:t>
            </a:r>
            <a:r>
              <a:rPr lang="en-US" sz="1100" b="1" kern="0" dirty="0">
                <a:latin typeface="Gill Sans Std" pitchFamily="34" charset="0"/>
              </a:rPr>
              <a:t>and ”Challenges” of Dimension</a:t>
            </a:r>
          </a:p>
        </p:txBody>
      </p:sp>
      <p:sp>
        <p:nvSpPr>
          <p:cNvPr id="13" name="Rectangle 27"/>
          <p:cNvSpPr>
            <a:spLocks noChangeAspect="1" noChangeArrowheads="1"/>
          </p:cNvSpPr>
          <p:nvPr/>
        </p:nvSpPr>
        <p:spPr bwMode="gray">
          <a:xfrm>
            <a:off x="3413125" y="3643313"/>
            <a:ext cx="1279930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Rate Transition Stage of Each HRH Building Block Using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Data </a:t>
            </a:r>
            <a:r>
              <a:rPr lang="en-US" sz="1100" b="1" kern="0" dirty="0">
                <a:latin typeface="Gill Sans Std" pitchFamily="34" charset="0"/>
              </a:rPr>
              <a:t>Collection Tool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gray">
          <a:xfrm>
            <a:off x="7263422" y="1814513"/>
            <a:ext cx="1205188" cy="1157287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Develop Implementation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Plan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and Report</a:t>
            </a:r>
          </a:p>
        </p:txBody>
      </p:sp>
      <p:cxnSp>
        <p:nvCxnSpPr>
          <p:cNvPr id="15" name="Straight Arrow Connector 108"/>
          <p:cNvCxnSpPr>
            <a:cxnSpLocks noChangeShapeType="1"/>
            <a:stCxn id="13" idx="3"/>
            <a:endCxn id="12" idx="1"/>
          </p:cNvCxnSpPr>
          <p:nvPr/>
        </p:nvCxnSpPr>
        <p:spPr bwMode="auto">
          <a:xfrm>
            <a:off x="4693055" y="4298157"/>
            <a:ext cx="331383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47"/>
          <p:cNvCxnSpPr>
            <a:cxnSpLocks noChangeShapeType="1"/>
          </p:cNvCxnSpPr>
          <p:nvPr/>
        </p:nvCxnSpPr>
        <p:spPr bwMode="auto">
          <a:xfrm rot="5400000" flipH="1" flipV="1">
            <a:off x="5149255" y="2833093"/>
            <a:ext cx="1250157" cy="370284"/>
          </a:xfrm>
          <a:prstGeom prst="bentConnector3">
            <a:avLst>
              <a:gd name="adj1" fmla="val 100185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Elbow Connector 56"/>
          <p:cNvCxnSpPr>
            <a:cxnSpLocks noChangeShapeType="1"/>
            <a:endCxn id="14" idx="2"/>
          </p:cNvCxnSpPr>
          <p:nvPr/>
        </p:nvCxnSpPr>
        <p:spPr bwMode="auto">
          <a:xfrm rot="5400000" flipH="1" flipV="1">
            <a:off x="6188052" y="3641748"/>
            <a:ext cx="2347912" cy="1008016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55"/>
          <p:cNvCxnSpPr>
            <a:cxnSpLocks noChangeShapeType="1"/>
            <a:stCxn id="11" idx="2"/>
          </p:cNvCxnSpPr>
          <p:nvPr/>
        </p:nvCxnSpPr>
        <p:spPr bwMode="auto">
          <a:xfrm>
            <a:off x="6547104" y="2971800"/>
            <a:ext cx="0" cy="23479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7"/>
          <p:cNvSpPr>
            <a:spLocks noChangeArrowheads="1"/>
          </p:cNvSpPr>
          <p:nvPr/>
        </p:nvSpPr>
        <p:spPr bwMode="gray">
          <a:xfrm>
            <a:off x="7362547" y="5319712"/>
            <a:ext cx="1342747" cy="11572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defTabSz="91281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Implement Recommendations</a:t>
            </a:r>
          </a:p>
        </p:txBody>
      </p:sp>
      <p:cxnSp>
        <p:nvCxnSpPr>
          <p:cNvPr id="20" name="Elbow Connector 66"/>
          <p:cNvCxnSpPr>
            <a:cxnSpLocks noChangeShapeType="1"/>
          </p:cNvCxnSpPr>
          <p:nvPr/>
        </p:nvCxnSpPr>
        <p:spPr bwMode="auto">
          <a:xfrm rot="5400000">
            <a:off x="7055646" y="4145756"/>
            <a:ext cx="2347910" cy="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108"/>
          <p:cNvCxnSpPr>
            <a:cxnSpLocks noChangeShapeType="1"/>
          </p:cNvCxnSpPr>
          <p:nvPr/>
        </p:nvCxnSpPr>
        <p:spPr bwMode="auto">
          <a:xfrm>
            <a:off x="3091268" y="4293552"/>
            <a:ext cx="321857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1748790" y="1524000"/>
            <a:ext cx="3051810" cy="5181600"/>
          </a:xfrm>
          <a:prstGeom prst="rect">
            <a:avLst/>
          </a:prstGeom>
          <a:noFill/>
          <a:ln w="28575">
            <a:solidFill>
              <a:srgbClr val="C21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5740" y="1524000"/>
            <a:ext cx="1447800" cy="518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49190" y="1524000"/>
            <a:ext cx="3890010" cy="5181600"/>
          </a:xfrm>
          <a:prstGeom prst="rect">
            <a:avLst/>
          </a:prstGeom>
          <a:solidFill>
            <a:srgbClr val="002A6C">
              <a:alpha val="16000"/>
            </a:srgbClr>
          </a:solidFill>
          <a:ln w="28575"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14782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4 – Analyze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48006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Analyze data</a:t>
            </a:r>
          </a:p>
        </p:txBody>
      </p:sp>
      <p:sp>
        <p:nvSpPr>
          <p:cNvPr id="23" name="Oval 22"/>
          <p:cNvSpPr/>
          <p:nvPr/>
        </p:nvSpPr>
        <p:spPr>
          <a:xfrm>
            <a:off x="685800" y="2659117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85800" y="1600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25610" name="Content Placeholder 2"/>
          <p:cNvSpPr txBox="1">
            <a:spLocks/>
          </p:cNvSpPr>
          <p:nvPr/>
        </p:nvSpPr>
        <p:spPr bwMode="auto">
          <a:xfrm>
            <a:off x="1828800" y="2667000"/>
            <a:ext cx="480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Develop recommendations  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35814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25614" name="Content Placeholder 2"/>
          <p:cNvSpPr txBox="1">
            <a:spLocks/>
          </p:cNvSpPr>
          <p:nvPr/>
        </p:nvSpPr>
        <p:spPr bwMode="auto">
          <a:xfrm>
            <a:off x="1828800" y="36576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Validate </a:t>
            </a:r>
            <a:r>
              <a:rPr lang="en-US" sz="2000" dirty="0" smtClean="0">
                <a:latin typeface="Gill Sans Std" pitchFamily="34" charset="0"/>
              </a:rPr>
              <a:t>findings </a:t>
            </a:r>
            <a:r>
              <a:rPr lang="en-US" sz="2000" dirty="0">
                <a:latin typeface="Gill Sans Std" pitchFamily="34" charset="0"/>
              </a:rPr>
              <a:t>and </a:t>
            </a:r>
            <a:r>
              <a:rPr lang="en-US" sz="2000" dirty="0" smtClean="0">
                <a:latin typeface="Gill Sans Std" pitchFamily="34" charset="0"/>
              </a:rPr>
              <a:t>recommendations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428" y="45720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4</a:t>
            </a:r>
          </a:p>
        </p:txBody>
      </p:sp>
      <p:sp>
        <p:nvSpPr>
          <p:cNvPr id="25618" name="Content Placeholder 2"/>
          <p:cNvSpPr txBox="1">
            <a:spLocks/>
          </p:cNvSpPr>
          <p:nvPr/>
        </p:nvSpPr>
        <p:spPr bwMode="auto">
          <a:xfrm>
            <a:off x="1828800" y="46101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Develop i</a:t>
            </a:r>
            <a:r>
              <a:rPr lang="en-US" sz="2000" dirty="0" smtClean="0">
                <a:latin typeface="Gill Sans Std" pitchFamily="34" charset="0"/>
              </a:rPr>
              <a:t>mplementation plan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55626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5</a:t>
            </a:r>
          </a:p>
        </p:txBody>
      </p:sp>
      <p:sp>
        <p:nvSpPr>
          <p:cNvPr id="25622" name="Content Placeholder 2"/>
          <p:cNvSpPr txBox="1">
            <a:spLocks/>
          </p:cNvSpPr>
          <p:nvPr/>
        </p:nvSpPr>
        <p:spPr bwMode="auto">
          <a:xfrm>
            <a:off x="1828800" y="56388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Report </a:t>
            </a:r>
            <a:r>
              <a:rPr lang="en-US" sz="2000" dirty="0" smtClean="0">
                <a:latin typeface="Gill Sans Std" pitchFamily="34" charset="0"/>
              </a:rPr>
              <a:t>findings </a:t>
            </a:r>
            <a:r>
              <a:rPr lang="en-US" sz="2000" dirty="0">
                <a:latin typeface="Gill Sans Std" pitchFamily="34" charset="0"/>
              </a:rPr>
              <a:t>and </a:t>
            </a:r>
            <a:r>
              <a:rPr lang="en-US" sz="2000" dirty="0" smtClean="0">
                <a:latin typeface="Gill Sans Std" pitchFamily="34" charset="0"/>
              </a:rPr>
              <a:t>recommendations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4 – Analyze Data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209800" y="1143000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cap="all" dirty="0">
                <a:latin typeface="Gill Sans Std" pitchFamily="34" charset="0"/>
              </a:rPr>
              <a:t>Data Collectio</a:t>
            </a:r>
            <a:r>
              <a:rPr lang="en-US" sz="1600" b="1" cap="all" dirty="0">
                <a:latin typeface="Gill Sans MT" pitchFamily="34" charset="0"/>
              </a:rPr>
              <a:t>n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715000" y="1132914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cap="all" dirty="0">
                <a:latin typeface="Gill Sans Std" pitchFamily="34" charset="0"/>
              </a:rPr>
              <a:t>Data Analysis</a:t>
            </a:r>
          </a:p>
        </p:txBody>
      </p:sp>
      <p:graphicFrame>
        <p:nvGraphicFramePr>
          <p:cNvPr id="29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6634"/>
              </p:ext>
            </p:extLst>
          </p:nvPr>
        </p:nvGraphicFramePr>
        <p:xfrm>
          <a:off x="304800" y="1676400"/>
          <a:ext cx="8686800" cy="4953000"/>
        </p:xfrm>
        <a:graphic>
          <a:graphicData uri="http://schemas.openxmlformats.org/drawingml/2006/table">
            <a:tbl>
              <a:tblPr/>
              <a:tblGrid>
                <a:gridCol w="1281659"/>
                <a:gridCol w="7405141"/>
              </a:tblGrid>
              <a:tr h="1752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Assessment Team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Std" pitchFamily="34" charset="0"/>
                          <a:cs typeface="Times New Roman" pitchFamily="18" charset="0"/>
                        </a:rPr>
                        <a:t>Informants</a:t>
                      </a: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Other Relevant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Gill Sans Std" pitchFamily="34" charset="0"/>
                          <a:ea typeface="+mn-ea"/>
                          <a:cs typeface="Arial" charset="0"/>
                        </a:rPr>
                        <a:t> Stakeholders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Gill Sans Std" pitchFamily="34" charset="0"/>
                        <a:ea typeface="+mn-ea"/>
                        <a:cs typeface="Arial" charset="0"/>
                      </a:endParaRPr>
                    </a:p>
                  </a:txBody>
                  <a:tcPr marL="73158" marR="73158" marT="73138" marB="7313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158" marR="73158" marT="73138" marB="73138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AAAA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Straight Arrow Connector 108"/>
          <p:cNvCxnSpPr>
            <a:cxnSpLocks noChangeShapeType="1"/>
          </p:cNvCxnSpPr>
          <p:nvPr/>
        </p:nvCxnSpPr>
        <p:spPr bwMode="auto">
          <a:xfrm>
            <a:off x="2449715" y="2743200"/>
            <a:ext cx="1588" cy="9001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29"/>
          <p:cNvSpPr>
            <a:spLocks noChangeAspect="1" noChangeArrowheads="1"/>
          </p:cNvSpPr>
          <p:nvPr/>
        </p:nvSpPr>
        <p:spPr bwMode="gray">
          <a:xfrm>
            <a:off x="1811338" y="1870868"/>
            <a:ext cx="1279929" cy="1157288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Provide Dimension  According to  “Definition of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Fully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Developed”</a:t>
            </a:r>
          </a:p>
        </p:txBody>
      </p:sp>
      <p:sp>
        <p:nvSpPr>
          <p:cNvPr id="32" name="Rectangle 27"/>
          <p:cNvSpPr>
            <a:spLocks noChangeAspect="1" noChangeArrowheads="1"/>
          </p:cNvSpPr>
          <p:nvPr/>
        </p:nvSpPr>
        <p:spPr bwMode="gray">
          <a:xfrm>
            <a:off x="1811338" y="3643313"/>
            <a:ext cx="1279930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Discuss Transition Stage for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HRH </a:t>
            </a:r>
            <a:r>
              <a:rPr lang="en-US" sz="1100" b="1" kern="0" dirty="0">
                <a:latin typeface="Gill Sans Std" pitchFamily="34" charset="0"/>
              </a:rPr>
              <a:t>Building Block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gray">
          <a:xfrm>
            <a:off x="5867400" y="5319712"/>
            <a:ext cx="1342747" cy="11572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defTabSz="91281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Validate Findings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and </a:t>
            </a:r>
            <a:r>
              <a:rPr lang="en-US" sz="1100" b="1" kern="0" dirty="0">
                <a:latin typeface="Gill Sans Std" pitchFamily="34" charset="0"/>
              </a:rPr>
              <a:t>Recommendations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5943600" y="1814513"/>
            <a:ext cx="1207008" cy="1157287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Analyze Data;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Develop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Recommendations</a:t>
            </a:r>
          </a:p>
        </p:txBody>
      </p:sp>
      <p:sp>
        <p:nvSpPr>
          <p:cNvPr id="35" name="Rectangle 34"/>
          <p:cNvSpPr>
            <a:spLocks noChangeAspect="1" noChangeArrowheads="1"/>
          </p:cNvSpPr>
          <p:nvPr/>
        </p:nvSpPr>
        <p:spPr bwMode="gray">
          <a:xfrm>
            <a:off x="5024438" y="3643313"/>
            <a:ext cx="1376362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Provide “</a:t>
            </a:r>
            <a:r>
              <a:rPr lang="en-US" sz="1100" b="1" kern="0" dirty="0" smtClean="0">
                <a:latin typeface="Gill Sans Std" pitchFamily="34" charset="0"/>
              </a:rPr>
              <a:t>Strengths,” </a:t>
            </a:r>
            <a:r>
              <a:rPr lang="en-US" sz="1100" b="1" kern="0" dirty="0">
                <a:latin typeface="Gill Sans Std" pitchFamily="34" charset="0"/>
              </a:rPr>
              <a:t>“</a:t>
            </a:r>
            <a:r>
              <a:rPr lang="en-US" sz="1100" b="1" kern="0" dirty="0" err="1" smtClean="0">
                <a:latin typeface="Gill Sans Std" pitchFamily="34" charset="0"/>
              </a:rPr>
              <a:t>Opps</a:t>
            </a:r>
            <a:r>
              <a:rPr lang="en-US" sz="1100" b="1" kern="0" dirty="0" smtClean="0">
                <a:latin typeface="Gill Sans Std" pitchFamily="34" charset="0"/>
              </a:rPr>
              <a:t>,” </a:t>
            </a:r>
            <a:r>
              <a:rPr lang="en-US" sz="1100" b="1" kern="0" dirty="0">
                <a:latin typeface="Gill Sans Std" pitchFamily="34" charset="0"/>
              </a:rPr>
              <a:t>“Improve </a:t>
            </a:r>
            <a:r>
              <a:rPr lang="en-US" sz="1100" b="1" kern="0" dirty="0" smtClean="0">
                <a:latin typeface="Gill Sans Std" pitchFamily="34" charset="0"/>
              </a:rPr>
              <a:t>Areas,” </a:t>
            </a:r>
            <a:r>
              <a:rPr lang="en-US" sz="1100" b="1" kern="0" dirty="0">
                <a:latin typeface="Gill Sans Std" pitchFamily="34" charset="0"/>
              </a:rPr>
              <a:t>and ”Challenges” of Dimension</a:t>
            </a:r>
          </a:p>
        </p:txBody>
      </p:sp>
      <p:sp>
        <p:nvSpPr>
          <p:cNvPr id="36" name="Rectangle 27"/>
          <p:cNvSpPr>
            <a:spLocks noChangeAspect="1" noChangeArrowheads="1"/>
          </p:cNvSpPr>
          <p:nvPr/>
        </p:nvSpPr>
        <p:spPr bwMode="gray">
          <a:xfrm>
            <a:off x="3413125" y="3643313"/>
            <a:ext cx="1279930" cy="1309687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Rate Transition Stage of Each HRH Building Block Using </a:t>
            </a:r>
            <a:r>
              <a:rPr lang="en-US" sz="1100" b="1" kern="0" dirty="0" smtClean="0">
                <a:latin typeface="Gill Sans Std" pitchFamily="34" charset="0"/>
              </a:rPr>
              <a:t/>
            </a:r>
            <a:br>
              <a:rPr lang="en-US" sz="1100" b="1" kern="0" dirty="0" smtClean="0">
                <a:latin typeface="Gill Sans Std" pitchFamily="34" charset="0"/>
              </a:rPr>
            </a:br>
            <a:r>
              <a:rPr lang="en-US" sz="1100" b="1" kern="0" dirty="0" smtClean="0">
                <a:latin typeface="Gill Sans Std" pitchFamily="34" charset="0"/>
              </a:rPr>
              <a:t>Data </a:t>
            </a:r>
            <a:r>
              <a:rPr lang="en-US" sz="1100" b="1" kern="0" dirty="0">
                <a:latin typeface="Gill Sans Std" pitchFamily="34" charset="0"/>
              </a:rPr>
              <a:t>Collection Tool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gray">
          <a:xfrm>
            <a:off x="7263422" y="1814513"/>
            <a:ext cx="1205188" cy="1157287"/>
          </a:xfrm>
          <a:prstGeom prst="rect">
            <a:avLst/>
          </a:prstGeom>
          <a:solidFill>
            <a:srgbClr val="002A6C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Develop Implementation </a:t>
            </a: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/>
            </a:r>
            <a:b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</a:br>
            <a:r>
              <a:rPr lang="en-US" sz="1100" kern="0" dirty="0" smtClean="0">
                <a:solidFill>
                  <a:srgbClr val="FFFFFF"/>
                </a:solidFill>
                <a:latin typeface="Gill Sans Std" pitchFamily="34" charset="0"/>
              </a:rPr>
              <a:t>Plan </a:t>
            </a:r>
            <a:r>
              <a:rPr lang="en-US" sz="1100" kern="0" dirty="0">
                <a:solidFill>
                  <a:srgbClr val="FFFFFF"/>
                </a:solidFill>
                <a:latin typeface="Gill Sans Std" pitchFamily="34" charset="0"/>
              </a:rPr>
              <a:t>and Report</a:t>
            </a:r>
          </a:p>
        </p:txBody>
      </p:sp>
      <p:cxnSp>
        <p:nvCxnSpPr>
          <p:cNvPr id="38" name="Straight Arrow Connector 108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693055" y="4298157"/>
            <a:ext cx="331383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Elbow Connector 47"/>
          <p:cNvCxnSpPr>
            <a:cxnSpLocks noChangeShapeType="1"/>
          </p:cNvCxnSpPr>
          <p:nvPr/>
        </p:nvCxnSpPr>
        <p:spPr bwMode="auto">
          <a:xfrm rot="5400000" flipH="1" flipV="1">
            <a:off x="5149255" y="2833093"/>
            <a:ext cx="1250157" cy="370284"/>
          </a:xfrm>
          <a:prstGeom prst="bentConnector3">
            <a:avLst>
              <a:gd name="adj1" fmla="val 100185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56"/>
          <p:cNvCxnSpPr>
            <a:cxnSpLocks noChangeShapeType="1"/>
            <a:endCxn id="37" idx="2"/>
          </p:cNvCxnSpPr>
          <p:nvPr/>
        </p:nvCxnSpPr>
        <p:spPr bwMode="auto">
          <a:xfrm rot="5400000" flipH="1" flipV="1">
            <a:off x="6188052" y="3641748"/>
            <a:ext cx="2347912" cy="1008016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55"/>
          <p:cNvCxnSpPr>
            <a:cxnSpLocks noChangeShapeType="1"/>
            <a:stCxn id="34" idx="2"/>
          </p:cNvCxnSpPr>
          <p:nvPr/>
        </p:nvCxnSpPr>
        <p:spPr bwMode="auto">
          <a:xfrm>
            <a:off x="6547104" y="2971800"/>
            <a:ext cx="0" cy="23479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27"/>
          <p:cNvSpPr>
            <a:spLocks noChangeArrowheads="1"/>
          </p:cNvSpPr>
          <p:nvPr/>
        </p:nvSpPr>
        <p:spPr bwMode="gray">
          <a:xfrm>
            <a:off x="7362547" y="5319712"/>
            <a:ext cx="1342747" cy="11572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defTabSz="91281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latin typeface="Gill Sans Std" pitchFamily="34" charset="0"/>
              </a:rPr>
              <a:t>Implement Recommendations</a:t>
            </a:r>
          </a:p>
        </p:txBody>
      </p:sp>
      <p:cxnSp>
        <p:nvCxnSpPr>
          <p:cNvPr id="43" name="Elbow Connector 66"/>
          <p:cNvCxnSpPr>
            <a:cxnSpLocks noChangeShapeType="1"/>
          </p:cNvCxnSpPr>
          <p:nvPr/>
        </p:nvCxnSpPr>
        <p:spPr bwMode="auto">
          <a:xfrm rot="5400000">
            <a:off x="7055646" y="4145756"/>
            <a:ext cx="2347910" cy="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108"/>
          <p:cNvCxnSpPr>
            <a:cxnSpLocks noChangeShapeType="1"/>
          </p:cNvCxnSpPr>
          <p:nvPr/>
        </p:nvCxnSpPr>
        <p:spPr bwMode="auto">
          <a:xfrm>
            <a:off x="3091268" y="4293552"/>
            <a:ext cx="321857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>
          <a:xfrm>
            <a:off x="1748790" y="1524000"/>
            <a:ext cx="3051810" cy="5181600"/>
          </a:xfrm>
          <a:prstGeom prst="rect">
            <a:avLst/>
          </a:prstGeom>
          <a:solidFill>
            <a:srgbClr val="002A6C">
              <a:alpha val="16000"/>
            </a:srgbClr>
          </a:solidFill>
          <a:ln w="28575"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5740" y="1524000"/>
            <a:ext cx="1447800" cy="5181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49190" y="1524000"/>
            <a:ext cx="3890010" cy="5181600"/>
          </a:xfrm>
          <a:prstGeom prst="rect">
            <a:avLst/>
          </a:prstGeom>
          <a:noFill/>
          <a:ln w="28575">
            <a:solidFill>
              <a:srgbClr val="C21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3400" y="556260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35356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2468880"/>
            <a:ext cx="8141494" cy="1036320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400" b="1" kern="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2000" b="0" dirty="0" smtClean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Phase 4 – Analyze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4800600" cy="739775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latin typeface="Gill Sans Std" pitchFamily="34" charset="0"/>
              </a:rPr>
              <a:t>Analyze data</a:t>
            </a:r>
          </a:p>
        </p:txBody>
      </p:sp>
      <p:sp>
        <p:nvSpPr>
          <p:cNvPr id="23" name="Oval 22"/>
          <p:cNvSpPr/>
          <p:nvPr/>
        </p:nvSpPr>
        <p:spPr>
          <a:xfrm>
            <a:off x="685800" y="2659117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85800" y="16002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1</a:t>
            </a:r>
          </a:p>
        </p:txBody>
      </p:sp>
      <p:sp>
        <p:nvSpPr>
          <p:cNvPr id="25610" name="Content Placeholder 2"/>
          <p:cNvSpPr txBox="1">
            <a:spLocks/>
          </p:cNvSpPr>
          <p:nvPr/>
        </p:nvSpPr>
        <p:spPr bwMode="auto">
          <a:xfrm>
            <a:off x="1828800" y="2667000"/>
            <a:ext cx="4800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Develop recommendations  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35814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3</a:t>
            </a:r>
          </a:p>
        </p:txBody>
      </p:sp>
      <p:sp>
        <p:nvSpPr>
          <p:cNvPr id="25614" name="Content Placeholder 2"/>
          <p:cNvSpPr txBox="1">
            <a:spLocks/>
          </p:cNvSpPr>
          <p:nvPr/>
        </p:nvSpPr>
        <p:spPr bwMode="auto">
          <a:xfrm>
            <a:off x="1828800" y="36576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Validate </a:t>
            </a:r>
            <a:r>
              <a:rPr lang="en-US" sz="2000" dirty="0" smtClean="0">
                <a:latin typeface="Gill Sans Std" pitchFamily="34" charset="0"/>
              </a:rPr>
              <a:t>findings </a:t>
            </a:r>
            <a:r>
              <a:rPr lang="en-US" sz="2000" dirty="0">
                <a:latin typeface="Gill Sans Std" pitchFamily="34" charset="0"/>
              </a:rPr>
              <a:t>and </a:t>
            </a:r>
            <a:r>
              <a:rPr lang="en-US" sz="2000" dirty="0" smtClean="0">
                <a:latin typeface="Gill Sans Std" pitchFamily="34" charset="0"/>
              </a:rPr>
              <a:t>recommendations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428" y="45720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4</a:t>
            </a:r>
          </a:p>
        </p:txBody>
      </p:sp>
      <p:sp>
        <p:nvSpPr>
          <p:cNvPr id="25618" name="Content Placeholder 2"/>
          <p:cNvSpPr txBox="1">
            <a:spLocks/>
          </p:cNvSpPr>
          <p:nvPr/>
        </p:nvSpPr>
        <p:spPr bwMode="auto">
          <a:xfrm>
            <a:off x="1828800" y="46101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Develop i</a:t>
            </a:r>
            <a:r>
              <a:rPr lang="en-US" sz="2000" dirty="0" smtClean="0">
                <a:latin typeface="Gill Sans Std" pitchFamily="34" charset="0"/>
              </a:rPr>
              <a:t>mplementation plan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5715000"/>
            <a:ext cx="838200" cy="762000"/>
          </a:xfrm>
          <a:prstGeom prst="ellipse">
            <a:avLst/>
          </a:prstGeom>
          <a:solidFill>
            <a:srgbClr val="002A6C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latin typeface="Swis721 BlkCn BT" pitchFamily="34" charset="0"/>
              </a:rPr>
              <a:t>5</a:t>
            </a:r>
          </a:p>
        </p:txBody>
      </p:sp>
      <p:sp>
        <p:nvSpPr>
          <p:cNvPr id="25622" name="Content Placeholder 2"/>
          <p:cNvSpPr txBox="1">
            <a:spLocks/>
          </p:cNvSpPr>
          <p:nvPr/>
        </p:nvSpPr>
        <p:spPr bwMode="auto">
          <a:xfrm>
            <a:off x="1828800" y="5791200"/>
            <a:ext cx="480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Gill Sans Std" pitchFamily="34" charset="0"/>
              </a:rPr>
              <a:t>Report </a:t>
            </a:r>
            <a:r>
              <a:rPr lang="en-US" sz="2000" dirty="0" smtClean="0">
                <a:latin typeface="Gill Sans Std" pitchFamily="34" charset="0"/>
              </a:rPr>
              <a:t>findings </a:t>
            </a:r>
            <a:r>
              <a:rPr lang="en-US" sz="2000" dirty="0">
                <a:latin typeface="Gill Sans Std" pitchFamily="34" charset="0"/>
              </a:rPr>
              <a:t>and </a:t>
            </a:r>
            <a:r>
              <a:rPr lang="en-US" sz="2000" dirty="0" smtClean="0">
                <a:latin typeface="Gill Sans Std" pitchFamily="34" charset="0"/>
              </a:rPr>
              <a:t>recommendations</a:t>
            </a:r>
            <a:endParaRPr lang="en-US" sz="2000" dirty="0"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5" grpId="0" animBg="1"/>
      <p:bldP spid="15" grpId="1" animBg="1"/>
      <p:bldP spid="14" grpId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4 Objectives – Data Collection Tool Introduction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600200"/>
            <a:ext cx="7315200" cy="47244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7432" rIns="27432" bIns="27432" anchorCtr="1"/>
          <a:lstStyle/>
          <a:p>
            <a:pPr marL="50800" lvl="1">
              <a:defRPr/>
            </a:pPr>
            <a:endParaRPr lang="en-US" sz="2400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6705600" cy="202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spc="-50" dirty="0">
                <a:latin typeface="Gill Sans Std" pitchFamily="34" charset="0"/>
              </a:rPr>
              <a:t>By the end of this session, you will be able </a:t>
            </a:r>
            <a:r>
              <a:rPr lang="en-US" sz="2400" b="1" spc="-50" dirty="0" smtClean="0">
                <a:latin typeface="Gill Sans Std" pitchFamily="34" charset="0"/>
              </a:rPr>
              <a:t>to</a:t>
            </a:r>
            <a:r>
              <a:rPr lang="en-US" sz="2400" b="1" spc="-50" dirty="0" smtClean="0">
                <a:latin typeface="Gill Sans Std" pitchFamily="34" charset="0"/>
                <a:sym typeface="Symbol"/>
              </a:rPr>
              <a:t></a:t>
            </a:r>
            <a:endParaRPr lang="en-US" sz="2400" b="1" spc="-50" dirty="0">
              <a:latin typeface="Gill Sans Std" pitchFamily="34" charset="0"/>
            </a:endParaRPr>
          </a:p>
          <a:p>
            <a:pPr marL="508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kern="0" dirty="0">
              <a:latin typeface="Gill Sans Std" pitchFamily="34" charset="0"/>
            </a:endParaRPr>
          </a:p>
          <a:p>
            <a:pPr marL="285750" indent="-2349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latin typeface="Gill Sans Std" pitchFamily="34" charset="0"/>
              </a:rPr>
              <a:t>Confidently use the data collection tool</a:t>
            </a:r>
          </a:p>
          <a:p>
            <a:pPr marL="285750" indent="-2349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latin typeface="Gill Sans Std" pitchFamily="34" charset="0"/>
              </a:rPr>
              <a:t>Define the data collection tool components </a:t>
            </a:r>
            <a:br>
              <a:rPr lang="en-US" sz="2200" kern="0" dirty="0">
                <a:latin typeface="Gill Sans Std" pitchFamily="34" charset="0"/>
              </a:rPr>
            </a:br>
            <a:r>
              <a:rPr lang="en-US" sz="2200" kern="0" dirty="0">
                <a:latin typeface="Gill Sans Std" pitchFamily="34" charset="0"/>
              </a:rPr>
              <a:t>and purposes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Data Collection Tool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1371600"/>
            <a:ext cx="8077200" cy="4953000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798637"/>
            <a:ext cx="6324600" cy="21336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b="1" spc="-50" dirty="0" smtClean="0">
                <a:latin typeface="Gill Sans Std" pitchFamily="34" charset="0"/>
              </a:rPr>
              <a:t>Data collection tool comprises 4 components:</a:t>
            </a:r>
          </a:p>
          <a:p>
            <a:pPr marL="231775" indent="-231775">
              <a:defRPr/>
            </a:pPr>
            <a:r>
              <a:rPr lang="en-US" b="1" dirty="0" smtClean="0">
                <a:latin typeface="Gill Sans Std" pitchFamily="34" charset="0"/>
              </a:rPr>
              <a:t>Reference Document Review </a:t>
            </a:r>
            <a:r>
              <a:rPr lang="en-US" dirty="0" smtClean="0">
                <a:latin typeface="Gill Sans Std" pitchFamily="34" charset="0"/>
              </a:rPr>
              <a:t>– background documents and reference materials reviewed </a:t>
            </a:r>
            <a:r>
              <a:rPr lang="en-US" dirty="0">
                <a:latin typeface="Gill Sans Std" pitchFamily="34" charset="0"/>
              </a:rPr>
              <a:t/>
            </a:r>
            <a:br>
              <a:rPr lang="en-US" dirty="0">
                <a:latin typeface="Gill Sans Std" pitchFamily="34" charset="0"/>
              </a:rPr>
            </a:br>
            <a:r>
              <a:rPr lang="en-US" dirty="0" smtClean="0">
                <a:latin typeface="Gill Sans Std" pitchFamily="34" charset="0"/>
              </a:rPr>
              <a:t>to provide context  </a:t>
            </a:r>
          </a:p>
          <a:p>
            <a:pPr marL="231775" indent="-231775">
              <a:defRPr/>
            </a:pPr>
            <a:r>
              <a:rPr lang="en-US" b="1" dirty="0" smtClean="0">
                <a:latin typeface="Gill Sans Std" pitchFamily="34" charset="0"/>
              </a:rPr>
              <a:t>Supply Chain Profile </a:t>
            </a:r>
            <a:r>
              <a:rPr lang="en-US" dirty="0" smtClean="0">
                <a:latin typeface="Gill Sans Std" pitchFamily="34" charset="0"/>
              </a:rPr>
              <a:t>– a questionnaire designed </a:t>
            </a:r>
            <a:br>
              <a:rPr lang="en-US" dirty="0" smtClean="0">
                <a:latin typeface="Gill Sans Std" pitchFamily="34" charset="0"/>
              </a:rPr>
            </a:br>
            <a:r>
              <a:rPr lang="en-US" dirty="0" smtClean="0">
                <a:latin typeface="Gill Sans Std" pitchFamily="34" charset="0"/>
              </a:rPr>
              <a:t>to create a profile of the supply chain(s) being assessed (one is filled out for each unique supply chain assessed)</a:t>
            </a:r>
          </a:p>
        </p:txBody>
      </p:sp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914400" y="4267200"/>
            <a:ext cx="739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>
                <a:latin typeface="Gill Sans Std" pitchFamily="34" charset="0"/>
              </a:rPr>
              <a:t>Diagnostic Tool </a:t>
            </a:r>
            <a:r>
              <a:rPr lang="en-US" sz="2000" dirty="0">
                <a:latin typeface="Gill Sans Std" pitchFamily="34" charset="0"/>
              </a:rPr>
              <a:t>– evaluation tool used to define the transition stage of each HRH building block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latin typeface="Gill Sans Std" pitchFamily="34" charset="0"/>
              </a:rPr>
              <a:t>Supplemental Survey (optional) </a:t>
            </a:r>
            <a:r>
              <a:rPr lang="en-US" sz="2000" dirty="0">
                <a:latin typeface="Gill Sans Std" pitchFamily="34" charset="0"/>
              </a:rPr>
              <a:t>– a survey designed to gather data needed to supplement the Diagnostic Tool data with context and detail where needed</a:t>
            </a: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098550"/>
            <a:ext cx="307498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Introductions!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lvl="1">
              <a:defRPr/>
            </a:pPr>
            <a:endParaRPr lang="en-US" dirty="0">
              <a:solidFill>
                <a:schemeClr val="tx1"/>
              </a:solidFill>
              <a:latin typeface="Gill Sans Std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Draw a number from the basket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spc="-50" dirty="0">
                <a:solidFill>
                  <a:schemeClr val="tx1"/>
                </a:solidFill>
                <a:latin typeface="Gill Sans Std" pitchFamily="34" charset="0"/>
              </a:rPr>
              <a:t>Find the person who has your same number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Share 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</a:rPr>
              <a:t>your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200" dirty="0">
              <a:solidFill>
                <a:schemeClr val="tx1"/>
              </a:solidFill>
              <a:latin typeface="Gill Sans Std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Name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Designation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Station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1 thing that interests you about human resource management</a:t>
            </a:r>
          </a:p>
          <a:p>
            <a:pPr marL="742950" lvl="1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1 expectation for this workshop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Introduce your partner to the group</a:t>
            </a:r>
          </a:p>
        </p:txBody>
      </p:sp>
      <p:pic>
        <p:nvPicPr>
          <p:cNvPr id="41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95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Use the Data Collection Tool 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" name="Rounded Rectangle 15"/>
          <p:cNvSpPr/>
          <p:nvPr/>
        </p:nvSpPr>
        <p:spPr>
          <a:xfrm>
            <a:off x="304800" y="1371600"/>
            <a:ext cx="8534400" cy="5181600"/>
          </a:xfrm>
          <a:prstGeom prst="roundRect">
            <a:avLst>
              <a:gd name="adj" fmla="val 0"/>
            </a:avLst>
          </a:prstGeom>
          <a:solidFill>
            <a:srgbClr val="DDDDDD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chemeClr val="tx1"/>
              </a:solidFill>
              <a:latin typeface="Gill Sans Std" pitchFamily="34" charset="0"/>
            </a:endParaRP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5"/>
          <a:stretch>
            <a:fillRect/>
          </a:stretch>
        </p:blipFill>
        <p:spPr bwMode="auto">
          <a:xfrm>
            <a:off x="457200" y="1749425"/>
            <a:ext cx="8305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4111625"/>
            <a:ext cx="2286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defRPr/>
            </a:pPr>
            <a:r>
              <a:rPr lang="en-US" sz="1400" dirty="0" smtClean="0">
                <a:latin typeface="Gill Sans Std" pitchFamily="34" charset="0"/>
              </a:rPr>
              <a:t>Conduct </a:t>
            </a:r>
            <a:r>
              <a:rPr lang="en-US" sz="1600" b="1" dirty="0" smtClean="0">
                <a:solidFill>
                  <a:srgbClr val="C00000"/>
                </a:solidFill>
                <a:latin typeface="Gill Sans Std" pitchFamily="34" charset="0"/>
              </a:rPr>
              <a:t>Reference </a:t>
            </a:r>
            <a:r>
              <a:rPr lang="en-US" sz="1600" b="1" spc="-60" dirty="0" smtClean="0">
                <a:solidFill>
                  <a:srgbClr val="C00000"/>
                </a:solidFill>
                <a:latin typeface="Gill Sans Std" pitchFamily="34" charset="0"/>
              </a:rPr>
              <a:t>Document Review </a:t>
            </a:r>
            <a:r>
              <a:rPr lang="en-US" sz="1400" dirty="0" smtClean="0">
                <a:latin typeface="Gill Sans Std" pitchFamily="34" charset="0"/>
              </a:rPr>
              <a:t>and build </a:t>
            </a:r>
            <a:r>
              <a:rPr lang="en-US" sz="1600" b="1" dirty="0" smtClean="0">
                <a:solidFill>
                  <a:srgbClr val="C00000"/>
                </a:solidFill>
                <a:latin typeface="Gill Sans Std" pitchFamily="34" charset="0"/>
              </a:rPr>
              <a:t>Supply Chain Profile </a:t>
            </a:r>
            <a:r>
              <a:rPr lang="en-US" sz="1400" dirty="0" smtClean="0">
                <a:latin typeface="Gill Sans Std" pitchFamily="34" charset="0"/>
              </a:rPr>
              <a:t>in order understand the context for the assessment and assessed supply chains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14600" y="4106863"/>
            <a:ext cx="21336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Gill Sans Std" pitchFamily="34" charset="0"/>
              </a:rPr>
              <a:t>Based on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Reference Document Review </a:t>
            </a:r>
            <a:r>
              <a:rPr lang="en-US" sz="1400" dirty="0" smtClean="0">
                <a:latin typeface="Gill Sans Std" pitchFamily="34" charset="0"/>
              </a:rPr>
              <a:t>and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Supply Chain Profiles</a:t>
            </a:r>
            <a:r>
              <a:rPr lang="en-US" sz="1400" b="1" dirty="0" smtClean="0">
                <a:latin typeface="Gill Sans Std" pitchFamily="34" charset="0"/>
              </a:rPr>
              <a:t>, </a:t>
            </a:r>
            <a:r>
              <a:rPr lang="en-US" sz="1400" dirty="0" smtClean="0">
                <a:latin typeface="Gill Sans Std" pitchFamily="34" charset="0"/>
              </a:rPr>
              <a:t>adapt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Diagnostic Tool </a:t>
            </a:r>
            <a:r>
              <a:rPr lang="en-US" sz="1400" dirty="0" smtClean="0">
                <a:latin typeface="Gill Sans Std" pitchFamily="34" charset="0"/>
              </a:rPr>
              <a:t>and select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Supplemental Surveys </a:t>
            </a:r>
            <a:r>
              <a:rPr lang="en-US" sz="1400" dirty="0" smtClean="0">
                <a:latin typeface="Gill Sans Std" pitchFamily="34" charset="0"/>
              </a:rPr>
              <a:t>to collect HR data for assessed supply chains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0" y="4114799"/>
            <a:ext cx="16764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Gill Sans Std" pitchFamily="34" charset="0"/>
              </a:rPr>
              <a:t>Use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Diagnostic Tool </a:t>
            </a:r>
            <a:r>
              <a:rPr lang="en-US" sz="1400" dirty="0" smtClean="0">
                <a:latin typeface="Gill Sans Std" pitchFamily="34" charset="0"/>
              </a:rPr>
              <a:t>and selected </a:t>
            </a:r>
            <a:r>
              <a:rPr lang="en-US" sz="1600" b="1" dirty="0">
                <a:solidFill>
                  <a:srgbClr val="C00000"/>
                </a:solidFill>
                <a:latin typeface="Gill Sans Std" pitchFamily="34" charset="0"/>
                <a:cs typeface="+mn-cs"/>
              </a:rPr>
              <a:t>Supplemental Surveys </a:t>
            </a:r>
            <a:r>
              <a:rPr lang="en-US" sz="1400" dirty="0" smtClean="0">
                <a:latin typeface="Gill Sans Std" pitchFamily="34" charset="0"/>
              </a:rPr>
              <a:t>to collect HR data for assessed supply chains</a:t>
            </a:r>
          </a:p>
        </p:txBody>
      </p:sp>
      <p:sp>
        <p:nvSpPr>
          <p:cNvPr id="29705" name="Content Placeholder 2"/>
          <p:cNvSpPr txBox="1">
            <a:spLocks/>
          </p:cNvSpPr>
          <p:nvPr/>
        </p:nvSpPr>
        <p:spPr bwMode="auto">
          <a:xfrm>
            <a:off x="6248400" y="41275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400" dirty="0">
                <a:latin typeface="Gill Sans Std" pitchFamily="34" charset="0"/>
              </a:rPr>
              <a:t>Analyze data collected with all data collection tool components to develop findings; based on </a:t>
            </a:r>
            <a:r>
              <a:rPr lang="en-US" sz="1400" dirty="0" smtClean="0">
                <a:latin typeface="Gill Sans Std" pitchFamily="34" charset="0"/>
              </a:rPr>
              <a:t>findings, develop </a:t>
            </a:r>
            <a:r>
              <a:rPr lang="en-US" sz="1400" dirty="0">
                <a:latin typeface="Gill Sans Std" pitchFamily="34" charset="0"/>
              </a:rPr>
              <a:t>recommendations and a recommendations implementation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Use the Diagnostic Tool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286000"/>
            <a:ext cx="2133600" cy="557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Step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0" y="2286000"/>
            <a:ext cx="1981200" cy="557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Step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843213"/>
            <a:ext cx="2133600" cy="1290637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HRH Building Block Dimension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2843213"/>
            <a:ext cx="1981200" cy="1290637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Definition of “Fully Developed” Dimension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2286000"/>
            <a:ext cx="2133600" cy="557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Step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2800" y="2286000"/>
            <a:ext cx="1600200" cy="557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Step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6800" y="2843213"/>
            <a:ext cx="2133600" cy="1290637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Sample Questions for Determining Development Stage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62800" y="2843213"/>
            <a:ext cx="1600200" cy="1290637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Gill Sans MT" pitchFamily="34" charset="0"/>
              </a:rPr>
              <a:t>Development Stage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933700" y="1447800"/>
            <a:ext cx="1943100" cy="630238"/>
          </a:xfrm>
          <a:prstGeom prst="wedgeRoundRectCallout">
            <a:avLst>
              <a:gd name="adj1" fmla="val -9949"/>
              <a:gd name="adj2" fmla="val 104792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dirty="0">
                <a:latin typeface="Gill Sans Std" pitchFamily="34" charset="0"/>
              </a:rPr>
              <a:t>Baseline Definition of “Fully Developed”</a:t>
            </a:r>
            <a:endParaRPr lang="en-US" sz="1600" i="1" dirty="0">
              <a:latin typeface="Gill Sans Std" pitchFamily="34" charset="0"/>
            </a:endParaRP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457200" y="1447800"/>
            <a:ext cx="1524000" cy="630238"/>
          </a:xfrm>
          <a:prstGeom prst="wedgeRoundRectCallout">
            <a:avLst>
              <a:gd name="adj1" fmla="val 23273"/>
              <a:gd name="adj2" fmla="val 109815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HR Dimension for Rating</a:t>
            </a:r>
            <a:endParaRPr lang="en-US" sz="1600" i="1">
              <a:latin typeface="Gill Sans Std" pitchFamily="34" charset="0"/>
            </a:endParaRP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2219325" y="4543425"/>
            <a:ext cx="1819275" cy="696913"/>
          </a:xfrm>
          <a:prstGeom prst="wedgeRoundRectCallout">
            <a:avLst>
              <a:gd name="adj1" fmla="val 31769"/>
              <a:gd name="adj2" fmla="val -136542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Questions used to confirm rating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715000"/>
            <a:ext cx="1524000" cy="9667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</a:rPr>
              <a:t>0 = Does Not Exist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7400" y="5715000"/>
            <a:ext cx="1752600" cy="9667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</a:rPr>
              <a:t>1 = In Development or Outdated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6200" y="5715000"/>
            <a:ext cx="1600200" cy="9667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</a:rPr>
              <a:t>2 = Developed But Not Consistently Applied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62600" y="5715000"/>
            <a:ext cx="1600200" cy="9667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</a:rPr>
              <a:t>3 = Developed and Consistently Applied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39000" y="5715000"/>
            <a:ext cx="1600200" cy="96678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</a:rPr>
              <a:t>4 = Developed and Consistently Applied with Dedicated Budget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533400" y="4543425"/>
            <a:ext cx="1371600" cy="696913"/>
          </a:xfrm>
          <a:prstGeom prst="wedgeRoundRectCallout">
            <a:avLst>
              <a:gd name="adj1" fmla="val 639"/>
              <a:gd name="adj2" fmla="val 154486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latin typeface="Gill Sans Std" pitchFamily="34" charset="0"/>
              </a:rPr>
              <a:t>Rating </a:t>
            </a:r>
          </a:p>
          <a:p>
            <a:pPr algn="ctr"/>
            <a:r>
              <a:rPr lang="en-US" sz="1600">
                <a:latin typeface="Gill Sans Std" pitchFamily="34" charset="0"/>
              </a:rPr>
              <a:t>Scale</a:t>
            </a:r>
            <a:endParaRPr lang="en-US" sz="1600" i="1">
              <a:latin typeface="Gill Sans Std" pitchFamily="34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724400" y="4543425"/>
            <a:ext cx="1981200" cy="696913"/>
          </a:xfrm>
          <a:prstGeom prst="wedgeRoundRectCallout">
            <a:avLst>
              <a:gd name="adj1" fmla="val 10565"/>
              <a:gd name="adj2" fmla="val -135144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Rated Score – </a:t>
            </a:r>
          </a:p>
          <a:p>
            <a:pPr algn="ctr"/>
            <a:r>
              <a:rPr lang="en-US" sz="1600">
                <a:latin typeface="Gill Sans Std" pitchFamily="34" charset="0"/>
              </a:rPr>
              <a:t>Based on a 0-4 Scale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858000" y="4543425"/>
            <a:ext cx="1981200" cy="696913"/>
          </a:xfrm>
          <a:prstGeom prst="wedgeRoundRectCallout">
            <a:avLst>
              <a:gd name="adj1" fmla="val 4398"/>
              <a:gd name="adj2" fmla="val -134278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Validated Score – </a:t>
            </a:r>
          </a:p>
          <a:p>
            <a:pPr algn="ctr"/>
            <a:r>
              <a:rPr lang="en-US" sz="1600">
                <a:latin typeface="Gill Sans Std" pitchFamily="34" charset="0"/>
              </a:rPr>
              <a:t>Based on a 0-4 Scale</a:t>
            </a:r>
            <a:endParaRPr lang="en-US" sz="1600" i="1">
              <a:latin typeface="Gill Sans Std" pitchFamily="34" charset="0"/>
            </a:endParaRPr>
          </a:p>
          <a:p>
            <a:endParaRPr lang="en-US" sz="1600" i="1"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8" grpId="0" animBg="1"/>
      <p:bldP spid="14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524000"/>
            <a:ext cx="60960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Use the Diagnostic Tool Dashboard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371600" y="5959475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Gill Sans Std" pitchFamily="34" charset="0"/>
              </a:rPr>
              <a:t>Sample Display: Fully Developed Supply Chain </a:t>
            </a:r>
          </a:p>
          <a:p>
            <a:pPr algn="ctr" eaLnBrk="1" hangingPunct="1"/>
            <a:r>
              <a:rPr lang="en-US" sz="1400" b="1" dirty="0">
                <a:latin typeface="Gill Sans Std" pitchFamily="34" charset="0"/>
              </a:rPr>
              <a:t>Human Resource System</a:t>
            </a:r>
          </a:p>
        </p:txBody>
      </p:sp>
      <p:sp>
        <p:nvSpPr>
          <p:cNvPr id="31749" name="Rounded Rectangular Callout 5"/>
          <p:cNvSpPr>
            <a:spLocks noChangeArrowheads="1"/>
          </p:cNvSpPr>
          <p:nvPr/>
        </p:nvSpPr>
        <p:spPr bwMode="auto">
          <a:xfrm>
            <a:off x="6777038" y="5334000"/>
            <a:ext cx="1562100" cy="395288"/>
          </a:xfrm>
          <a:prstGeom prst="wedgeRoundRectCallout">
            <a:avLst>
              <a:gd name="adj1" fmla="val -64542"/>
              <a:gd name="adj2" fmla="val -158569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HR Dimensions</a:t>
            </a:r>
          </a:p>
        </p:txBody>
      </p:sp>
      <p:sp>
        <p:nvSpPr>
          <p:cNvPr id="31750" name="Rounded Rectangular Callout 8"/>
          <p:cNvSpPr>
            <a:spLocks noChangeArrowheads="1"/>
          </p:cNvSpPr>
          <p:nvPr/>
        </p:nvSpPr>
        <p:spPr bwMode="auto">
          <a:xfrm>
            <a:off x="347663" y="2133600"/>
            <a:ext cx="1828800" cy="723900"/>
          </a:xfrm>
          <a:prstGeom prst="wedgeRoundRectCallout">
            <a:avLst>
              <a:gd name="adj1" fmla="val 150574"/>
              <a:gd name="adj2" fmla="val 69255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dirty="0">
                <a:latin typeface="Gill Sans Std" pitchFamily="34" charset="0"/>
              </a:rPr>
              <a:t>Colored “</a:t>
            </a:r>
            <a:r>
              <a:rPr lang="en-US" sz="1600" dirty="0" smtClean="0">
                <a:latin typeface="Gill Sans Std" pitchFamily="34" charset="0"/>
              </a:rPr>
              <a:t>Petals:”</a:t>
            </a:r>
          </a:p>
          <a:p>
            <a:pPr algn="ctr"/>
            <a:r>
              <a:rPr lang="en-US" sz="1600" i="1" dirty="0" smtClean="0">
                <a:latin typeface="Gill Sans Std" pitchFamily="34" charset="0"/>
              </a:rPr>
              <a:t>HR </a:t>
            </a:r>
            <a:r>
              <a:rPr lang="en-US" sz="1600" i="1" dirty="0">
                <a:latin typeface="Gill Sans Std" pitchFamily="34" charset="0"/>
              </a:rPr>
              <a:t>Components</a:t>
            </a:r>
          </a:p>
        </p:txBody>
      </p:sp>
      <p:sp>
        <p:nvSpPr>
          <p:cNvPr id="31751" name="Rounded Rectangular Callout 9"/>
          <p:cNvSpPr>
            <a:spLocks noChangeArrowheads="1"/>
          </p:cNvSpPr>
          <p:nvPr/>
        </p:nvSpPr>
        <p:spPr bwMode="auto">
          <a:xfrm>
            <a:off x="347663" y="3589338"/>
            <a:ext cx="1676400" cy="685800"/>
          </a:xfrm>
          <a:prstGeom prst="wedgeRoundRectCallout">
            <a:avLst>
              <a:gd name="adj1" fmla="val 124944"/>
              <a:gd name="adj2" fmla="val 71782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Space Separating Components</a:t>
            </a:r>
            <a:endParaRPr lang="en-US" sz="1600" i="1">
              <a:latin typeface="Gill Sans Std" pitchFamily="34" charset="0"/>
            </a:endParaRPr>
          </a:p>
        </p:txBody>
      </p:sp>
      <p:sp>
        <p:nvSpPr>
          <p:cNvPr id="31752" name="Rounded Rectangular Callout 10"/>
          <p:cNvSpPr>
            <a:spLocks noChangeArrowheads="1"/>
          </p:cNvSpPr>
          <p:nvPr/>
        </p:nvSpPr>
        <p:spPr bwMode="auto">
          <a:xfrm>
            <a:off x="7281863" y="1524000"/>
            <a:ext cx="1600200" cy="971550"/>
          </a:xfrm>
          <a:prstGeom prst="wedgeRoundRectCallout">
            <a:avLst>
              <a:gd name="adj1" fmla="val -139042"/>
              <a:gd name="adj2" fmla="val 145611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dirty="0">
                <a:latin typeface="Gill Sans Std" pitchFamily="34" charset="0"/>
              </a:rPr>
              <a:t>Level 4 (100%): </a:t>
            </a:r>
          </a:p>
          <a:p>
            <a:pPr algn="ctr"/>
            <a:r>
              <a:rPr lang="en-US" sz="1600" i="1" dirty="0" smtClean="0">
                <a:latin typeface="Gill Sans Std" pitchFamily="34" charset="0"/>
              </a:rPr>
              <a:t>HR Dimension Is Fully </a:t>
            </a:r>
            <a:r>
              <a:rPr lang="en-US" sz="1600" i="1" dirty="0">
                <a:latin typeface="Gill Sans Std" pitchFamily="34" charset="0"/>
              </a:rPr>
              <a:t>Developed</a:t>
            </a:r>
          </a:p>
        </p:txBody>
      </p:sp>
      <p:sp>
        <p:nvSpPr>
          <p:cNvPr id="31753" name="Rounded Rectangular Callout 11"/>
          <p:cNvSpPr>
            <a:spLocks noChangeArrowheads="1"/>
          </p:cNvSpPr>
          <p:nvPr/>
        </p:nvSpPr>
        <p:spPr bwMode="auto">
          <a:xfrm>
            <a:off x="7281863" y="3219450"/>
            <a:ext cx="1677987" cy="971550"/>
          </a:xfrm>
          <a:prstGeom prst="wedgeRoundRectCallout">
            <a:avLst>
              <a:gd name="adj1" fmla="val -209676"/>
              <a:gd name="adj2" fmla="val 15722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>
                <a:latin typeface="Gill Sans Std" pitchFamily="34" charset="0"/>
              </a:rPr>
              <a:t>Level 0: </a:t>
            </a:r>
          </a:p>
          <a:p>
            <a:pPr algn="ctr"/>
            <a:r>
              <a:rPr lang="en-US" sz="1600" i="1">
                <a:latin typeface="Gill Sans Std" pitchFamily="34" charset="0"/>
              </a:rPr>
              <a:t>HR Dimension Does Not Exist</a:t>
            </a:r>
          </a:p>
        </p:txBody>
      </p:sp>
      <p:sp>
        <p:nvSpPr>
          <p:cNvPr id="31754" name="Rounded Rectangular Callout 12"/>
          <p:cNvSpPr>
            <a:spLocks noChangeArrowheads="1"/>
          </p:cNvSpPr>
          <p:nvPr/>
        </p:nvSpPr>
        <p:spPr bwMode="auto">
          <a:xfrm>
            <a:off x="152400" y="4667250"/>
            <a:ext cx="2481263" cy="984250"/>
          </a:xfrm>
          <a:prstGeom prst="wedgeRoundRectCallout">
            <a:avLst>
              <a:gd name="adj1" fmla="val 103699"/>
              <a:gd name="adj2" fmla="val -35940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600" dirty="0">
                <a:latin typeface="Gill Sans Std" pitchFamily="34" charset="0"/>
              </a:rPr>
              <a:t>If a petal is fully colored </a:t>
            </a:r>
            <a:r>
              <a:rPr lang="en-US" sz="1600" dirty="0" smtClean="0">
                <a:latin typeface="Gill Sans Std" pitchFamily="34" charset="0"/>
              </a:rPr>
              <a:t>in, the </a:t>
            </a:r>
            <a:r>
              <a:rPr lang="en-US" sz="1600" dirty="0">
                <a:latin typeface="Gill Sans Std" pitchFamily="34" charset="0"/>
              </a:rPr>
              <a:t>HR component </a:t>
            </a:r>
            <a:br>
              <a:rPr lang="en-US" sz="1600" dirty="0">
                <a:latin typeface="Gill Sans Std" pitchFamily="34" charset="0"/>
              </a:rPr>
            </a:br>
            <a:r>
              <a:rPr lang="en-US" sz="1600" dirty="0">
                <a:latin typeface="Gill Sans Std" pitchFamily="34" charset="0"/>
              </a:rPr>
              <a:t>is fully developed</a:t>
            </a:r>
            <a:endParaRPr lang="en-US" sz="1600" i="1" dirty="0">
              <a:latin typeface="Gill Sans Std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3951958">
            <a:off x="5412582" y="4075906"/>
            <a:ext cx="990600" cy="1462087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5 Objectives – Data Collection </a:t>
            </a: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/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Tool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Development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>
              <a:defRPr/>
            </a:pPr>
            <a:endParaRPr lang="en-US" sz="2400" dirty="0">
              <a:latin typeface="Gill Sans MT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Gill Sans Std" pitchFamily="34" charset="0"/>
            </a:endParaRPr>
          </a:p>
          <a:p>
            <a:pPr marL="396875" indent="-331788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Develop data collection plan</a:t>
            </a:r>
          </a:p>
          <a:p>
            <a:pPr marL="396875" indent="-331788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Modify data collection tool  </a:t>
            </a:r>
          </a:p>
          <a:p>
            <a:pPr marL="568325" indent="-2222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kern="0" dirty="0">
              <a:latin typeface="Gill Sans M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marL="630238" lvl="1" indent="-342900">
              <a:defRPr/>
            </a:pPr>
            <a:endParaRPr lang="en-US" dirty="0">
              <a:solidFill>
                <a:schemeClr val="tx1"/>
              </a:solidFill>
              <a:latin typeface="Gill Sans Std" pitchFamily="34" charset="0"/>
            </a:endParaRPr>
          </a:p>
          <a:p>
            <a:pPr marL="630238" indent="-342900"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Review the </a:t>
            </a:r>
            <a:r>
              <a:rPr lang="en-US" sz="2200" b="1" i="1" dirty="0">
                <a:solidFill>
                  <a:schemeClr val="tx1"/>
                </a:solidFill>
                <a:latin typeface="Gill Sans Std" pitchFamily="34" charset="0"/>
              </a:rPr>
              <a:t>Supply Chain Profile </a:t>
            </a:r>
          </a:p>
          <a:p>
            <a:pPr marL="630238" indent="-342900">
              <a:buFont typeface="+mj-lt"/>
              <a:buAutoNum type="arabicPeriod"/>
              <a:defRPr/>
            </a:pPr>
            <a:endParaRPr lang="en-US" sz="2200" dirty="0">
              <a:solidFill>
                <a:schemeClr val="tx1"/>
              </a:solidFill>
              <a:latin typeface="Gill Sans Std" pitchFamily="34" charset="0"/>
            </a:endParaRPr>
          </a:p>
          <a:p>
            <a:pPr marL="630238" indent="-342900">
              <a:buFont typeface="+mj-lt"/>
              <a:buAutoNum type="arabicPeriod"/>
              <a:defRPr/>
            </a:pPr>
            <a:r>
              <a:rPr lang="en-US" sz="2200" spc="-60" dirty="0">
                <a:solidFill>
                  <a:schemeClr val="tx1"/>
                </a:solidFill>
                <a:latin typeface="Gill Sans Std" pitchFamily="34" charset="0"/>
              </a:rPr>
              <a:t>Complete the </a:t>
            </a:r>
            <a:r>
              <a:rPr lang="en-US" sz="2200" b="1" i="1" spc="-60" dirty="0">
                <a:solidFill>
                  <a:schemeClr val="tx1"/>
                </a:solidFill>
                <a:latin typeface="Gill Sans Std" pitchFamily="34" charset="0"/>
              </a:rPr>
              <a:t>Data Collection Plan </a:t>
            </a:r>
            <a:r>
              <a:rPr lang="en-US" sz="2200" b="1" i="1" spc="-60" dirty="0" smtClean="0">
                <a:solidFill>
                  <a:schemeClr val="tx1"/>
                </a:solidFill>
                <a:latin typeface="Gill Sans Std" pitchFamily="34" charset="0"/>
              </a:rPr>
              <a:t>                       Worksheet</a:t>
            </a:r>
            <a:endParaRPr lang="en-US" sz="2200" b="1" i="1" spc="-60" dirty="0">
              <a:solidFill>
                <a:schemeClr val="tx1"/>
              </a:solidFill>
              <a:latin typeface="Gill Sans Std" pitchFamily="34" charset="0"/>
            </a:endParaRPr>
          </a:p>
          <a:p>
            <a:pPr marL="630238" indent="-342900">
              <a:buFont typeface="+mj-lt"/>
              <a:buAutoNum type="arabicPeriod"/>
              <a:defRPr/>
            </a:pPr>
            <a:endParaRPr lang="en-US" sz="2200" dirty="0">
              <a:solidFill>
                <a:schemeClr val="tx1"/>
              </a:solidFill>
              <a:latin typeface="Gill Sans Std" pitchFamily="34" charset="0"/>
            </a:endParaRPr>
          </a:p>
          <a:p>
            <a:pPr marL="630238" indent="-342900"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Complete the </a:t>
            </a:r>
            <a:r>
              <a:rPr lang="en-US" sz="2200" b="1" i="1" dirty="0">
                <a:solidFill>
                  <a:schemeClr val="tx1"/>
                </a:solidFill>
                <a:latin typeface="Gill Sans Std" pitchFamily="34" charset="0"/>
              </a:rPr>
              <a:t>Data Collection Methodology Worksheet  </a:t>
            </a:r>
          </a:p>
          <a:p>
            <a:pPr marL="630238" indent="-342900">
              <a:buFont typeface="+mj-lt"/>
              <a:buAutoNum type="arabicPeriod"/>
              <a:defRPr/>
            </a:pPr>
            <a:endParaRPr lang="en-US" sz="2200" dirty="0">
              <a:solidFill>
                <a:schemeClr val="tx1"/>
              </a:solidFill>
              <a:latin typeface="Gill Sans Std" pitchFamily="34" charset="0"/>
            </a:endParaRPr>
          </a:p>
          <a:p>
            <a:pPr marL="630238" indent="-342900"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Be prepared to present your work to the larger group and, ultimately, unify all work into one assessment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95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Develop Data Collection </a:t>
            </a: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/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Plan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and Methodology!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</a:t>
            </a:r>
            <a:r>
              <a:rPr lang="en-US" sz="2800" b="0" dirty="0">
                <a:solidFill>
                  <a:srgbClr val="002A6C"/>
                </a:solidFill>
                <a:latin typeface="Gill Sans Std" pitchFamily="34" charset="0"/>
              </a:rPr>
              <a:t>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– Complete the Data Collection </a:t>
            </a: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/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Plan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Worksheet!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377950"/>
            <a:ext cx="8305800" cy="98425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700" b="1" dirty="0">
                <a:solidFill>
                  <a:schemeClr val="tx1"/>
                </a:solidFill>
                <a:latin typeface="Gill Sans Std" pitchFamily="34" charset="0"/>
              </a:rPr>
              <a:t>Supply Chain Assessed:  _________________________________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700" b="1" dirty="0">
                <a:solidFill>
                  <a:schemeClr val="tx1"/>
                </a:solidFill>
                <a:latin typeface="Gill Sans Std" pitchFamily="34" charset="0"/>
              </a:rPr>
              <a:t>Levels  Assessed:  _________________________________________</a:t>
            </a:r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93494"/>
              </p:ext>
            </p:extLst>
          </p:nvPr>
        </p:nvGraphicFramePr>
        <p:xfrm>
          <a:off x="457200" y="2743200"/>
          <a:ext cx="8305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3790700"/>
                <a:gridCol w="1600450"/>
                <a:gridCol w="1447800"/>
              </a:tblGrid>
              <a:tr h="6835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Std" pitchFamily="34" charset="0"/>
                        </a:rPr>
                        <a:t>Plan Component</a:t>
                      </a:r>
                      <a:endParaRPr lang="en-US" sz="1400" dirty="0">
                        <a:latin typeface="Gill Sans Std" pitchFamily="34" charset="0"/>
                      </a:endParaRPr>
                    </a:p>
                  </a:txBody>
                  <a:tcPr marT="45692" marB="45692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Std" pitchFamily="34" charset="0"/>
                        </a:rPr>
                        <a:t>Things to think about…</a:t>
                      </a:r>
                      <a:endParaRPr lang="en-US" sz="1400" dirty="0">
                        <a:latin typeface="Gill Sans Std" pitchFamily="34" charset="0"/>
                      </a:endParaRPr>
                    </a:p>
                  </a:txBody>
                  <a:tcPr marT="45692" marB="45692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Std" pitchFamily="34" charset="0"/>
                        </a:rPr>
                        <a:t>Organizations…</a:t>
                      </a:r>
                      <a:endParaRPr lang="en-US" sz="1400" dirty="0">
                        <a:latin typeface="Gill Sans Std" pitchFamily="34" charset="0"/>
                      </a:endParaRPr>
                    </a:p>
                  </a:txBody>
                  <a:tcPr marT="45692" marB="45692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Std" pitchFamily="34" charset="0"/>
                        </a:rPr>
                        <a:t>Informants…</a:t>
                      </a:r>
                      <a:endParaRPr lang="en-US" sz="1400" dirty="0">
                        <a:latin typeface="Gill Sans Std" pitchFamily="34" charset="0"/>
                      </a:endParaRPr>
                    </a:p>
                  </a:txBody>
                  <a:tcPr marT="45692" marB="45692">
                    <a:solidFill>
                      <a:schemeClr val="tx1"/>
                    </a:solidFill>
                  </a:tcPr>
                </a:tc>
              </a:tr>
              <a:tr h="488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Geographic Area</a:t>
                      </a:r>
                    </a:p>
                  </a:txBody>
                  <a:tcPr marT="45692" marB="45692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Size and geographic diversity of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country</a:t>
                      </a:r>
                      <a:endParaRPr lang="en-US" sz="1200" dirty="0" smtClean="0">
                        <a:latin typeface="Gill Sans Std" pitchFamily="34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Where supply chain authority lies</a:t>
                      </a:r>
                      <a:endParaRPr lang="en-US" sz="1200" dirty="0">
                        <a:latin typeface="Gill Sans Std" pitchFamily="34" charset="0"/>
                      </a:endParaRPr>
                    </a:p>
                  </a:txBody>
                  <a:tcPr marT="45692" marB="45692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92" marB="45692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92" marB="45692">
                    <a:solidFill>
                      <a:srgbClr val="9DBFE5"/>
                    </a:solidFill>
                  </a:tcPr>
                </a:tc>
              </a:tr>
              <a:tr h="26380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Organizations</a:t>
                      </a:r>
                      <a:endParaRPr lang="en-US" sz="1400" b="1" dirty="0"/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National/Central Level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(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Central Medical Stores,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Quality Assurance/Drug Authority Offices,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Port Authority,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Logistics </a:t>
                      </a:r>
                      <a:r>
                        <a:rPr lang="en-US" sz="1200" dirty="0" err="1" smtClean="0">
                          <a:latin typeface="Gill Sans Std" pitchFamily="34" charset="0"/>
                        </a:rPr>
                        <a:t>Mgmt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 Units,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Training program/institute offices,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Procurement agents or units/department)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Intermediate Level (Region, District, etc.)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(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Regional Distribution Centers or Regional Medical Stores,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Health Management Office)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Service Delivery Points 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(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Clinics and hospitals, Pharmacies,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Gill Sans Std" pitchFamily="34" charset="0"/>
                        </a:rPr>
                        <a:t>Labs)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Implementing partners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Donors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Professional Associations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Gill Sans Std" pitchFamily="34" charset="0"/>
                        </a:rPr>
                        <a:t>Private</a:t>
                      </a:r>
                      <a:r>
                        <a:rPr lang="en-US" sz="1200" baseline="0" dirty="0" smtClean="0">
                          <a:latin typeface="Gill Sans Std" pitchFamily="34" charset="0"/>
                        </a:rPr>
                        <a:t> sector partners</a:t>
                      </a:r>
                      <a:endParaRPr lang="en-US" sz="1200" dirty="0" smtClean="0">
                        <a:latin typeface="Gill Sans Std" pitchFamily="34" charset="0"/>
                      </a:endParaRPr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92" marB="4569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92" marB="4569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Complete the Data </a:t>
            </a: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/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Collection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Methodology!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848272"/>
              </p:ext>
            </p:extLst>
          </p:nvPr>
        </p:nvGraphicFramePr>
        <p:xfrm>
          <a:off x="609600" y="1981200"/>
          <a:ext cx="7696199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758"/>
                <a:gridCol w="1887442"/>
                <a:gridCol w="1910852"/>
                <a:gridCol w="1899147"/>
              </a:tblGrid>
              <a:tr h="7493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Std" pitchFamily="34" charset="0"/>
                        </a:rPr>
                        <a:t>Organization…</a:t>
                      </a:r>
                      <a:endParaRPr lang="en-US" sz="16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Std" pitchFamily="34" charset="0"/>
                        </a:rPr>
                        <a:t>Informant…</a:t>
                      </a:r>
                      <a:endParaRPr lang="en-US" sz="16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Std" pitchFamily="34" charset="0"/>
                        </a:rPr>
                        <a:t>Interview,</a:t>
                      </a:r>
                      <a:r>
                        <a:rPr lang="en-US" sz="1600" baseline="0" dirty="0" smtClean="0">
                          <a:latin typeface="Gill Sans Std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Gill Sans Std" pitchFamily="34" charset="0"/>
                        </a:rPr>
                        <a:t>Focus Group or Both?</a:t>
                      </a:r>
                      <a:endParaRPr lang="en-US" sz="16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Std" pitchFamily="34" charset="0"/>
                        </a:rPr>
                        <a:t>HR Building Block</a:t>
                      </a:r>
                      <a:r>
                        <a:rPr lang="en-US" sz="1600" baseline="0" dirty="0" smtClean="0">
                          <a:latin typeface="Gill Sans Std" pitchFamily="34" charset="0"/>
                        </a:rPr>
                        <a:t> to Assess</a:t>
                      </a:r>
                      <a:endParaRPr lang="en-US" sz="16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chemeClr val="tx1"/>
                    </a:solidFill>
                  </a:tcPr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ill Sans Std" pitchFamily="34" charset="0"/>
                      </a:endParaRPr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/>
                </a:tc>
              </a:tr>
              <a:tr h="4916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721" marB="45721">
                    <a:solidFill>
                      <a:srgbClr val="9DBFE5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6 – Practice Collecting Data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lvl="1">
              <a:defRPr/>
            </a:pPr>
            <a:endParaRPr lang="en-US" sz="2400" dirty="0">
              <a:latin typeface="Gill Sans MT" pitchFamily="34" charset="0"/>
            </a:endParaRPr>
          </a:p>
          <a:p>
            <a:pPr marL="461963" lvl="1" indent="-284163"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marL="461963" indent="-28416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Gill Sans Std" pitchFamily="34" charset="0"/>
            </a:endParaRPr>
          </a:p>
          <a:p>
            <a:pPr marL="461963" lvl="1" indent="-284163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>
                <a:solidFill>
                  <a:schemeClr val="tx1"/>
                </a:solidFill>
                <a:latin typeface="Gill Sans Std" pitchFamily="34" charset="0"/>
              </a:rPr>
              <a:t>Practice skills required to take thorough and accurate notes</a:t>
            </a:r>
          </a:p>
          <a:p>
            <a:pPr marL="461963" lvl="1" indent="-284163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>
                <a:solidFill>
                  <a:schemeClr val="tx1"/>
                </a:solidFill>
                <a:latin typeface="Gill Sans Std" pitchFamily="34" charset="0"/>
              </a:rPr>
              <a:t>Gather HRH building block data using interviewing skills</a:t>
            </a:r>
          </a:p>
          <a:p>
            <a:pPr marL="461963" lvl="1" indent="-284163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Gather HRH building block data using focus group facilitation skills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8600" y="1828800"/>
            <a:ext cx="3886200" cy="4800600"/>
          </a:xfrm>
          <a:prstGeom prst="rect">
            <a:avLst/>
          </a:prstGeom>
          <a:solidFill>
            <a:srgbClr val="9DB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1860550"/>
            <a:ext cx="4368800" cy="4800600"/>
          </a:xfrm>
          <a:prstGeom prst="rect">
            <a:avLst/>
          </a:prstGeom>
          <a:solidFill>
            <a:srgbClr val="9DB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1860550"/>
            <a:ext cx="28448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Gill Sans Std" pitchFamily="34" charset="0"/>
              </a:rPr>
              <a:t>Label Column</a:t>
            </a:r>
          </a:p>
          <a:p>
            <a:pPr algn="ctr">
              <a:defRPr/>
            </a:pPr>
            <a:endParaRPr lang="en-US" sz="200" b="1" dirty="0">
              <a:solidFill>
                <a:schemeClr val="bg1"/>
              </a:solidFill>
              <a:latin typeface="Gill Sans Std" pitchFamily="34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Gill Sans Std" pitchFamily="34" charset="0"/>
              </a:rPr>
              <a:t>Record name of person(s) interviewed, title, organization, and date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Take Good Notes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2743200"/>
            <a:ext cx="24384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Gill Sans Std" pitchFamily="34" charset="0"/>
              </a:rPr>
              <a:t>Notetaking</a:t>
            </a:r>
            <a:r>
              <a:rPr lang="en-US" sz="1400" b="1" dirty="0">
                <a:solidFill>
                  <a:schemeClr val="tx1"/>
                </a:solidFill>
                <a:latin typeface="Gill Sans Std" pitchFamily="34" charset="0"/>
              </a:rPr>
              <a:t>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Gill Sans Std" pitchFamily="34" charset="0"/>
              </a:rPr>
              <a:t>Column</a:t>
            </a:r>
          </a:p>
          <a:p>
            <a:pPr>
              <a:defRPr/>
            </a:pPr>
            <a:endParaRPr lang="en-US" sz="1400" dirty="0">
              <a:solidFill>
                <a:schemeClr val="tx1"/>
              </a:solidFill>
              <a:latin typeface="Gill Sans Std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300" b="1" dirty="0">
                <a:solidFill>
                  <a:schemeClr val="tx1"/>
                </a:solidFill>
                <a:latin typeface="Gill Sans Std" pitchFamily="34" charset="0"/>
              </a:rPr>
              <a:t>Record: </a:t>
            </a:r>
            <a:r>
              <a:rPr lang="en-US" sz="1300" dirty="0">
                <a:solidFill>
                  <a:schemeClr val="tx1"/>
                </a:solidFill>
                <a:latin typeface="Gill Sans Std" pitchFamily="34" charset="0"/>
              </a:rPr>
              <a:t>record facts, numbers, ideas, quotes by HRH building block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300" b="1" dirty="0">
                <a:solidFill>
                  <a:schemeClr val="tx1"/>
                </a:solidFill>
                <a:latin typeface="Gill Sans Std" pitchFamily="34" charset="0"/>
              </a:rPr>
              <a:t>Reflect: </a:t>
            </a:r>
            <a:r>
              <a:rPr lang="en-US" sz="1300" dirty="0">
                <a:solidFill>
                  <a:schemeClr val="tx1"/>
                </a:solidFill>
                <a:latin typeface="Gill Sans Std" pitchFamily="34" charset="0"/>
              </a:rPr>
              <a:t>reflect on the material by asking yourself questions, for example: “What’s the significance of these facts? What principle are they based on? How do they impact supply chain functions? How do they fit in with what I already know</a:t>
            </a:r>
            <a:r>
              <a:rPr lang="en-US" sz="1300" dirty="0" smtClean="0">
                <a:solidFill>
                  <a:schemeClr val="tx1"/>
                </a:solidFill>
                <a:latin typeface="Gill Sans Std" pitchFamily="34" charset="0"/>
              </a:rPr>
              <a:t>?</a:t>
            </a:r>
            <a:r>
              <a:rPr lang="en-US" sz="1300" dirty="0" smtClean="0">
                <a:solidFill>
                  <a:schemeClr val="tx1"/>
                </a:solidFill>
                <a:latin typeface="Gill Sans MT" pitchFamily="34" charset="0"/>
              </a:rPr>
              <a:t>” </a:t>
            </a:r>
            <a:endParaRPr lang="en-US" sz="13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713" y="2760663"/>
            <a:ext cx="1436687" cy="3862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Gill Sans Std" pitchFamily="34" charset="0"/>
              </a:rPr>
              <a:t>Question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Gill Sans Std" pitchFamily="34" charset="0"/>
              </a:rPr>
              <a:t>Column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1400" dirty="0">
              <a:solidFill>
                <a:schemeClr val="tx1"/>
              </a:solidFill>
              <a:latin typeface="Gill Sans Std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Gill Sans Std" pitchFamily="34" charset="0"/>
              </a:rPr>
              <a:t>Formulate questions based on the notes recorded in “</a:t>
            </a:r>
            <a:r>
              <a:rPr lang="en-US" sz="1400" dirty="0" err="1">
                <a:solidFill>
                  <a:schemeClr val="tx1"/>
                </a:solidFill>
                <a:latin typeface="Gill Sans Std" pitchFamily="34" charset="0"/>
              </a:rPr>
              <a:t>Notetaking</a:t>
            </a:r>
            <a:r>
              <a:rPr lang="en-US" sz="1400" dirty="0">
                <a:solidFill>
                  <a:schemeClr val="tx1"/>
                </a:solidFill>
                <a:latin typeface="Gill Sans Std" pitchFamily="34" charset="0"/>
              </a:rPr>
              <a:t> Column”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7513" y="1828800"/>
            <a:ext cx="242728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Gill Sans Std" pitchFamily="34" charset="0"/>
              </a:rPr>
              <a:t>Label Column</a:t>
            </a:r>
          </a:p>
          <a:p>
            <a:pPr algn="ctr">
              <a:defRPr/>
            </a:pPr>
            <a:endParaRPr lang="en-US" sz="200" b="1" dirty="0">
              <a:solidFill>
                <a:schemeClr val="bg1"/>
              </a:solidFill>
              <a:latin typeface="Gill Sans Std" pitchFamily="34" charset="0"/>
            </a:endParaRPr>
          </a:p>
          <a:p>
            <a:pPr>
              <a:defRPr/>
            </a:pPr>
            <a:r>
              <a:rPr lang="en-US" sz="1200" spc="-60" dirty="0">
                <a:solidFill>
                  <a:schemeClr val="bg1"/>
                </a:solidFill>
                <a:latin typeface="Gill Sans Std" pitchFamily="34" charset="0"/>
              </a:rPr>
              <a:t>Record name of person(s) interviewed, title, organization, and date</a:t>
            </a:r>
          </a:p>
        </p:txBody>
      </p:sp>
      <p:sp>
        <p:nvSpPr>
          <p:cNvPr id="37897" name="TextBox 42"/>
          <p:cNvSpPr txBox="1">
            <a:spLocks noChangeArrowheads="1"/>
          </p:cNvSpPr>
          <p:nvPr/>
        </p:nvSpPr>
        <p:spPr bwMode="auto">
          <a:xfrm>
            <a:off x="348456" y="208914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Gill Sans Std" pitchFamily="34" charset="0"/>
              </a:rPr>
              <a:t>Number Page</a:t>
            </a:r>
          </a:p>
        </p:txBody>
      </p:sp>
      <p:sp>
        <p:nvSpPr>
          <p:cNvPr id="37898" name="TextBox 61"/>
          <p:cNvSpPr txBox="1">
            <a:spLocks noChangeArrowheads="1"/>
          </p:cNvSpPr>
          <p:nvPr/>
        </p:nvSpPr>
        <p:spPr bwMode="auto">
          <a:xfrm>
            <a:off x="4724400" y="208915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Gill Sans Std" pitchFamily="34" charset="0"/>
              </a:rPr>
              <a:t>Number Page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0" y="2774950"/>
            <a:ext cx="4368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Gill Sans Std" pitchFamily="34" charset="0"/>
              </a:rPr>
              <a:t>Summary Column</a:t>
            </a:r>
          </a:p>
          <a:p>
            <a:pPr>
              <a:defRPr/>
            </a:pPr>
            <a:endParaRPr lang="en-US" sz="1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572000" y="3308350"/>
          <a:ext cx="4343400" cy="335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762000"/>
                <a:gridCol w="838200"/>
                <a:gridCol w="838200"/>
                <a:gridCol w="762000"/>
              </a:tblGrid>
              <a:tr h="4528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Strength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Area for Improvement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Opportunity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Challenge</a:t>
                      </a:r>
                      <a:endParaRPr lang="en-US" sz="9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69207">
                <a:tc>
                  <a:txBody>
                    <a:bodyPr/>
                    <a:lstStyle/>
                    <a:p>
                      <a:pPr marL="57150" indent="-57150">
                        <a:buFont typeface="Arial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Powerful Constituencies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094">
                <a:tc>
                  <a:txBody>
                    <a:bodyPr/>
                    <a:lstStyle/>
                    <a:p>
                      <a:pPr marL="57150" indent="-57150">
                        <a:buFont typeface="Arial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Policies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 and Plans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571">
                <a:tc>
                  <a:txBody>
                    <a:bodyPr/>
                    <a:lstStyle/>
                    <a:p>
                      <a:pPr marL="57150" indent="-57150">
                        <a:buFont typeface="Arial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Workforce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Devmt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571">
                <a:tc>
                  <a:txBody>
                    <a:bodyPr/>
                    <a:lstStyle/>
                    <a:p>
                      <a:pPr marL="57150" indent="-57150">
                        <a:buFont typeface="Arial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Performance </a:t>
                      </a:r>
                      <a:r>
                        <a:rPr lang="en-US" sz="1000" b="0" dirty="0" err="1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Mgmt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457">
                <a:tc>
                  <a:txBody>
                    <a:bodyPr/>
                    <a:lstStyle/>
                    <a:p>
                      <a:pPr marL="57150" indent="-57150">
                        <a:buFont typeface="Arial" pitchFamily="34" charset="0"/>
                        <a:buChar char="•"/>
                      </a:pPr>
                      <a:r>
                        <a:rPr lang="en-US" sz="1000" b="0" spc="-50" baseline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Professionalization</a:t>
                      </a:r>
                      <a:endParaRPr lang="en-US" sz="1000" b="0" spc="-50" baseline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L="91455" marR="91455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648200" y="1219200"/>
            <a:ext cx="1447800" cy="762000"/>
          </a:xfrm>
          <a:prstGeom prst="ellipse">
            <a:avLst/>
          </a:prstGeom>
          <a:solidFill>
            <a:srgbClr val="002A6C"/>
          </a:solidFill>
          <a:ln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45" name="TextBox 67"/>
          <p:cNvSpPr txBox="1">
            <a:spLocks noChangeArrowheads="1"/>
          </p:cNvSpPr>
          <p:nvPr/>
        </p:nvSpPr>
        <p:spPr bwMode="auto">
          <a:xfrm>
            <a:off x="4686300" y="132715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Gill Sans Std" pitchFamily="34" charset="0"/>
              </a:rPr>
              <a:t>Summary Page</a:t>
            </a:r>
          </a:p>
        </p:txBody>
      </p:sp>
      <p:sp>
        <p:nvSpPr>
          <p:cNvPr id="22" name="Oval 21"/>
          <p:cNvSpPr/>
          <p:nvPr/>
        </p:nvSpPr>
        <p:spPr>
          <a:xfrm>
            <a:off x="263525" y="1219200"/>
            <a:ext cx="1447800" cy="762000"/>
          </a:xfrm>
          <a:prstGeom prst="ellipse">
            <a:avLst/>
          </a:prstGeom>
          <a:solidFill>
            <a:srgbClr val="002A6C"/>
          </a:solidFill>
          <a:ln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47" name="TextBox 67"/>
          <p:cNvSpPr txBox="1">
            <a:spLocks noChangeArrowheads="1"/>
          </p:cNvSpPr>
          <p:nvPr/>
        </p:nvSpPr>
        <p:spPr bwMode="auto">
          <a:xfrm>
            <a:off x="301625" y="132715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Gill Sans Std" pitchFamily="34" charset="0"/>
              </a:rPr>
              <a:t>Notes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Gill Sans Std" pitchFamily="34" charset="0"/>
              </a:rPr>
              <a:t>Page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713" y="2743200"/>
            <a:ext cx="3875087" cy="3879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Practice Your </a:t>
            </a:r>
            <a:r>
              <a:rPr lang="en-US" sz="2800" dirty="0" err="1">
                <a:solidFill>
                  <a:srgbClr val="002A6C"/>
                </a:solidFill>
                <a:latin typeface="Gill Sans Std" pitchFamily="34" charset="0"/>
              </a:rPr>
              <a:t>Notetaking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 Skills!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marL="630238" lvl="1" indent="-342900">
              <a:defRPr/>
            </a:pPr>
            <a:endParaRPr lang="en-US" dirty="0">
              <a:solidFill>
                <a:schemeClr val="tx1"/>
              </a:solidFill>
              <a:latin typeface="Gill Sans Std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Organize your </a:t>
            </a:r>
            <a:r>
              <a:rPr lang="en-US" sz="2200" dirty="0" err="1">
                <a:solidFill>
                  <a:schemeClr val="tx1"/>
                </a:solidFill>
                <a:latin typeface="Gill Sans Std" pitchFamily="34" charset="0"/>
              </a:rPr>
              <a:t>notetaking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 paper 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</a:rPr>
              <a:t>                                              according to 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the format you just learned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200" dirty="0">
              <a:solidFill>
                <a:schemeClr val="tx1"/>
              </a:solidFill>
              <a:latin typeface="Gill Sans Std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spc="-50" dirty="0">
                <a:solidFill>
                  <a:schemeClr val="tx1"/>
                </a:solidFill>
                <a:latin typeface="Gill Sans Std" pitchFamily="34" charset="0"/>
              </a:rPr>
              <a:t>As you listen to the demonstration interview/-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focus group, take notes according to this strategy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6795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Workshop Objectives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7410" y="1360449"/>
            <a:ext cx="7315200" cy="50292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7432" rIns="182880" bIns="27432" anchorCtr="1"/>
          <a:lstStyle/>
          <a:p>
            <a:pPr lvl="1">
              <a:defRPr/>
            </a:pPr>
            <a:endParaRPr lang="en-US" sz="20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lvl="1" indent="-168275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By the end of this session, you will be able 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 smtClean="0">
              <a:solidFill>
                <a:schemeClr val="tx1"/>
              </a:solidFill>
              <a:latin typeface="Gill Sans Std" pitchFamily="34" charset="0"/>
            </a:endParaRPr>
          </a:p>
          <a:p>
            <a:pPr lvl="1" indent="-168275">
              <a:defRPr/>
            </a:pPr>
            <a:endParaRPr lang="en-US" sz="1400" dirty="0" smtClean="0">
              <a:solidFill>
                <a:schemeClr val="tx1"/>
              </a:solidFill>
              <a:latin typeface="Gill Sans Std" pitchFamily="34" charset="0"/>
            </a:endParaRP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chemeClr val="tx1"/>
                </a:solidFill>
                <a:latin typeface="Gill Sans Std" pitchFamily="34" charset="0"/>
              </a:rPr>
              <a:t>Explain the objectives of this workshop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  <a:t>Explain the context and rationale for the assessment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  <a:t>Demonstrate mastery of the data collection tools, collection processes, and dashboard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  <a:t>Demonstrate mastery of analyzing data and developing </a:t>
            </a:r>
            <a:b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  <a:t>recommendations and an implementation plan for recommendations </a:t>
            </a:r>
          </a:p>
          <a:p>
            <a:pPr marL="625475" indent="-35083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spc="-100" dirty="0" smtClean="0">
                <a:solidFill>
                  <a:schemeClr val="tx1"/>
                </a:solidFill>
                <a:latin typeface="Gill Sans Std" pitchFamily="34" charset="0"/>
              </a:rPr>
              <a:t>Demonstrate ability to give and receive constructive feedback </a:t>
            </a:r>
            <a:r>
              <a:rPr lang="en-US" sz="2200" kern="0" spc="-60" dirty="0" smtClean="0">
                <a:solidFill>
                  <a:schemeClr val="tx1"/>
                </a:solidFill>
                <a:latin typeface="Gill Sans Std" pitchFamily="34" charset="0"/>
              </a:rPr>
              <a:t>and the ability to work as a member of an assessment team</a:t>
            </a:r>
            <a:endParaRPr lang="en-US" sz="2200" kern="0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Practice Conducting an Interview!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371600"/>
            <a:ext cx="7772400" cy="5334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/>
          <a:lstStyle>
            <a:lvl1pPr marL="1084263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30238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defRPr/>
            </a:pPr>
            <a:endParaRPr lang="en-US" dirty="0" smtClean="0">
              <a:latin typeface="Gill Sans Std" pitchFamily="34" charset="0"/>
            </a:endParaRPr>
          </a:p>
          <a:p>
            <a:pPr eaLnBrk="1" hangingPunct="1">
              <a:spcAft>
                <a:spcPts val="1000"/>
              </a:spcAft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Find a partner</a:t>
            </a:r>
          </a:p>
          <a:p>
            <a:pPr eaLnBrk="1" hangingPunct="1">
              <a:spcAft>
                <a:spcPts val="1000"/>
              </a:spcAft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Pick an HR component to practice with</a:t>
            </a:r>
          </a:p>
          <a:p>
            <a:pPr eaLnBrk="1" hangingPunct="1">
              <a:spcAft>
                <a:spcPts val="1000"/>
              </a:spcAft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Use the tool to pick component and sub-component questions to practice with</a:t>
            </a:r>
          </a:p>
          <a:p>
            <a:pPr eaLnBrk="1" hangingPunct="1">
              <a:spcAft>
                <a:spcPts val="1000"/>
              </a:spcAft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As you practice, make sure you</a:t>
            </a:r>
            <a:r>
              <a:rPr lang="en-US" sz="2200" dirty="0" smtClean="0">
                <a:latin typeface="Gill Sans Std" pitchFamily="34" charset="0"/>
                <a:sym typeface="Symbol"/>
              </a:rPr>
              <a:t></a:t>
            </a:r>
            <a:endParaRPr lang="en-US" sz="2200" dirty="0" smtClean="0">
              <a:latin typeface="Gill Sans Std" pitchFamily="34" charset="0"/>
            </a:endParaRP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Introduce yourself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Explain the purpose of the assessment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Explain how the data will be used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Promise confidentiality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Ask the questions exactly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Record rating/notes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Ask for questions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Gill Sans Std" pitchFamily="34" charset="0"/>
              </a:rPr>
              <a:t>Thank your informant</a:t>
            </a:r>
          </a:p>
        </p:txBody>
      </p:sp>
      <p:pic>
        <p:nvPicPr>
          <p:cNvPr id="399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524000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Practice Facilitating a Focus Group!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371600"/>
            <a:ext cx="7772400" cy="5334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/>
          <a:lstStyle>
            <a:lvl1pPr marL="1084263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30238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>
              <a:defRPr/>
            </a:pPr>
            <a:endParaRPr lang="en-US" dirty="0" smtClean="0">
              <a:latin typeface="Gill Sans Std" pitchFamily="34" charset="0"/>
            </a:endParaRP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Form a group of 4 or more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Pick an HR component to practice with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Use the tool to pick component and </a:t>
            </a:r>
            <a:br>
              <a:rPr lang="en-US" sz="2200" dirty="0" smtClean="0">
                <a:latin typeface="Gill Sans Std" pitchFamily="34" charset="0"/>
              </a:rPr>
            </a:br>
            <a:r>
              <a:rPr lang="en-US" sz="2200" dirty="0" smtClean="0">
                <a:latin typeface="Gill Sans Std" pitchFamily="34" charset="0"/>
              </a:rPr>
              <a:t>sub-component questions to practice with</a:t>
            </a:r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sz="2200" dirty="0" smtClean="0">
                <a:latin typeface="Gill Sans Std" pitchFamily="34" charset="0"/>
              </a:rPr>
              <a:t>As you practice, make sure you</a:t>
            </a:r>
            <a:r>
              <a:rPr lang="en-US" sz="2200" dirty="0" smtClean="0">
                <a:latin typeface="Gill Sans Std" pitchFamily="34" charset="0"/>
                <a:sym typeface="Symbol"/>
              </a:rPr>
              <a:t></a:t>
            </a:r>
            <a:endParaRPr lang="en-US" sz="2200" dirty="0" smtClean="0">
              <a:latin typeface="Gill Sans Std" pitchFamily="34" charset="0"/>
            </a:endParaRP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Introduce yourself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Explain the purpose of the assessment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Explain how the data will be used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Promise confidentiality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Ask the questions exactly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Invite participation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Obtain consensus on the rating score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Record rating/notes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Ask for questions</a:t>
            </a:r>
          </a:p>
          <a:p>
            <a:pPr marL="1600200" indent="-400050" eaLnBrk="1" hangingPunct="1">
              <a:buFont typeface="Arial" charset="0"/>
              <a:buChar char="•"/>
              <a:defRPr/>
            </a:pPr>
            <a:r>
              <a:rPr lang="en-US" sz="2000" dirty="0">
                <a:latin typeface="Gill Sans Std" pitchFamily="34" charset="0"/>
              </a:rPr>
              <a:t>Thank your respon</a:t>
            </a:r>
            <a:r>
              <a:rPr lang="en-US" sz="2000" dirty="0" smtClean="0">
                <a:latin typeface="Gill Sans Std" pitchFamily="34" charset="0"/>
              </a:rPr>
              <a:t>dent 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033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7 – Data Analysis and Reporting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89000" y="1447800"/>
            <a:ext cx="7315200" cy="4876800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7432" tIns="27432" rIns="27432" bIns="27432" anchorCtr="1"/>
          <a:lstStyle/>
          <a:p>
            <a:pPr lvl="1">
              <a:defRPr/>
            </a:pPr>
            <a:endParaRPr lang="en-US" sz="2400" dirty="0">
              <a:solidFill>
                <a:schemeClr val="tx1"/>
              </a:solidFill>
              <a:latin typeface="Gill Sans Std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tx1"/>
              </a:solidFill>
              <a:latin typeface="Gill Sans Std" pitchFamily="34" charset="0"/>
            </a:endParaRPr>
          </a:p>
          <a:p>
            <a:pPr marL="460375" indent="-347663" fontAlgn="auto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Analyze HRH building block data and develop recommendations</a:t>
            </a:r>
          </a:p>
          <a:p>
            <a:pPr marL="460375" indent="-347663" fontAlgn="auto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Develop recommendations implementation plan</a:t>
            </a:r>
          </a:p>
          <a:p>
            <a:pPr marL="693738" indent="-347663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kern="0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Data Analysis Table and Root Cause Analysis </a:t>
            </a:r>
          </a:p>
        </p:txBody>
      </p:sp>
      <p:sp>
        <p:nvSpPr>
          <p:cNvPr id="43014" name="TextBox 12"/>
          <p:cNvSpPr txBox="1">
            <a:spLocks noChangeArrowheads="1"/>
          </p:cNvSpPr>
          <p:nvPr/>
        </p:nvSpPr>
        <p:spPr bwMode="auto">
          <a:xfrm>
            <a:off x="685800" y="53340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Gill Sans Std" pitchFamily="34" charset="0"/>
              </a:rPr>
              <a:t>Ask “What is the reason?”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Gill Sans Std" pitchFamily="34" charset="0"/>
              </a:rPr>
              <a:t>And then for each reason, “Why does that exist?”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Gill Sans Std" pitchFamily="34" charset="0"/>
              </a:rPr>
              <a:t>Then ask, </a:t>
            </a:r>
            <a:r>
              <a:rPr lang="en-US" dirty="0" smtClean="0">
                <a:latin typeface="Gill Sans Std" pitchFamily="34" charset="0"/>
              </a:rPr>
              <a:t>“How </a:t>
            </a:r>
            <a:r>
              <a:rPr lang="en-US" dirty="0">
                <a:latin typeface="Gill Sans Std" pitchFamily="34" charset="0"/>
              </a:rPr>
              <a:t>does this impact the assessed supply chain</a:t>
            </a:r>
            <a:r>
              <a:rPr lang="en-US" dirty="0" smtClean="0">
                <a:latin typeface="Gill Sans Std" pitchFamily="34" charset="0"/>
              </a:rPr>
              <a:t>?”</a:t>
            </a:r>
            <a:endParaRPr lang="en-US" dirty="0">
              <a:latin typeface="Gill Sans Std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dirty="0">
                <a:latin typeface="Gill Sans Std" pitchFamily="34" charset="0"/>
              </a:rPr>
              <a:t>Tip: focus your time on areas with greatest potential impact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6387" y="1828799"/>
            <a:ext cx="2047240" cy="2438400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  <a:extLst/>
        </p:spPr>
        <p:txBody>
          <a:bodyPr lIns="45720" tIns="91440" rIns="45720" bIns="27432" anchorCtr="1"/>
          <a:lstStyle/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Strengths are factors with an internal locus that work well and contribute to HRCD of supply chain personnel. 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Recommendations should build on the strengths.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i="1" kern="0" dirty="0">
                <a:latin typeface="Gill Sans Std" pitchFamily="34" charset="0"/>
              </a:rPr>
              <a:t>Examples include: robust training program or annual performance management process.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16187" y="1828799"/>
            <a:ext cx="19812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xtLst/>
        </p:spPr>
        <p:txBody>
          <a:bodyPr lIns="45720" tIns="91440" rIns="45720" bIns="27432" anchorCtr="1"/>
          <a:lstStyle/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latin typeface="Gill Sans Std" pitchFamily="34" charset="0"/>
              </a:rPr>
              <a:t>Areas for improvement are factors with an internal locus of control that hinder the HRCD of supply chain personnel.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latin typeface="Gill Sans Std" pitchFamily="34" charset="0"/>
              </a:rPr>
              <a:t>Recommendations should suggest how to  improve.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i="1" kern="0" dirty="0">
                <a:latin typeface="Gill Sans Std" pitchFamily="34" charset="0"/>
              </a:rPr>
              <a:t>Examples include: decreased salary rate.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83387" y="1828799"/>
            <a:ext cx="19812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xtLst/>
        </p:spPr>
        <p:txBody>
          <a:bodyPr lIns="45720" tIns="91440" rIns="45720" bIns="27432" anchorCtr="1"/>
          <a:lstStyle/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Challenges are conditions with an external locus of control that hinder the HRCD of supply chain personnel.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Recommendations should suggest how to overcome.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i="1" kern="0" dirty="0">
                <a:latin typeface="Gill Sans Std" pitchFamily="34" charset="0"/>
              </a:rPr>
              <a:t>Examples include: decreasing budget or oppositional cultural beliefs.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49787" y="1828799"/>
            <a:ext cx="1981200" cy="2438400"/>
          </a:xfrm>
          <a:prstGeom prst="rect">
            <a:avLst/>
          </a:prstGeom>
          <a:solidFill>
            <a:srgbClr val="9DBFE5"/>
          </a:solidFill>
          <a:ln w="12700" algn="ctr">
            <a:noFill/>
            <a:miter lim="800000"/>
            <a:headEnd/>
            <a:tailEnd/>
          </a:ln>
          <a:extLst/>
        </p:spPr>
        <p:txBody>
          <a:bodyPr lIns="45720" tIns="91440" rIns="45720" bIns="27432" anchorCtr="1"/>
          <a:lstStyle/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Opportunities are conditions with an external locus of control that contribute to the HRCD of supply chain personnel.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kern="0" dirty="0">
                <a:latin typeface="Gill Sans Std" pitchFamily="34" charset="0"/>
              </a:rPr>
              <a:t>These factors can be leveraged when planning interventions.</a:t>
            </a:r>
          </a:p>
          <a:p>
            <a:pPr marL="171450" indent="-171450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i="1" kern="0" dirty="0">
                <a:latin typeface="Gill Sans Std" pitchFamily="34" charset="0"/>
              </a:rPr>
              <a:t>Examples include: excellent educational program or robust professional association.</a:t>
            </a:r>
          </a:p>
        </p:txBody>
      </p:sp>
      <p:sp>
        <p:nvSpPr>
          <p:cNvPr id="11" name="Rectangle 29"/>
          <p:cNvSpPr>
            <a:spLocks noChangeAspect="1" noChangeArrowheads="1"/>
          </p:cNvSpPr>
          <p:nvPr/>
        </p:nvSpPr>
        <p:spPr bwMode="gray">
          <a:xfrm>
            <a:off x="306387" y="1295399"/>
            <a:ext cx="2047240" cy="40640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Gill Sans Std" pitchFamily="34" charset="0"/>
              </a:rPr>
              <a:t>Strengths</a:t>
            </a:r>
          </a:p>
        </p:txBody>
      </p:sp>
      <p:sp>
        <p:nvSpPr>
          <p:cNvPr id="12" name="Rectangle 29"/>
          <p:cNvSpPr>
            <a:spLocks noChangeAspect="1" noChangeArrowheads="1"/>
          </p:cNvSpPr>
          <p:nvPr/>
        </p:nvSpPr>
        <p:spPr bwMode="gray">
          <a:xfrm>
            <a:off x="2516187" y="1295399"/>
            <a:ext cx="1981200" cy="40640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Gill Sans Std" pitchFamily="34" charset="0"/>
              </a:rPr>
              <a:t>Areas for Improvement</a:t>
            </a:r>
          </a:p>
        </p:txBody>
      </p:sp>
      <p:sp>
        <p:nvSpPr>
          <p:cNvPr id="13" name="Rectangle 29"/>
          <p:cNvSpPr>
            <a:spLocks noChangeAspect="1" noChangeArrowheads="1"/>
          </p:cNvSpPr>
          <p:nvPr/>
        </p:nvSpPr>
        <p:spPr bwMode="gray">
          <a:xfrm>
            <a:off x="4649787" y="1295399"/>
            <a:ext cx="1981200" cy="40640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Gill Sans Std" pitchFamily="34" charset="0"/>
              </a:rPr>
              <a:t>Opportunities</a:t>
            </a:r>
          </a:p>
        </p:txBody>
      </p:sp>
      <p:sp>
        <p:nvSpPr>
          <p:cNvPr id="14" name="Rectangle 29"/>
          <p:cNvSpPr>
            <a:spLocks noChangeAspect="1" noChangeArrowheads="1"/>
          </p:cNvSpPr>
          <p:nvPr/>
        </p:nvSpPr>
        <p:spPr bwMode="gray">
          <a:xfrm>
            <a:off x="6783387" y="1295399"/>
            <a:ext cx="1981200" cy="40640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FFFF"/>
                </a:solidFill>
                <a:latin typeface="Gill Sans Std" pitchFamily="34" charset="0"/>
              </a:rPr>
              <a:t>Challenges</a:t>
            </a:r>
          </a:p>
        </p:txBody>
      </p:sp>
      <p:sp>
        <p:nvSpPr>
          <p:cNvPr id="15" name="Rectangle 29"/>
          <p:cNvSpPr>
            <a:spLocks noChangeAspect="1" noChangeArrowheads="1"/>
          </p:cNvSpPr>
          <p:nvPr/>
        </p:nvSpPr>
        <p:spPr bwMode="gray">
          <a:xfrm>
            <a:off x="304800" y="4370864"/>
            <a:ext cx="8459787" cy="30480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27432" tIns="27432" rIns="27432" bIns="27432" anchor="ctr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Gill Sans Std" pitchFamily="34" charset="0"/>
              </a:rPr>
              <a:t>HR Building Blocks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306387" y="4786311"/>
            <a:ext cx="8458198" cy="623888"/>
          </a:xfrm>
          <a:prstGeom prst="triangle">
            <a:avLst/>
          </a:prstGeom>
          <a:solidFill>
            <a:srgbClr val="002A6C"/>
          </a:solidFill>
          <a:ln>
            <a:solidFill>
              <a:srgbClr val="002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Gill Sans MT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525587" y="4904264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Root Cause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 – Practice Analyzing Data!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447800"/>
            <a:ext cx="7772400" cy="50292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7063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Review sample Dashboard data</a:t>
            </a:r>
          </a:p>
          <a:p>
            <a:pPr marL="627063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Identify “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</a:rPr>
              <a:t>strengths,” “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areas for 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</a:rPr>
              <a:t>improvements,”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“</a:t>
            </a:r>
            <a:r>
              <a:rPr lang="en-US" sz="2200" dirty="0" smtClean="0">
                <a:solidFill>
                  <a:schemeClr val="tx1"/>
                </a:solidFill>
                <a:latin typeface="Gill Sans Std" pitchFamily="34" charset="0"/>
              </a:rPr>
              <a:t>opportunities,” 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and “challenges”</a:t>
            </a:r>
          </a:p>
          <a:p>
            <a:pPr marL="627063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Identify root causes for internal “strengths” and “areas for improvement” and external “opportunities” and “challenges”</a:t>
            </a:r>
          </a:p>
          <a:p>
            <a:pPr marL="854075" lvl="1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Ask “What is the reason?”</a:t>
            </a:r>
          </a:p>
          <a:p>
            <a:pPr marL="854075" lvl="1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And then for each reason, “Why does that exist?”</a:t>
            </a:r>
          </a:p>
          <a:p>
            <a:pPr marL="854075" lvl="1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Then ask, </a:t>
            </a:r>
            <a:r>
              <a:rPr lang="en-US" sz="2000" dirty="0" smtClean="0">
                <a:solidFill>
                  <a:schemeClr val="tx1"/>
                </a:solidFill>
                <a:latin typeface="Gill Sans Std" pitchFamily="34" charset="0"/>
              </a:rPr>
              <a:t>“How </a:t>
            </a: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does this impact the assessed supply chain</a:t>
            </a:r>
            <a:r>
              <a:rPr lang="en-US" sz="2000" dirty="0" smtClean="0">
                <a:solidFill>
                  <a:schemeClr val="tx1"/>
                </a:solidFill>
                <a:latin typeface="Gill Sans Std" pitchFamily="34" charset="0"/>
              </a:rPr>
              <a:t>?” </a:t>
            </a:r>
            <a:endParaRPr lang="en-US" sz="2000" dirty="0">
              <a:solidFill>
                <a:schemeClr val="tx1"/>
              </a:solidFill>
              <a:latin typeface="Gill Sans Std" pitchFamily="34" charset="0"/>
            </a:endParaRPr>
          </a:p>
          <a:p>
            <a:pPr marL="854075" lvl="1" indent="-22542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spc="-70" dirty="0">
                <a:solidFill>
                  <a:schemeClr val="tx1"/>
                </a:solidFill>
                <a:latin typeface="Gill Sans Std" pitchFamily="34" charset="0"/>
              </a:rPr>
              <a:t>Tip: focus your time on areas with greatest potential impact </a:t>
            </a:r>
          </a:p>
          <a:p>
            <a:pPr marL="627063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Be ready to present analysis for </a:t>
            </a:r>
            <a:r>
              <a:rPr lang="en-US" sz="2200" u="sng" dirty="0">
                <a:solidFill>
                  <a:schemeClr val="tx1"/>
                </a:solidFill>
                <a:latin typeface="Gill Sans Std" pitchFamily="34" charset="0"/>
              </a:rPr>
              <a:t>one</a:t>
            </a:r>
            <a:r>
              <a:rPr lang="en-US" sz="2200" dirty="0">
                <a:solidFill>
                  <a:schemeClr val="tx1"/>
                </a:solidFill>
                <a:latin typeface="Gill Sans Std" pitchFamily="34" charset="0"/>
              </a:rPr>
              <a:t> HRH building block to the group</a:t>
            </a: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795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Sample Dashboard with Aggregated Data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90650"/>
            <a:ext cx="7386637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81200"/>
            <a:ext cx="4267200" cy="4648200"/>
          </a:xfrm>
          <a:prstGeom prst="rect">
            <a:avLst/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27432" tIns="27432" rIns="27432" bIns="27432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943100"/>
            <a:ext cx="3200400" cy="464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27432" tIns="27432" rIns="27432" bIns="27432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Gill Sans MT" pitchFamily="34" charset="0"/>
            </a:endParaRPr>
          </a:p>
        </p:txBody>
      </p:sp>
      <p:sp>
        <p:nvSpPr>
          <p:cNvPr id="4608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Develop Recommendations and Implementation Plan</a:t>
            </a:r>
          </a:p>
        </p:txBody>
      </p:sp>
      <p:sp>
        <p:nvSpPr>
          <p:cNvPr id="46089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3962400" cy="4297363"/>
          </a:xfrm>
        </p:spPr>
        <p:txBody>
          <a:bodyPr/>
          <a:lstStyle/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Respond to analysis and root causes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Link directly to and clearly illustrate impact on a supply chain function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Build long-term human resource capacity for the supply chain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Directly support client objectives and/or country supply chain strategy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Ensure that the solution is manageable and realistic given the resources and skills available, and</a:t>
            </a:r>
          </a:p>
          <a:p>
            <a:pPr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800" dirty="0" smtClean="0">
                <a:latin typeface="Gill Sans Std" pitchFamily="34" charset="0"/>
              </a:rPr>
              <a:t>Can be achieved within a specified time scale.</a:t>
            </a:r>
          </a:p>
        </p:txBody>
      </p:sp>
      <p:sp>
        <p:nvSpPr>
          <p:cNvPr id="46090" name="Content Placeholder 2"/>
          <p:cNvSpPr txBox="1">
            <a:spLocks/>
          </p:cNvSpPr>
          <p:nvPr/>
        </p:nvSpPr>
        <p:spPr bwMode="auto">
          <a:xfrm>
            <a:off x="5638800" y="2117725"/>
            <a:ext cx="3048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Gill Sans Std" pitchFamily="34" charset="0"/>
                <a:cs typeface="+mn-cs"/>
              </a:rPr>
              <a:t>Identify steps required to implement </a:t>
            </a:r>
            <a:r>
              <a:rPr lang="en-US" dirty="0" smtClean="0">
                <a:latin typeface="Gill Sans Std" pitchFamily="34" charset="0"/>
                <a:cs typeface="+mn-cs"/>
              </a:rPr>
              <a:t>solution</a:t>
            </a:r>
            <a:endParaRPr lang="en-US" dirty="0">
              <a:latin typeface="Gill Sans Std" pitchFamily="34" charset="0"/>
              <a:cs typeface="+mn-cs"/>
            </a:endParaRPr>
          </a:p>
          <a:p>
            <a:pPr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Gill Sans Std" pitchFamily="34" charset="0"/>
                <a:cs typeface="+mn-cs"/>
              </a:rPr>
              <a:t>Identify </a:t>
            </a:r>
            <a:r>
              <a:rPr lang="en-US" dirty="0" smtClean="0">
                <a:latin typeface="Gill Sans Std" pitchFamily="34" charset="0"/>
                <a:cs typeface="+mn-cs"/>
              </a:rPr>
              <a:t>timeframe</a:t>
            </a:r>
            <a:endParaRPr lang="en-US" dirty="0">
              <a:latin typeface="Gill Sans Std" pitchFamily="34" charset="0"/>
              <a:cs typeface="+mn-cs"/>
            </a:endParaRPr>
          </a:p>
          <a:p>
            <a:pPr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Gill Sans Std" pitchFamily="34" charset="0"/>
                <a:cs typeface="+mn-cs"/>
              </a:rPr>
              <a:t>Identify </a:t>
            </a:r>
            <a:r>
              <a:rPr lang="en-US" dirty="0" smtClean="0">
                <a:latin typeface="Gill Sans Std" pitchFamily="34" charset="0"/>
                <a:cs typeface="+mn-cs"/>
              </a:rPr>
              <a:t>resources</a:t>
            </a:r>
            <a:endParaRPr lang="en-US" dirty="0">
              <a:latin typeface="Gill Sans Std" pitchFamily="34" charset="0"/>
              <a:cs typeface="+mn-cs"/>
            </a:endParaRPr>
          </a:p>
          <a:p>
            <a:pPr>
              <a:spcBef>
                <a:spcPct val="20000"/>
              </a:spcBef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Gill Sans Std" pitchFamily="34" charset="0"/>
                <a:cs typeface="+mn-cs"/>
              </a:rPr>
              <a:t>Identify a person who </a:t>
            </a:r>
            <a:r>
              <a:rPr lang="en-US" dirty="0" smtClean="0">
                <a:latin typeface="Gill Sans Std" pitchFamily="34" charset="0"/>
                <a:cs typeface="+mn-cs"/>
              </a:rPr>
              <a:t/>
            </a:r>
            <a:br>
              <a:rPr lang="en-US" dirty="0" smtClean="0">
                <a:latin typeface="Gill Sans Std" pitchFamily="34" charset="0"/>
                <a:cs typeface="+mn-cs"/>
              </a:rPr>
            </a:br>
            <a:r>
              <a:rPr lang="en-US" dirty="0" smtClean="0">
                <a:latin typeface="Gill Sans Std" pitchFamily="34" charset="0"/>
                <a:cs typeface="+mn-cs"/>
              </a:rPr>
              <a:t>will </a:t>
            </a:r>
            <a:r>
              <a:rPr lang="en-US" dirty="0">
                <a:latin typeface="Gill Sans Std" pitchFamily="34" charset="0"/>
                <a:cs typeface="+mn-cs"/>
              </a:rPr>
              <a:t>be responsible for overseeing the solution.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4324350" y="3790950"/>
            <a:ext cx="1600200" cy="571500"/>
          </a:xfrm>
          <a:prstGeom prst="triangle">
            <a:avLst/>
          </a:prstGeom>
          <a:solidFill>
            <a:srgbClr val="002A6C"/>
          </a:solidFill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27432" tIns="27432" rIns="27432" bIns="27432" anchorCtr="1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Gill Sans MT" pitchFamily="34" charset="0"/>
            </a:endParaRPr>
          </a:p>
        </p:txBody>
      </p:sp>
      <p:sp>
        <p:nvSpPr>
          <p:cNvPr id="46094" name="TextBox 8"/>
          <p:cNvSpPr txBox="1">
            <a:spLocks noChangeArrowheads="1"/>
          </p:cNvSpPr>
          <p:nvPr/>
        </p:nvSpPr>
        <p:spPr bwMode="auto">
          <a:xfrm>
            <a:off x="457200" y="1597025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pc="120" dirty="0" smtClean="0">
                <a:latin typeface="Gill Sans Std" pitchFamily="34" charset="0"/>
              </a:rPr>
              <a:t>RECOMMENDATIONS</a:t>
            </a:r>
          </a:p>
        </p:txBody>
      </p:sp>
      <p:sp>
        <p:nvSpPr>
          <p:cNvPr id="46095" name="TextBox 9"/>
          <p:cNvSpPr txBox="1">
            <a:spLocks noChangeArrowheads="1"/>
          </p:cNvSpPr>
          <p:nvPr/>
        </p:nvSpPr>
        <p:spPr bwMode="auto">
          <a:xfrm>
            <a:off x="5410200" y="1566863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pc="120" dirty="0" smtClean="0">
                <a:latin typeface="Gill Sans Std" pitchFamily="34" charset="0"/>
              </a:rPr>
              <a:t>IMPLEMENTATION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Activity</a:t>
            </a:r>
            <a:r>
              <a:rPr lang="en-US" sz="2800" b="0" dirty="0">
                <a:solidFill>
                  <a:srgbClr val="002A6C"/>
                </a:solidFill>
                <a:latin typeface="Gill Sans Std" pitchFamily="34" charset="0"/>
              </a:rPr>
              <a:t>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– Practice Developing Recommendations!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24000"/>
            <a:ext cx="7772400" cy="48768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Ins="274320"/>
          <a:lstStyle/>
          <a:p>
            <a:pPr marL="627063" indent="-342900">
              <a:buFont typeface="+mj-lt"/>
              <a:buAutoNum type="arabicPeriod"/>
              <a:defRPr/>
            </a:pPr>
            <a:r>
              <a:rPr lang="en-US" sz="2000" spc="-60" dirty="0">
                <a:solidFill>
                  <a:schemeClr val="tx1"/>
                </a:solidFill>
                <a:latin typeface="Gill Sans Std" pitchFamily="34" charset="0"/>
              </a:rPr>
              <a:t>Review the </a:t>
            </a:r>
            <a:r>
              <a:rPr lang="en-US" sz="2000" b="1" i="1" spc="-60" dirty="0">
                <a:solidFill>
                  <a:schemeClr val="tx1"/>
                </a:solidFill>
                <a:latin typeface="Gill Sans Std" pitchFamily="34" charset="0"/>
              </a:rPr>
              <a:t>Supply Chain Profile </a:t>
            </a:r>
            <a:r>
              <a:rPr lang="en-US" sz="2000" spc="-60" dirty="0">
                <a:solidFill>
                  <a:schemeClr val="tx1"/>
                </a:solidFill>
                <a:latin typeface="Gill Sans Std" pitchFamily="34" charset="0"/>
              </a:rPr>
              <a:t>and provided </a:t>
            </a:r>
            <a:r>
              <a:rPr lang="en-US" sz="2000" spc="-60" dirty="0" smtClean="0">
                <a:solidFill>
                  <a:schemeClr val="tx1"/>
                </a:solidFill>
                <a:latin typeface="Gill Sans Std" pitchFamily="34" charset="0"/>
              </a:rPr>
              <a:t>                       statistics </a:t>
            </a:r>
            <a:r>
              <a:rPr lang="en-US" sz="2000" dirty="0" smtClean="0">
                <a:solidFill>
                  <a:schemeClr val="tx1"/>
                </a:solidFill>
                <a:latin typeface="Gill Sans Std" pitchFamily="34" charset="0"/>
              </a:rPr>
              <a:t>that </a:t>
            </a: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you will use for this assessment</a:t>
            </a:r>
          </a:p>
          <a:p>
            <a:pPr marL="627063" indent="-34290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Gill Sans Std" pitchFamily="34" charset="0"/>
            </a:endParaRPr>
          </a:p>
          <a:p>
            <a:pPr marL="627063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Identify those causes that, if </a:t>
            </a:r>
            <a:r>
              <a:rPr lang="en-US" sz="2000" dirty="0" smtClean="0">
                <a:solidFill>
                  <a:schemeClr val="tx1"/>
                </a:solidFill>
                <a:latin typeface="Gill Sans Std" pitchFamily="34" charset="0"/>
              </a:rPr>
              <a:t>addressed, </a:t>
            </a: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might positively impact the supply chain being assessed</a:t>
            </a:r>
          </a:p>
          <a:p>
            <a:pPr marL="627063" indent="-34290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Gill Sans Std" pitchFamily="34" charset="0"/>
            </a:endParaRPr>
          </a:p>
          <a:p>
            <a:pPr marL="627063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Brainstorm recommendations for most impactful causes</a:t>
            </a:r>
          </a:p>
          <a:p>
            <a:pPr marL="627063" indent="-342900">
              <a:buFont typeface="+mj-lt"/>
              <a:buAutoNum type="arabicPeriod"/>
              <a:defRPr/>
            </a:pPr>
            <a:endParaRPr lang="en-US" sz="2000" dirty="0">
              <a:solidFill>
                <a:schemeClr val="tx1"/>
              </a:solidFill>
              <a:latin typeface="Gill Sans Std" pitchFamily="34" charset="0"/>
            </a:endParaRPr>
          </a:p>
          <a:p>
            <a:pPr marL="627063" indent="-3429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Gill Sans Std" pitchFamily="34" charset="0"/>
              </a:rPr>
              <a:t>Select recommendations for implementation using the criteria provided </a:t>
            </a:r>
            <a:r>
              <a:rPr lang="en-US" sz="2000" dirty="0" smtClean="0">
                <a:solidFill>
                  <a:schemeClr val="tx1"/>
                </a:solidFill>
                <a:latin typeface="Gill Sans Std" pitchFamily="34" charset="0"/>
              </a:rPr>
              <a:t>in the </a:t>
            </a:r>
            <a:r>
              <a:rPr lang="en-US" sz="2000" i="1" dirty="0" smtClean="0">
                <a:solidFill>
                  <a:schemeClr val="tx1"/>
                </a:solidFill>
                <a:latin typeface="Gill Sans Std" pitchFamily="34" charset="0"/>
              </a:rPr>
              <a:t>Tool Guide</a:t>
            </a:r>
            <a:endParaRPr lang="en-US" sz="2000" i="1" dirty="0">
              <a:solidFill>
                <a:schemeClr val="tx1"/>
              </a:solidFill>
              <a:latin typeface="Gill Sans Std" pitchFamily="34" charset="0"/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279400"/>
            <a:ext cx="8534400" cy="11430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Activity – Practice Developing an </a:t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Implementation Plan!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447800"/>
            <a:ext cx="7848600" cy="18288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4025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Select one recommendation and develop an implementation </a:t>
            </a:r>
            <a:br>
              <a:rPr lang="en-US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plan for that recommendations using this chart</a:t>
            </a:r>
          </a:p>
          <a:p>
            <a:pPr marL="454025" indent="-342900"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latin typeface="Gill Sans Std" pitchFamily="34" charset="0"/>
            </a:endParaRPr>
          </a:p>
          <a:p>
            <a:pPr marL="454025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Be ready to present your recommendation and implementation </a:t>
            </a:r>
            <a:br>
              <a:rPr lang="en-US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plan to the group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47700" y="3657600"/>
          <a:ext cx="7848601" cy="280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00200"/>
                <a:gridCol w="1752600"/>
                <a:gridCol w="1600200"/>
                <a:gridCol w="1219201"/>
              </a:tblGrid>
              <a:tr h="581055">
                <a:tc grid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Gill Sans Std" pitchFamily="34" charset="0"/>
                        </a:rPr>
                        <a:t>HR COMPONENT: _____________________________</a:t>
                      </a:r>
                      <a:endParaRPr lang="en-US" sz="1600" dirty="0">
                        <a:latin typeface="Gill Sans Std" pitchFamily="34" charset="0"/>
                      </a:endParaRPr>
                    </a:p>
                  </a:txBody>
                  <a:tcPr marT="45738" marB="45738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0340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Recommendation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T="45738" marB="45738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Activities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T="45738" marB="45738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Person/ Institution Responsible</a:t>
                      </a:r>
                    </a:p>
                  </a:txBody>
                  <a:tcPr marT="45738" marB="45738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Involved/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 Impacted Partners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T="45738" marB="45738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Std" pitchFamily="34" charset="0"/>
                        </a:rPr>
                        <a:t>Timeframe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Std" pitchFamily="34" charset="0"/>
                      </a:endParaRPr>
                    </a:p>
                  </a:txBody>
                  <a:tcPr marT="45738" marB="45738">
                    <a:solidFill>
                      <a:srgbClr val="002A6C"/>
                    </a:solidFill>
                  </a:tcPr>
                </a:tc>
              </a:tr>
              <a:tr h="403972"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</a:tr>
              <a:tr h="403972"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</a:tr>
              <a:tr h="403972"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</a:tr>
              <a:tr h="403972"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Gill Sans Std" pitchFamily="34" charset="0"/>
                      </a:endParaRPr>
                    </a:p>
                  </a:txBody>
                  <a:tcPr marT="45738" marB="45738"/>
                </a:tc>
              </a:tr>
            </a:tbl>
          </a:graphicData>
        </a:graphic>
      </p:graphicFrame>
      <p:pic>
        <p:nvPicPr>
          <p:cNvPr id="48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679575"/>
            <a:ext cx="11271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Use the </a:t>
            </a:r>
            <a:r>
              <a:rPr lang="en-US" sz="2800" i="1" dirty="0">
                <a:solidFill>
                  <a:srgbClr val="002A6C"/>
                </a:solidFill>
                <a:latin typeface="Gill Sans Std" pitchFamily="34" charset="0"/>
              </a:rPr>
              <a:t>Assessment Guide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in this Workshop 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70025"/>
            <a:ext cx="3810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Workshop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905000"/>
            <a:ext cx="1905000" cy="1219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8.30 – 9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9 – 9.45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9.45 – 10.30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1905000"/>
            <a:ext cx="6096000" cy="1219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Registration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1: Workshop Welcome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2: Assessment Introduction and 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124200"/>
            <a:ext cx="1905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10.30 – 10.45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3124200"/>
            <a:ext cx="6096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Std" pitchFamily="34" charset="0"/>
              </a:rPr>
              <a:t>Break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3581400"/>
            <a:ext cx="1905000" cy="457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10.45 – 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3581400"/>
            <a:ext cx="6096000" cy="457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3: Assessment 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4038600"/>
            <a:ext cx="1905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12 – 1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4600" y="4038600"/>
            <a:ext cx="6096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Std" pitchFamily="34" charset="0"/>
              </a:rPr>
              <a:t>Lunch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4495800"/>
            <a:ext cx="1905000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1 – 2.15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2.15 – 3.15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4495800"/>
            <a:ext cx="6096000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4: Data Collection Tool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5: Data Collection Tool Development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5334000"/>
            <a:ext cx="1905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3.15 – 3.30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5334000"/>
            <a:ext cx="60960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Std" pitchFamily="34" charset="0"/>
              </a:rPr>
              <a:t>Break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5791200"/>
            <a:ext cx="1905000" cy="7620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3.30 – 4.30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4.30 – 4.45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5791200"/>
            <a:ext cx="6096000" cy="7620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6: Data Collection Tool Development, Continued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End of Day Wrap 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1371600"/>
            <a:ext cx="8001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Gill Sans MT" pitchFamily="34" charset="0"/>
              </a:rPr>
              <a:t>Day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Workshop Schedule, continued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905000"/>
            <a:ext cx="1901825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8.30 – 9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9 – 10.30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1425" y="1905000"/>
            <a:ext cx="6099175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Introduction to the Day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7: Data Collection Practice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743200"/>
            <a:ext cx="1901825" cy="381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10.30 – 10.45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1425" y="2743200"/>
            <a:ext cx="6099175" cy="381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Std" pitchFamily="34" charset="0"/>
              </a:rPr>
              <a:t>Break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3124200"/>
            <a:ext cx="1901825" cy="457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10.45 – 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1425" y="3124200"/>
            <a:ext cx="6099175" cy="457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8: Data Collection Practice, continued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581400"/>
            <a:ext cx="1901825" cy="381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MT" pitchFamily="34" charset="0"/>
              </a:rPr>
              <a:t>12 – 1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1425" y="3581400"/>
            <a:ext cx="6099175" cy="381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Gill Sans Std" pitchFamily="34" charset="0"/>
              </a:rPr>
              <a:t>Lunch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3962400"/>
            <a:ext cx="1901825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1 – 3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3 – 3.15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1425" y="3962400"/>
            <a:ext cx="6099175" cy="838200"/>
          </a:xfrm>
          <a:prstGeom prst="rect">
            <a:avLst/>
          </a:prstGeom>
          <a:solidFill>
            <a:srgbClr val="9D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Session 8: Data Analysis and Reporting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Gill Sans Std" pitchFamily="34" charset="0"/>
              </a:rPr>
              <a:t>Workshop Wrap Up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1371600"/>
            <a:ext cx="8001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Gill Sans Std" pitchFamily="34" charset="0"/>
              </a:rPr>
              <a:t>Day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7410" y="1523999"/>
            <a:ext cx="7315200" cy="4865649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7432" rIns="182880" bIns="27432" anchorCtr="1"/>
          <a:lstStyle/>
          <a:p>
            <a:pPr lvl="1">
              <a:defRPr/>
            </a:pPr>
            <a:endParaRPr lang="en-U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lvl="1" indent="-168275">
              <a:defRPr/>
            </a:pPr>
            <a:r>
              <a:rPr lang="en-US" sz="2400" b="1" dirty="0">
                <a:solidFill>
                  <a:schemeClr val="tx1"/>
                </a:solidFill>
                <a:latin typeface="Gill Sans Std" pitchFamily="34" charset="0"/>
              </a:rPr>
              <a:t>By the end of this session, you will be able 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</a:rPr>
              <a:t>to</a:t>
            </a:r>
            <a:r>
              <a:rPr lang="en-US" sz="2400" b="1" dirty="0" smtClean="0">
                <a:solidFill>
                  <a:schemeClr val="tx1"/>
                </a:solidFill>
                <a:latin typeface="Gill Sans Std" pitchFamily="34" charset="0"/>
                <a:sym typeface="Symbol"/>
              </a:rPr>
              <a:t></a:t>
            </a:r>
            <a:endParaRPr lang="en-US" sz="2400" b="1" dirty="0">
              <a:solidFill>
                <a:schemeClr val="tx1"/>
              </a:solidFill>
              <a:latin typeface="Gill Sans Std" pitchFamily="34" charset="0"/>
            </a:endParaRPr>
          </a:p>
          <a:p>
            <a:pPr lvl="1" indent="-168275">
              <a:defRPr/>
            </a:pPr>
            <a:endParaRPr lang="en-US" sz="1400" dirty="0">
              <a:solidFill>
                <a:schemeClr val="tx1"/>
              </a:solidFill>
              <a:latin typeface="Gill Sans Std" pitchFamily="34" charset="0"/>
            </a:endParaRPr>
          </a:p>
          <a:p>
            <a:pPr marL="693738" indent="-347663" fontAlgn="auto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Understand and explain the relationship between </a:t>
            </a:r>
            <a:b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human resources and supply chain management</a:t>
            </a:r>
          </a:p>
          <a:p>
            <a:pPr marL="693738" indent="-347663" fontAlgn="auto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Name the five building blocks of human resource </a:t>
            </a:r>
            <a:r>
              <a:rPr lang="en-US" sz="2200" kern="0" spc="-160" dirty="0">
                <a:solidFill>
                  <a:schemeClr val="tx1"/>
                </a:solidFill>
                <a:latin typeface="Gill Sans Std" pitchFamily="34" charset="0"/>
              </a:rPr>
              <a:t>capacity and how they relate to building a productive </a:t>
            </a: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workforce for supply chain management</a:t>
            </a:r>
          </a:p>
          <a:p>
            <a:pPr marL="693738" indent="-347663" fontAlgn="auto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Understand the purpose of the assessment guide </a:t>
            </a:r>
            <a:b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Gill Sans Std" pitchFamily="34" charset="0"/>
              </a:rPr>
              <a:t>and tool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Session 2 Objectives – Assessment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7410" y="1458952"/>
            <a:ext cx="7315200" cy="5018048"/>
          </a:xfrm>
          <a:prstGeom prst="roundRect">
            <a:avLst>
              <a:gd name="adj" fmla="val 0"/>
            </a:avLst>
          </a:prstGeom>
          <a:solidFill>
            <a:srgbClr val="9DBFE5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7432" rIns="182880" bIns="27432" anchorCtr="1"/>
          <a:lstStyle/>
          <a:p>
            <a:pPr lvl="1">
              <a:defRPr/>
            </a:pPr>
            <a:endParaRPr lang="en-US" sz="2000" dirty="0">
              <a:solidFill>
                <a:schemeClr val="tx1"/>
              </a:solidFill>
              <a:latin typeface="Gill Sans Std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Gill Sans Std" pitchFamily="34" charset="0"/>
              </a:rPr>
              <a:t> </a:t>
            </a:r>
            <a:endParaRPr lang="en-US" sz="2400" b="1" i="1" dirty="0">
              <a:solidFill>
                <a:schemeClr val="tx1"/>
              </a:solidFill>
              <a:latin typeface="Gill Sans Std" pitchFamily="34" charset="0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Six Rights of Supply Chain </a:t>
            </a: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/>
            </a:r>
            <a:b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</a:br>
            <a:r>
              <a:rPr lang="en-US" sz="2800" dirty="0" smtClean="0">
                <a:solidFill>
                  <a:srgbClr val="002A6C"/>
                </a:solidFill>
                <a:latin typeface="Gill Sans Std" pitchFamily="34" charset="0"/>
              </a:rPr>
              <a:t>Human </a:t>
            </a:r>
            <a:r>
              <a:rPr lang="en-US" sz="2800" dirty="0">
                <a:solidFill>
                  <a:srgbClr val="002A6C"/>
                </a:solidFill>
                <a:latin typeface="Gill Sans Std" pitchFamily="34" charset="0"/>
              </a:rPr>
              <a:t>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613AB-38D1-4FF4-9902-C3B6D68DD8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795617"/>
            <a:ext cx="6400800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Gill Sans Std" pitchFamily="34" charset="0"/>
              </a:rPr>
              <a:t>An </a:t>
            </a:r>
            <a:r>
              <a:rPr lang="en-US" sz="2400" b="1" i="1" dirty="0">
                <a:latin typeface="Gill Sans Std" pitchFamily="34" charset="0"/>
              </a:rPr>
              <a:t>effective supply chain </a:t>
            </a:r>
            <a:r>
              <a:rPr lang="en-US" sz="2400" dirty="0">
                <a:latin typeface="Gill Sans Std" pitchFamily="34" charset="0"/>
              </a:rPr>
              <a:t>involves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engaging the </a:t>
            </a:r>
            <a:r>
              <a:rPr lang="en-US" sz="2400" b="1" i="1" dirty="0">
                <a:latin typeface="Gill Sans Std" pitchFamily="34" charset="0"/>
              </a:rPr>
              <a:t>right people</a:t>
            </a:r>
            <a:r>
              <a:rPr lang="en-US" sz="2400" dirty="0">
                <a:latin typeface="Gill Sans Std" pitchFamily="34" charset="0"/>
              </a:rPr>
              <a:t>…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in the </a:t>
            </a:r>
            <a:r>
              <a:rPr lang="en-US" sz="2400" b="1" i="1" dirty="0">
                <a:latin typeface="Gill Sans Std" pitchFamily="34" charset="0"/>
              </a:rPr>
              <a:t>right quantities</a:t>
            </a:r>
            <a:r>
              <a:rPr lang="en-US" sz="2400" dirty="0">
                <a:latin typeface="Gill Sans Std" pitchFamily="34" charset="0"/>
              </a:rPr>
              <a:t>…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with the </a:t>
            </a:r>
            <a:r>
              <a:rPr lang="en-US" sz="2400" b="1" i="1" dirty="0">
                <a:latin typeface="Gill Sans Std" pitchFamily="34" charset="0"/>
              </a:rPr>
              <a:t>right skills</a:t>
            </a:r>
            <a:r>
              <a:rPr lang="en-US" sz="2400" dirty="0">
                <a:latin typeface="Gill Sans Std" pitchFamily="34" charset="0"/>
              </a:rPr>
              <a:t>…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in the </a:t>
            </a:r>
            <a:r>
              <a:rPr lang="en-US" sz="2400" b="1" i="1" dirty="0">
                <a:latin typeface="Gill Sans Std" pitchFamily="34" charset="0"/>
              </a:rPr>
              <a:t>right place</a:t>
            </a:r>
            <a:r>
              <a:rPr lang="en-US" sz="2400" dirty="0">
                <a:latin typeface="Gill Sans Std" pitchFamily="34" charset="0"/>
              </a:rPr>
              <a:t>…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paid the </a:t>
            </a:r>
            <a:r>
              <a:rPr lang="en-US" sz="2400" b="1" i="1" dirty="0">
                <a:latin typeface="Gill Sans Std" pitchFamily="34" charset="0"/>
              </a:rPr>
              <a:t>right salary</a:t>
            </a:r>
            <a:r>
              <a:rPr lang="en-US" sz="2400" i="1" dirty="0">
                <a:latin typeface="Gill Sans Std" pitchFamily="34" charset="0"/>
              </a:rPr>
              <a:t>…</a:t>
            </a:r>
          </a:p>
          <a:p>
            <a:pPr marL="744538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Gill Sans Std" pitchFamily="34" charset="0"/>
              </a:rPr>
              <a:t>at the </a:t>
            </a:r>
            <a:r>
              <a:rPr lang="en-US" sz="2400" b="1" i="1" dirty="0">
                <a:latin typeface="Gill Sans Std" pitchFamily="34" charset="0"/>
              </a:rPr>
              <a:t>right time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latin typeface="Gill Sans Std" pitchFamily="34" charset="0"/>
              </a:rPr>
              <a:t>…to implement the procedures that direct supply chain operations and </a:t>
            </a:r>
            <a:r>
              <a:rPr lang="en-US" sz="2400" b="1" i="1" dirty="0">
                <a:latin typeface="Gill Sans Std" pitchFamily="34" charset="0"/>
              </a:rPr>
              <a:t>ensure the supply of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i="1" dirty="0">
                <a:latin typeface="Gill Sans Std" pitchFamily="34" charset="0"/>
              </a:rPr>
              <a:t>health </a:t>
            </a:r>
            <a:r>
              <a:rPr lang="en-US" sz="2400" b="1" i="1" dirty="0" smtClean="0">
                <a:latin typeface="Gill Sans Std" pitchFamily="34" charset="0"/>
              </a:rPr>
              <a:t>commodities</a:t>
            </a:r>
            <a:endParaRPr lang="en-US" sz="2400" b="1" i="1" dirty="0">
              <a:latin typeface="Gill Sans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2456</Words>
  <Application>Microsoft Office PowerPoint</Application>
  <PresentationFormat>On-screen Show (4:3)</PresentationFormat>
  <Paragraphs>574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Session 1 Objectives – Workshop Welcome</vt:lpstr>
      <vt:lpstr>Activity – Introductions!</vt:lpstr>
      <vt:lpstr>Workshop Objectives</vt:lpstr>
      <vt:lpstr>Use the Assessment Guide in this Workshop </vt:lpstr>
      <vt:lpstr>Workshop Schedule</vt:lpstr>
      <vt:lpstr>Workshop Schedule, continued</vt:lpstr>
      <vt:lpstr>Session 2 Objectives – Assessment Overview</vt:lpstr>
      <vt:lpstr>Six Rights of Supply Chain  Human Resources</vt:lpstr>
      <vt:lpstr>Impact of Human Resources on  Supply Chain Performance</vt:lpstr>
      <vt:lpstr>Human Resource Building Blocks that  Expand Supply Chain Performance</vt:lpstr>
      <vt:lpstr>Purpose of the Assessment</vt:lpstr>
      <vt:lpstr>Session 3 Objectives – Assessment Process</vt:lpstr>
      <vt:lpstr>Assessment Process</vt:lpstr>
      <vt:lpstr>Assessment Timeline</vt:lpstr>
      <vt:lpstr>Phase 1 – Scope the Assessment</vt:lpstr>
      <vt:lpstr>Phase 1 – Scope the Assessment</vt:lpstr>
      <vt:lpstr>Phase 1 – Scope the Assessment</vt:lpstr>
      <vt:lpstr>Phase 1 – Engage Stakeholders</vt:lpstr>
      <vt:lpstr>Phase 1 – Scope the Assessment</vt:lpstr>
      <vt:lpstr>Phase 2 – Build Assessment Process and Tool</vt:lpstr>
      <vt:lpstr>Data Collection Tool</vt:lpstr>
      <vt:lpstr>Phase 3 – Collect Data</vt:lpstr>
      <vt:lpstr>Phase 3 – Collect Data</vt:lpstr>
      <vt:lpstr>Phase 4 – Analyze Data</vt:lpstr>
      <vt:lpstr>Phase 4 – Analyze Data</vt:lpstr>
      <vt:lpstr>Phase 4 – Analyze Data</vt:lpstr>
      <vt:lpstr>Session 4 Objectives – Data Collection Tool Introduction</vt:lpstr>
      <vt:lpstr>Data Collection Tool</vt:lpstr>
      <vt:lpstr>Use the Data Collection Tool </vt:lpstr>
      <vt:lpstr>Use the Diagnostic Tool </vt:lpstr>
      <vt:lpstr>Use the Diagnostic Tool Dashboard</vt:lpstr>
      <vt:lpstr>Session 5 Objectives – Data Collection  Tool Development</vt:lpstr>
      <vt:lpstr>Activity – Develop Data Collection  Plan and Methodology!</vt:lpstr>
      <vt:lpstr>Activity – Complete the Data Collection  Plan Worksheet!</vt:lpstr>
      <vt:lpstr>Activity – Complete the Data  Collection Methodology!</vt:lpstr>
      <vt:lpstr>Session 6 – Practice Collecting Data </vt:lpstr>
      <vt:lpstr>Take Good Notes</vt:lpstr>
      <vt:lpstr>Activity – Practice Your Notetaking Skills!</vt:lpstr>
      <vt:lpstr>Activity – Practice Conducting an Interview!</vt:lpstr>
      <vt:lpstr>Activity – Practice Facilitating a Focus Group!</vt:lpstr>
      <vt:lpstr>Session 7 – Data Analysis and Reporting</vt:lpstr>
      <vt:lpstr>Data Analysis Table and Root Cause Analysis </vt:lpstr>
      <vt:lpstr>Activity – Practice Analyzing Data!</vt:lpstr>
      <vt:lpstr>Sample Dashboard with Aggregated Data</vt:lpstr>
      <vt:lpstr>Develop Recommendations and Implementation Plan</vt:lpstr>
      <vt:lpstr>Activity – Practice Developing Recommendations!</vt:lpstr>
      <vt:lpstr>Activity – Practice Developing an  Implementation Plan!</vt:lpstr>
    </vt:vector>
  </TitlesOfParts>
  <Company>John Snow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Capacity Development in Public Health Supply Chain Management: Assessment Team Training Workshop</dc:title>
  <dc:subject>human resources in public health supply chains</dc:subject>
  <dc:creator>USAID | DELIVER PROJECT</dc:creator>
  <cp:keywords>USAID, public health, supply chains, human resources</cp:keywords>
  <cp:lastModifiedBy>hdavis</cp:lastModifiedBy>
  <cp:revision>216</cp:revision>
  <cp:lastPrinted>2013-04-09T18:33:15Z</cp:lastPrinted>
  <dcterms:created xsi:type="dcterms:W3CDTF">2012-07-19T11:31:00Z</dcterms:created>
  <dcterms:modified xsi:type="dcterms:W3CDTF">2013-10-16T20:18:21Z</dcterms:modified>
</cp:coreProperties>
</file>