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Lst>
  <p:notesMasterIdLst>
    <p:notesMasterId r:id="rId15"/>
  </p:notesMasterIdLst>
  <p:sldIdLst>
    <p:sldId id="295" r:id="rId2"/>
    <p:sldId id="419" r:id="rId3"/>
    <p:sldId id="398" r:id="rId4"/>
    <p:sldId id="399" r:id="rId5"/>
    <p:sldId id="400" r:id="rId6"/>
    <p:sldId id="401" r:id="rId7"/>
    <p:sldId id="403" r:id="rId8"/>
    <p:sldId id="402" r:id="rId9"/>
    <p:sldId id="404" r:id="rId10"/>
    <p:sldId id="405" r:id="rId11"/>
    <p:sldId id="406" r:id="rId12"/>
    <p:sldId id="407" r:id="rId13"/>
    <p:sldId id="40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ian Agbiriogu" initials="BA"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12" autoAdjust="0"/>
    <p:restoredTop sz="86643" autoAdjust="0"/>
  </p:normalViewPr>
  <p:slideViewPr>
    <p:cSldViewPr snapToGrid="0">
      <p:cViewPr varScale="1">
        <p:scale>
          <a:sx n="73" d="100"/>
          <a:sy n="73" d="100"/>
        </p:scale>
        <p:origin x="-749" y="-6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828C1-E30A-469A-A890-7E417A89C98D}" type="datetimeFigureOut">
              <a:rPr lang="en-US" smtClean="0"/>
              <a:t>5/23/2018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D8AE4-A521-4C93-931F-3604DC391183}" type="slidenum">
              <a:rPr lang="en-US" smtClean="0"/>
              <a:t>‹#›</a:t>
            </a:fld>
            <a:endParaRPr lang="en-US"/>
          </a:p>
        </p:txBody>
      </p:sp>
    </p:spTree>
    <p:extLst>
      <p:ext uri="{BB962C8B-B14F-4D97-AF65-F5344CB8AC3E}">
        <p14:creationId xmlns:p14="http://schemas.microsoft.com/office/powerpoint/2010/main" val="2691820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xmlns="" id="{887356D5-B679-4B76-990F-C498B30F4108}"/>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xmlns="" id="{9790DC73-9985-4FCB-B6FF-72DFEB71815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dirty="0"/>
          </a:p>
        </p:txBody>
      </p:sp>
      <p:sp>
        <p:nvSpPr>
          <p:cNvPr id="40964" name="Slide Number Placeholder 3">
            <a:extLst>
              <a:ext uri="{FF2B5EF4-FFF2-40B4-BE49-F238E27FC236}">
                <a16:creationId xmlns:a16="http://schemas.microsoft.com/office/drawing/2014/main" xmlns="" id="{DC4F3A58-E806-4DE4-BC23-8728964E4A92}"/>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872BA43-7AC7-4C85-A475-09DD78EA8C9A}"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2398409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Periodic NSCAs can utilize reduced</a:t>
            </a:r>
            <a:r>
              <a:rPr lang="en-US" baseline="0" dirty="0"/>
              <a:t> sample sizes or focus on higher levels to reduce cost and burden.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77075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it requires a</a:t>
            </a:r>
            <a:r>
              <a:rPr lang="en-US" baseline="0" dirty="0"/>
              <a:t> plan and long-term commitment from all the stakeholders.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923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placeholder</a:t>
            </a:r>
            <a:r>
              <a:rPr lang="en-US" baseline="0" dirty="0"/>
              <a:t> to review key messages that came from the </a:t>
            </a:r>
            <a:r>
              <a:rPr lang="en-US" sz="1200" kern="1200" dirty="0">
                <a:solidFill>
                  <a:schemeClr val="tx1"/>
                </a:solidFill>
                <a:effectLst/>
                <a:latin typeface="+mn-lt"/>
                <a:ea typeface="+mn-ea"/>
                <a:cs typeface="+mn-cs"/>
              </a:rPr>
              <a:t>DATA AGGREGATION AND ANALYSIS exercise,</a:t>
            </a:r>
            <a:r>
              <a:rPr lang="en-US" sz="1200" kern="1200" baseline="0" dirty="0">
                <a:solidFill>
                  <a:schemeClr val="tx1"/>
                </a:solidFill>
                <a:effectLst/>
                <a:latin typeface="+mn-lt"/>
                <a:ea typeface="+mn-ea"/>
                <a:cs typeface="+mn-cs"/>
              </a:rPr>
              <a:t> earlier in the presentation, which covered this topic “</a:t>
            </a:r>
            <a:r>
              <a:rPr lang="en-US" sz="1200" kern="1200" dirty="0">
                <a:solidFill>
                  <a:schemeClr val="tx1"/>
                </a:solidFill>
                <a:effectLst/>
                <a:latin typeface="+mn-lt"/>
                <a:ea typeface="+mn-ea"/>
                <a:cs typeface="+mn-cs"/>
              </a:rPr>
              <a:t>Analyze performance, using CMM and KPI results to generate draft findings and hypotheses.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Provide specific questions to each team: What are gaps? Why could this be happening? How would you invest to bring performance to the next level?”</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57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discuss a few in detail, but not all.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3542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This framework</a:t>
            </a:r>
            <a:r>
              <a:rPr lang="en-US" baseline="0" dirty="0"/>
              <a:t> for strengthening supply chains comes from UNICEF’s </a:t>
            </a:r>
            <a:r>
              <a:rPr lang="en-US" sz="1200" dirty="0">
                <a:solidFill>
                  <a:schemeClr val="dk1"/>
                </a:solidFill>
                <a:latin typeface="+mn-lt"/>
                <a:cs typeface="+mn-cs"/>
                <a:hlinkClick r:id="rId3"/>
              </a:rPr>
              <a:t>Process Guide and Toolkit for Strengthening Public Health Supply Chains through Capacity Development</a:t>
            </a:r>
            <a:r>
              <a:rPr lang="en-US" sz="1200" dirty="0">
                <a:solidFill>
                  <a:schemeClr val="dk1"/>
                </a:solidFill>
                <a:latin typeface="+mn-lt"/>
                <a:cs typeface="+mn-cs"/>
              </a:rPr>
              <a:t>. The</a:t>
            </a:r>
            <a:r>
              <a:rPr lang="en-US" sz="1200" baseline="0" dirty="0">
                <a:solidFill>
                  <a:schemeClr val="dk1"/>
                </a:solidFill>
                <a:latin typeface="+mn-lt"/>
                <a:cs typeface="+mn-cs"/>
              </a:rPr>
              <a:t> assessment or situation analysis is a critical phase, but it can’t substitute for the other phases in a rigorous and participative improvement process. All stages of the process require government leadership, coordination, and long-term commitment. </a:t>
            </a:r>
            <a:endParaRPr lang="en-US" sz="1200" dirty="0">
              <a:solidFill>
                <a:schemeClr val="dk1"/>
              </a:solidFill>
              <a:latin typeface="+mn-lt"/>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4196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Comprehensive EVM revision is a model of trying to create</a:t>
            </a:r>
            <a:r>
              <a:rPr lang="en-US" baseline="0" dirty="0"/>
              <a:t> a more intentional performance improvement process, within which assessment is just one step. </a:t>
            </a:r>
          </a:p>
          <a:p>
            <a:r>
              <a:rPr lang="en-US" baseline="0" dirty="0"/>
              <a:t>The NSCA identifies strengths and weaknesses in terms or performance and capability, but it does not provide solutions.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6882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highlights some of the different</a:t>
            </a:r>
            <a:r>
              <a:rPr lang="en-US" baseline="0" dirty="0" smtClean="0"/>
              <a:t> outputs (not the presentations) and how they can be used differently. </a:t>
            </a:r>
            <a:r>
              <a:rPr lang="en-US" dirty="0" smtClean="0"/>
              <a:t>Recognize</a:t>
            </a:r>
            <a:r>
              <a:rPr lang="en-US" baseline="0" dirty="0" smtClean="0"/>
              <a:t> that the written outputs are just one aspect of Reporting and Dissemination. Much of this will also be done through presentations and meetings.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650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key questions that need to be considered as the</a:t>
            </a:r>
            <a:r>
              <a:rPr lang="en-US" baseline="0" dirty="0"/>
              <a:t> government, partners and other stakeholders consider where to invest. </a:t>
            </a:r>
            <a:r>
              <a:rPr lang="en-US" dirty="0"/>
              <a:t>The dark blue indicates</a:t>
            </a:r>
            <a:r>
              <a:rPr lang="en-US" baseline="0" dirty="0"/>
              <a:t> steps where NSCA data directly informs. The light blue indicates steps where NSCA data is likely to provide some indirect context or information. The NSCA results may be useful for new grant applications/funding requests, such as GAVI HSS grants, Global Fund HSS grants, or GFF funding. Many funding opportunities now have assessment requirements or data expectations to back up funding requests.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9839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An example where three NSCA capability areas are chosen to focus on, due to weak indicators,</a:t>
            </a:r>
            <a:r>
              <a:rPr lang="en-US" baseline="0" dirty="0"/>
              <a:t> </a:t>
            </a:r>
            <a:r>
              <a:rPr lang="en-US" dirty="0"/>
              <a:t>the investment decisions that are made, and expected (or actual) improvements in scores.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7FF42-749A-44B8-B001-B9EA9DD863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7478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NSCAs</a:t>
            </a:r>
            <a:r>
              <a:rPr lang="en-US" baseline="0" dirty="0"/>
              <a:t> will often be performed as part of a planned strategic planning or system design process. In other cases, the lack of a strategy or the need for a new design might emerge from an NCSA. </a:t>
            </a:r>
          </a:p>
          <a:p>
            <a:r>
              <a:rPr lang="en-US" baseline="0" dirty="0"/>
              <a:t>Both of these are complex, multi-step, extended processes that will go far beyond the NSCA Assessment, both in terms of timing and process. These are model processes for strategic planning (left) and system design (right).  No need to go through the steps, but worth pointing out that step one on the right process is “assessment”. [The left graphic does not include assessment as it is considered a previous phase there.]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4A558B-E4E9-A94A-B9C1-029E46A76AB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70250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782612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8850823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4122700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_Red/Gray 1 Content">
  <p:cSld name="3_Red/Gray 1 Content">
    <p:bg>
      <p:bgPr>
        <a:solidFill>
          <a:schemeClr val="lt1"/>
        </a:solidFill>
        <a:effectLst/>
      </p:bgPr>
    </p:bg>
    <p:spTree>
      <p:nvGrpSpPr>
        <p:cNvPr id="1" name="Shape 137"/>
        <p:cNvGrpSpPr/>
        <p:nvPr/>
      </p:nvGrpSpPr>
      <p:grpSpPr>
        <a:xfrm>
          <a:off x="0" y="0"/>
          <a:ext cx="0" cy="0"/>
          <a:chOff x="0" y="0"/>
          <a:chExt cx="0" cy="0"/>
        </a:xfrm>
      </p:grpSpPr>
      <p:sp>
        <p:nvSpPr>
          <p:cNvPr id="138" name="Shape 138"/>
          <p:cNvSpPr txBox="1">
            <a:spLocks noGrp="1"/>
          </p:cNvSpPr>
          <p:nvPr>
            <p:ph type="sldNum" idx="12"/>
          </p:nvPr>
        </p:nvSpPr>
        <p:spPr>
          <a:xfrm>
            <a:off x="9144000" y="6408096"/>
            <a:ext cx="2844800" cy="2462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dirty="0"/>
          </a:p>
        </p:txBody>
      </p:sp>
      <p:sp>
        <p:nvSpPr>
          <p:cNvPr id="139" name="Shape 139"/>
          <p:cNvSpPr txBox="1">
            <a:spLocks noGrp="1"/>
          </p:cNvSpPr>
          <p:nvPr>
            <p:ph type="title"/>
          </p:nvPr>
        </p:nvSpPr>
        <p:spPr>
          <a:xfrm>
            <a:off x="914805" y="903315"/>
            <a:ext cx="10363200" cy="6106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
        <p:nvSpPr>
          <p:cNvPr id="140" name="Shape 140"/>
          <p:cNvSpPr txBox="1">
            <a:spLocks noGrp="1"/>
          </p:cNvSpPr>
          <p:nvPr>
            <p:ph type="body" idx="1"/>
          </p:nvPr>
        </p:nvSpPr>
        <p:spPr>
          <a:xfrm>
            <a:off x="914400" y="1715549"/>
            <a:ext cx="10363200" cy="4233230"/>
          </a:xfrm>
          <a:prstGeom prst="rect">
            <a:avLst/>
          </a:prstGeom>
          <a:noFill/>
          <a:ln>
            <a:noFill/>
          </a:ln>
        </p:spPr>
        <p:txBody>
          <a:bodyPr spcFirstLastPara="1" wrap="square" lIns="91425" tIns="91425" rIns="91425" bIns="91425" anchor="t" anchorCtr="0"/>
          <a:lstStyle>
            <a:lvl1pPr marL="604738" marR="0" lvl="0" indent="-470352" algn="l" rtl="0">
              <a:lnSpc>
                <a:spcPct val="100000"/>
              </a:lnSpc>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423"/>
              </a:spcBef>
              <a:spcAft>
                <a:spcPts val="0"/>
              </a:spcAft>
              <a:buClr>
                <a:srgbClr val="6C6463"/>
              </a:buClr>
              <a:buSzPts val="1400"/>
              <a:buChar char="–"/>
              <a:defRPr b="0" i="0" u="none" strike="noStrike" cap="none">
                <a:solidFill>
                  <a:srgbClr val="6C6463"/>
                </a:solidFill>
              </a:defRPr>
            </a:lvl4pPr>
            <a:lvl5pPr marL="3023692" marR="0" lvl="4" indent="-403159" algn="l" rtl="0">
              <a:spcBef>
                <a:spcPts val="370"/>
              </a:spcBef>
              <a:spcAft>
                <a:spcPts val="0"/>
              </a:spcAft>
              <a:buClr>
                <a:srgbClr val="6C6463"/>
              </a:buClr>
              <a:buSzPts val="1200"/>
              <a:buChar char="»"/>
              <a:defRPr b="0" i="0" u="none" strike="noStrike" cap="none">
                <a:solidFill>
                  <a:srgbClr val="6C6463"/>
                </a:solidFill>
              </a:defRPr>
            </a:lvl5pPr>
            <a:lvl6pPr marL="3628431" marR="0" lvl="5" indent="-403159" algn="l" rtl="0">
              <a:spcBef>
                <a:spcPts val="529"/>
              </a:spcBef>
              <a:spcAft>
                <a:spcPts val="0"/>
              </a:spcAft>
              <a:buClr>
                <a:srgbClr val="6C6463"/>
              </a:buClr>
              <a:buSzPts val="1200"/>
              <a:buChar char="•"/>
              <a:defRPr b="0" i="0" u="none" strike="noStrike" cap="none">
                <a:solidFill>
                  <a:srgbClr val="6C6463"/>
                </a:solidFill>
              </a:defRPr>
            </a:lvl6pPr>
            <a:lvl7pPr marL="4233169" marR="0" lvl="6" indent="-403159" algn="l" rtl="0">
              <a:spcBef>
                <a:spcPts val="529"/>
              </a:spcBef>
              <a:spcAft>
                <a:spcPts val="0"/>
              </a:spcAft>
              <a:buClr>
                <a:srgbClr val="6C6463"/>
              </a:buClr>
              <a:buSzPts val="1200"/>
              <a:buChar char="•"/>
              <a:defRPr b="0" i="0" u="none" strike="noStrike" cap="none">
                <a:solidFill>
                  <a:srgbClr val="6C6463"/>
                </a:solidFill>
              </a:defRPr>
            </a:lvl7pPr>
            <a:lvl8pPr marL="4837908" marR="0" lvl="7" indent="-403159" algn="l" rtl="0">
              <a:spcBef>
                <a:spcPts val="529"/>
              </a:spcBef>
              <a:spcAft>
                <a:spcPts val="0"/>
              </a:spcAft>
              <a:buClr>
                <a:srgbClr val="6C6463"/>
              </a:buClr>
              <a:buSzPts val="1200"/>
              <a:buChar char="•"/>
              <a:defRPr b="0" i="0" u="none" strike="noStrike" cap="none">
                <a:solidFill>
                  <a:srgbClr val="6C6463"/>
                </a:solidFill>
              </a:defRPr>
            </a:lvl8pPr>
            <a:lvl9pPr marL="5442646" marR="0" lvl="8" indent="-403159" algn="l" rtl="0">
              <a:spcBef>
                <a:spcPts val="529"/>
              </a:spcBef>
              <a:spcAft>
                <a:spcPts val="0"/>
              </a:spcAft>
              <a:buClr>
                <a:srgbClr val="6C6463"/>
              </a:buClr>
              <a:buSzPts val="1200"/>
              <a:buChar char="•"/>
              <a:defRPr b="0" i="0" u="none" strike="noStrike" cap="none">
                <a:solidFill>
                  <a:srgbClr val="6C6463"/>
                </a:solidFill>
              </a:defRPr>
            </a:lvl9pPr>
          </a:lstStyle>
          <a:p>
            <a:endParaRPr/>
          </a:p>
        </p:txBody>
      </p:sp>
    </p:spTree>
    <p:extLst>
      <p:ext uri="{BB962C8B-B14F-4D97-AF65-F5344CB8AC3E}">
        <p14:creationId xmlns:p14="http://schemas.microsoft.com/office/powerpoint/2010/main" val="25114905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Red/Gray 1 Content">
  <p:cSld name="2_Red/Gray 1 Content">
    <p:bg>
      <p:bgPr>
        <a:solidFill>
          <a:srgbClr val="E7E7E5"/>
        </a:solidFill>
        <a:effectLst/>
      </p:bgPr>
    </p:bg>
    <p:spTree>
      <p:nvGrpSpPr>
        <p:cNvPr id="1" name="Shape 108"/>
        <p:cNvGrpSpPr/>
        <p:nvPr/>
      </p:nvGrpSpPr>
      <p:grpSpPr>
        <a:xfrm>
          <a:off x="0" y="0"/>
          <a:ext cx="0" cy="0"/>
          <a:chOff x="0" y="0"/>
          <a:chExt cx="0" cy="0"/>
        </a:xfrm>
      </p:grpSpPr>
      <p:sp>
        <p:nvSpPr>
          <p:cNvPr id="109" name="Shape 109"/>
          <p:cNvSpPr txBox="1">
            <a:spLocks noGrp="1"/>
          </p:cNvSpPr>
          <p:nvPr>
            <p:ph type="sldNum" idx="12"/>
          </p:nvPr>
        </p:nvSpPr>
        <p:spPr>
          <a:xfrm>
            <a:off x="9144000" y="6406192"/>
            <a:ext cx="2844800" cy="24602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dirty="0"/>
          </a:p>
        </p:txBody>
      </p:sp>
      <p:sp>
        <p:nvSpPr>
          <p:cNvPr id="110" name="Shape 110"/>
          <p:cNvSpPr txBox="1">
            <a:spLocks noGrp="1"/>
          </p:cNvSpPr>
          <p:nvPr>
            <p:ph type="title"/>
          </p:nvPr>
        </p:nvSpPr>
        <p:spPr>
          <a:xfrm>
            <a:off x="914805" y="903315"/>
            <a:ext cx="10363200" cy="610653"/>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
        <p:nvSpPr>
          <p:cNvPr id="111" name="Shape 111"/>
          <p:cNvSpPr txBox="1">
            <a:spLocks noGrp="1"/>
          </p:cNvSpPr>
          <p:nvPr>
            <p:ph type="body" idx="1"/>
          </p:nvPr>
        </p:nvSpPr>
        <p:spPr>
          <a:xfrm>
            <a:off x="914400" y="1715549"/>
            <a:ext cx="10363200" cy="4233230"/>
          </a:xfrm>
          <a:prstGeom prst="rect">
            <a:avLst/>
          </a:prstGeom>
          <a:noFill/>
          <a:ln>
            <a:noFill/>
          </a:ln>
        </p:spPr>
        <p:txBody>
          <a:bodyPr spcFirstLastPara="1" wrap="square" lIns="91425" tIns="91425" rIns="91425" bIns="91425" anchor="t" anchorCtr="0"/>
          <a:lstStyle>
            <a:lvl1pPr marL="604738" marR="0" lvl="0" indent="-470352" algn="l" rtl="0">
              <a:lnSpc>
                <a:spcPct val="100000"/>
              </a:lnSpc>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423"/>
              </a:spcBef>
              <a:spcAft>
                <a:spcPts val="0"/>
              </a:spcAft>
              <a:buClr>
                <a:srgbClr val="6C6463"/>
              </a:buClr>
              <a:buSzPts val="1400"/>
              <a:buChar char="–"/>
              <a:defRPr b="0" i="0" u="none" strike="noStrike" cap="none">
                <a:solidFill>
                  <a:srgbClr val="6C6463"/>
                </a:solidFill>
              </a:defRPr>
            </a:lvl4pPr>
            <a:lvl5pPr marL="3023692" marR="0" lvl="4" indent="-403159" algn="l" rtl="0">
              <a:spcBef>
                <a:spcPts val="370"/>
              </a:spcBef>
              <a:spcAft>
                <a:spcPts val="0"/>
              </a:spcAft>
              <a:buClr>
                <a:srgbClr val="6C6463"/>
              </a:buClr>
              <a:buSzPts val="1200"/>
              <a:buChar char="»"/>
              <a:defRPr b="0" i="0" u="none" strike="noStrike" cap="none">
                <a:solidFill>
                  <a:srgbClr val="6C6463"/>
                </a:solidFill>
              </a:defRPr>
            </a:lvl5pPr>
            <a:lvl6pPr marL="3628431" marR="0" lvl="5" indent="-403159" algn="l" rtl="0">
              <a:spcBef>
                <a:spcPts val="529"/>
              </a:spcBef>
              <a:spcAft>
                <a:spcPts val="0"/>
              </a:spcAft>
              <a:buClr>
                <a:srgbClr val="6C6463"/>
              </a:buClr>
              <a:buSzPts val="1200"/>
              <a:buChar char="•"/>
              <a:defRPr b="0" i="0" u="none" strike="noStrike" cap="none">
                <a:solidFill>
                  <a:srgbClr val="6C6463"/>
                </a:solidFill>
              </a:defRPr>
            </a:lvl6pPr>
            <a:lvl7pPr marL="4233169" marR="0" lvl="6" indent="-403159" algn="l" rtl="0">
              <a:spcBef>
                <a:spcPts val="529"/>
              </a:spcBef>
              <a:spcAft>
                <a:spcPts val="0"/>
              </a:spcAft>
              <a:buClr>
                <a:srgbClr val="6C6463"/>
              </a:buClr>
              <a:buSzPts val="1200"/>
              <a:buChar char="•"/>
              <a:defRPr b="0" i="0" u="none" strike="noStrike" cap="none">
                <a:solidFill>
                  <a:srgbClr val="6C6463"/>
                </a:solidFill>
              </a:defRPr>
            </a:lvl7pPr>
            <a:lvl8pPr marL="4837908" marR="0" lvl="7" indent="-403159" algn="l" rtl="0">
              <a:spcBef>
                <a:spcPts val="529"/>
              </a:spcBef>
              <a:spcAft>
                <a:spcPts val="0"/>
              </a:spcAft>
              <a:buClr>
                <a:srgbClr val="6C6463"/>
              </a:buClr>
              <a:buSzPts val="1200"/>
              <a:buChar char="•"/>
              <a:defRPr b="0" i="0" u="none" strike="noStrike" cap="none">
                <a:solidFill>
                  <a:srgbClr val="6C6463"/>
                </a:solidFill>
              </a:defRPr>
            </a:lvl8pPr>
            <a:lvl9pPr marL="5442646" marR="0" lvl="8" indent="-403159" algn="l" rtl="0">
              <a:spcBef>
                <a:spcPts val="529"/>
              </a:spcBef>
              <a:spcAft>
                <a:spcPts val="0"/>
              </a:spcAft>
              <a:buClr>
                <a:srgbClr val="6C6463"/>
              </a:buClr>
              <a:buSzPts val="1200"/>
              <a:buChar char="•"/>
              <a:defRPr b="0" i="0" u="none" strike="noStrike" cap="none">
                <a:solidFill>
                  <a:srgbClr val="6C6463"/>
                </a:solidFill>
              </a:defRPr>
            </a:lvl9pPr>
          </a:lstStyle>
          <a:p>
            <a:endParaRPr/>
          </a:p>
        </p:txBody>
      </p:sp>
    </p:spTree>
    <p:extLst>
      <p:ext uri="{BB962C8B-B14F-4D97-AF65-F5344CB8AC3E}">
        <p14:creationId xmlns:p14="http://schemas.microsoft.com/office/powerpoint/2010/main" val="35423268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Red/Gray 2 Content">
  <p:cSld name="3_Red/Gray 2 Content">
    <p:bg>
      <p:bgPr>
        <a:solidFill>
          <a:schemeClr val="lt1"/>
        </a:solidFill>
        <a:effectLst/>
      </p:bgPr>
    </p:bg>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914805" y="1715549"/>
            <a:ext cx="507959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3" name="Shape 143"/>
          <p:cNvSpPr txBox="1">
            <a:spLocks noGrp="1"/>
          </p:cNvSpPr>
          <p:nvPr>
            <p:ph type="body" idx="2"/>
          </p:nvPr>
        </p:nvSpPr>
        <p:spPr>
          <a:xfrm>
            <a:off x="6197600" y="1715549"/>
            <a:ext cx="5080405" cy="4233230"/>
          </a:xfrm>
          <a:prstGeom prst="rect">
            <a:avLst/>
          </a:prstGeom>
          <a:noFill/>
          <a:ln>
            <a:noFill/>
          </a:ln>
        </p:spPr>
        <p:txBody>
          <a:bodyPr spcFirstLastPara="1" wrap="square" lIns="91425" tIns="91425" rIns="91425" bIns="91425" anchor="t" anchorCtr="0"/>
          <a:lstStyle>
            <a:lvl1pPr marL="604738" marR="0" lvl="0" indent="-470352" algn="l" rtl="0">
              <a:spcBef>
                <a:spcPts val="0"/>
              </a:spcBef>
              <a:spcAft>
                <a:spcPts val="0"/>
              </a:spcAft>
              <a:buClr>
                <a:srgbClr val="6C6463"/>
              </a:buClr>
              <a:buSzPts val="2000"/>
              <a:buChar char="•"/>
              <a:defRPr b="0" i="0" u="none" strike="noStrike" cap="none">
                <a:solidFill>
                  <a:srgbClr val="6C6463"/>
                </a:solidFill>
              </a:defRPr>
            </a:lvl1pPr>
            <a:lvl2pPr marL="1209477" marR="0" lvl="1" indent="-453554" algn="l" rtl="0">
              <a:spcBef>
                <a:spcPts val="1058"/>
              </a:spcBef>
              <a:spcAft>
                <a:spcPts val="0"/>
              </a:spcAft>
              <a:buClr>
                <a:srgbClr val="6C6463"/>
              </a:buClr>
              <a:buSzPts val="1800"/>
              <a:buChar char="–"/>
              <a:defRPr b="0" i="0" u="none" strike="noStrike" cap="none">
                <a:solidFill>
                  <a:srgbClr val="6C6463"/>
                </a:solidFill>
              </a:defRPr>
            </a:lvl2pPr>
            <a:lvl3pPr marL="1814215" marR="0" lvl="2" indent="-436756" algn="l" rtl="0">
              <a:spcBef>
                <a:spcPts val="1058"/>
              </a:spcBef>
              <a:spcAft>
                <a:spcPts val="0"/>
              </a:spcAft>
              <a:buClr>
                <a:srgbClr val="6C6463"/>
              </a:buClr>
              <a:buSzPts val="1600"/>
              <a:buChar char="•"/>
              <a:defRPr b="0" i="0" u="none" strike="noStrike" cap="none">
                <a:solidFill>
                  <a:srgbClr val="6C6463"/>
                </a:solidFill>
              </a:defRPr>
            </a:lvl3pPr>
            <a:lvl4pPr marL="2418954" marR="0" lvl="3" indent="-419957" algn="l" rtl="0">
              <a:spcBef>
                <a:spcPts val="370"/>
              </a:spcBef>
              <a:spcAft>
                <a:spcPts val="0"/>
              </a:spcAft>
              <a:buClr>
                <a:srgbClr val="6C6463"/>
              </a:buClr>
              <a:buSzPts val="1400"/>
              <a:buChar char="–"/>
              <a:defRPr b="0" i="0" u="none" strike="noStrike" cap="none">
                <a:solidFill>
                  <a:srgbClr val="6C6463"/>
                </a:solidFill>
              </a:defRPr>
            </a:lvl4pPr>
            <a:lvl5pPr marL="3023692" marR="0" lvl="4" indent="-403159" algn="l" rtl="0">
              <a:spcBef>
                <a:spcPts val="423"/>
              </a:spcBef>
              <a:spcAft>
                <a:spcPts val="0"/>
              </a:spcAft>
              <a:buClr>
                <a:srgbClr val="6C6463"/>
              </a:buClr>
              <a:buSzPts val="1200"/>
              <a:buChar char="»"/>
              <a:defRPr b="0" i="0" u="none" strike="noStrike" cap="none">
                <a:solidFill>
                  <a:srgbClr val="6C6463"/>
                </a:solidFill>
              </a:defRPr>
            </a:lvl5pPr>
            <a:lvl6pPr marL="3628431" marR="0" lvl="5" indent="-403159" algn="l" rtl="0">
              <a:spcBef>
                <a:spcPts val="476"/>
              </a:spcBef>
              <a:spcAft>
                <a:spcPts val="0"/>
              </a:spcAft>
              <a:buClr>
                <a:srgbClr val="6C6463"/>
              </a:buClr>
              <a:buSzPts val="1200"/>
              <a:buChar char="•"/>
              <a:defRPr b="0" i="0" u="none" strike="noStrike" cap="none">
                <a:solidFill>
                  <a:srgbClr val="6C6463"/>
                </a:solidFill>
              </a:defRPr>
            </a:lvl6pPr>
            <a:lvl7pPr marL="4233169" marR="0" lvl="6" indent="-403159" algn="l" rtl="0">
              <a:spcBef>
                <a:spcPts val="476"/>
              </a:spcBef>
              <a:spcAft>
                <a:spcPts val="0"/>
              </a:spcAft>
              <a:buClr>
                <a:srgbClr val="6C6463"/>
              </a:buClr>
              <a:buSzPts val="1200"/>
              <a:buChar char="•"/>
              <a:defRPr b="0" i="0" u="none" strike="noStrike" cap="none">
                <a:solidFill>
                  <a:srgbClr val="6C6463"/>
                </a:solidFill>
              </a:defRPr>
            </a:lvl7pPr>
            <a:lvl8pPr marL="4837908" marR="0" lvl="7" indent="-403159" algn="l" rtl="0">
              <a:spcBef>
                <a:spcPts val="476"/>
              </a:spcBef>
              <a:spcAft>
                <a:spcPts val="0"/>
              </a:spcAft>
              <a:buClr>
                <a:srgbClr val="6C6463"/>
              </a:buClr>
              <a:buSzPts val="1200"/>
              <a:buChar char="•"/>
              <a:defRPr b="0" i="0" u="none" strike="noStrike" cap="none">
                <a:solidFill>
                  <a:srgbClr val="6C6463"/>
                </a:solidFill>
              </a:defRPr>
            </a:lvl8pPr>
            <a:lvl9pPr marL="5442646" marR="0" lvl="8" indent="-403159" algn="l" rtl="0">
              <a:spcBef>
                <a:spcPts val="476"/>
              </a:spcBef>
              <a:spcAft>
                <a:spcPts val="0"/>
              </a:spcAft>
              <a:buClr>
                <a:srgbClr val="6C6463"/>
              </a:buClr>
              <a:buSzPts val="1200"/>
              <a:buChar char="•"/>
              <a:defRPr b="0" i="0" u="none" strike="noStrike" cap="none">
                <a:solidFill>
                  <a:srgbClr val="6C6463"/>
                </a:solidFill>
              </a:defRPr>
            </a:lvl9pPr>
          </a:lstStyle>
          <a:p>
            <a:endParaRPr/>
          </a:p>
        </p:txBody>
      </p:sp>
      <p:sp>
        <p:nvSpPr>
          <p:cNvPr id="144" name="Shape 144"/>
          <p:cNvSpPr txBox="1">
            <a:spLocks noGrp="1"/>
          </p:cNvSpPr>
          <p:nvPr>
            <p:ph type="sldNum" idx="12"/>
          </p:nvPr>
        </p:nvSpPr>
        <p:spPr>
          <a:xfrm>
            <a:off x="9144000" y="6408096"/>
            <a:ext cx="2844800" cy="246221"/>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794" b="0" i="0" u="none" strike="noStrike" cap="none">
                <a:solidFill>
                  <a:srgbClr val="6C6463"/>
                </a:solidFill>
              </a:defRPr>
            </a:lvl1pPr>
            <a:lvl2pPr marL="0" marR="0" lvl="1" indent="0" algn="r" rtl="0">
              <a:spcBef>
                <a:spcPts val="0"/>
              </a:spcBef>
              <a:buNone/>
              <a:defRPr sz="794" b="0" i="0" u="none" strike="noStrike" cap="none">
                <a:solidFill>
                  <a:srgbClr val="6C6463"/>
                </a:solidFill>
              </a:defRPr>
            </a:lvl2pPr>
            <a:lvl3pPr marL="0" marR="0" lvl="2" indent="0" algn="r" rtl="0">
              <a:spcBef>
                <a:spcPts val="0"/>
              </a:spcBef>
              <a:buNone/>
              <a:defRPr sz="794" b="0" i="0" u="none" strike="noStrike" cap="none">
                <a:solidFill>
                  <a:srgbClr val="6C6463"/>
                </a:solidFill>
              </a:defRPr>
            </a:lvl3pPr>
            <a:lvl4pPr marL="0" marR="0" lvl="3" indent="0" algn="r" rtl="0">
              <a:spcBef>
                <a:spcPts val="0"/>
              </a:spcBef>
              <a:buNone/>
              <a:defRPr sz="794" b="0" i="0" u="none" strike="noStrike" cap="none">
                <a:solidFill>
                  <a:srgbClr val="6C6463"/>
                </a:solidFill>
              </a:defRPr>
            </a:lvl4pPr>
            <a:lvl5pPr marL="0" marR="0" lvl="4" indent="0" algn="r" rtl="0">
              <a:spcBef>
                <a:spcPts val="0"/>
              </a:spcBef>
              <a:buNone/>
              <a:defRPr sz="794" b="0" i="0" u="none" strike="noStrike" cap="none">
                <a:solidFill>
                  <a:srgbClr val="6C6463"/>
                </a:solidFill>
              </a:defRPr>
            </a:lvl5pPr>
            <a:lvl6pPr marL="0" marR="0" lvl="5" indent="0" algn="r" rtl="0">
              <a:spcBef>
                <a:spcPts val="0"/>
              </a:spcBef>
              <a:buNone/>
              <a:defRPr sz="794" b="0" i="0" u="none" strike="noStrike" cap="none">
                <a:solidFill>
                  <a:srgbClr val="6C6463"/>
                </a:solidFill>
              </a:defRPr>
            </a:lvl6pPr>
            <a:lvl7pPr marL="0" marR="0" lvl="6" indent="0" algn="r" rtl="0">
              <a:spcBef>
                <a:spcPts val="0"/>
              </a:spcBef>
              <a:buNone/>
              <a:defRPr sz="794" b="0" i="0" u="none" strike="noStrike" cap="none">
                <a:solidFill>
                  <a:srgbClr val="6C6463"/>
                </a:solidFill>
              </a:defRPr>
            </a:lvl7pPr>
            <a:lvl8pPr marL="0" marR="0" lvl="7" indent="0" algn="r" rtl="0">
              <a:spcBef>
                <a:spcPts val="0"/>
              </a:spcBef>
              <a:buNone/>
              <a:defRPr sz="794" b="0" i="0" u="none" strike="noStrike" cap="none">
                <a:solidFill>
                  <a:srgbClr val="6C6463"/>
                </a:solidFill>
              </a:defRPr>
            </a:lvl8pPr>
            <a:lvl9pPr marL="0" marR="0" lvl="8" indent="0" algn="r" rtl="0">
              <a:spcBef>
                <a:spcPts val="0"/>
              </a:spcBef>
              <a:buNone/>
              <a:defRPr sz="794" b="0" i="0" u="none" strike="noStrike" cap="none">
                <a:solidFill>
                  <a:srgbClr val="6C6463"/>
                </a:solidFill>
              </a:defRPr>
            </a:lvl9pPr>
          </a:lstStyle>
          <a:p>
            <a:fld id="{00000000-1234-1234-1234-123412341234}" type="slidenum">
              <a:rPr lang="en-US" smtClean="0"/>
              <a:pPr/>
              <a:t>‹#›</a:t>
            </a:fld>
            <a:endParaRPr lang="en-US" dirty="0"/>
          </a:p>
        </p:txBody>
      </p:sp>
      <p:sp>
        <p:nvSpPr>
          <p:cNvPr id="145" name="Shape 145"/>
          <p:cNvSpPr txBox="1">
            <a:spLocks noGrp="1"/>
          </p:cNvSpPr>
          <p:nvPr>
            <p:ph type="title"/>
          </p:nvPr>
        </p:nvSpPr>
        <p:spPr>
          <a:xfrm>
            <a:off x="914805" y="898413"/>
            <a:ext cx="10363200" cy="615554"/>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Clr>
                <a:srgbClr val="0067B9"/>
              </a:buClr>
              <a:buSzPts val="1400"/>
              <a:buNone/>
              <a:defRPr sz="3174" b="0" i="0" u="none" strike="noStrike" cap="none">
                <a:solidFill>
                  <a:srgbClr val="0067B9"/>
                </a:solidFill>
              </a:defRPr>
            </a:lvl1pPr>
            <a:lvl2pPr lvl="1" indent="0">
              <a:spcBef>
                <a:spcPts val="0"/>
              </a:spcBef>
              <a:spcAft>
                <a:spcPts val="0"/>
              </a:spcAft>
              <a:buSzPts val="1400"/>
              <a:buNone/>
              <a:defRPr sz="2381"/>
            </a:lvl2pPr>
            <a:lvl3pPr lvl="2" indent="0">
              <a:spcBef>
                <a:spcPts val="0"/>
              </a:spcBef>
              <a:spcAft>
                <a:spcPts val="0"/>
              </a:spcAft>
              <a:buSzPts val="1400"/>
              <a:buNone/>
              <a:defRPr sz="2381"/>
            </a:lvl3pPr>
            <a:lvl4pPr lvl="3" indent="0">
              <a:spcBef>
                <a:spcPts val="0"/>
              </a:spcBef>
              <a:spcAft>
                <a:spcPts val="0"/>
              </a:spcAft>
              <a:buSzPts val="1400"/>
              <a:buNone/>
              <a:defRPr sz="2381"/>
            </a:lvl4pPr>
            <a:lvl5pPr lvl="4" indent="0">
              <a:spcBef>
                <a:spcPts val="0"/>
              </a:spcBef>
              <a:spcAft>
                <a:spcPts val="0"/>
              </a:spcAft>
              <a:buSzPts val="1400"/>
              <a:buNone/>
              <a:defRPr sz="2381"/>
            </a:lvl5pPr>
            <a:lvl6pPr lvl="5" indent="0">
              <a:spcBef>
                <a:spcPts val="0"/>
              </a:spcBef>
              <a:spcAft>
                <a:spcPts val="0"/>
              </a:spcAft>
              <a:buSzPts val="1400"/>
              <a:buNone/>
              <a:defRPr sz="2381"/>
            </a:lvl6pPr>
            <a:lvl7pPr lvl="6" indent="0">
              <a:spcBef>
                <a:spcPts val="0"/>
              </a:spcBef>
              <a:spcAft>
                <a:spcPts val="0"/>
              </a:spcAft>
              <a:buSzPts val="1400"/>
              <a:buNone/>
              <a:defRPr sz="2381"/>
            </a:lvl7pPr>
            <a:lvl8pPr lvl="7" indent="0">
              <a:spcBef>
                <a:spcPts val="0"/>
              </a:spcBef>
              <a:spcAft>
                <a:spcPts val="0"/>
              </a:spcAft>
              <a:buSzPts val="1400"/>
              <a:buNone/>
              <a:defRPr sz="2381"/>
            </a:lvl8pPr>
            <a:lvl9pPr lvl="8" indent="0">
              <a:spcBef>
                <a:spcPts val="0"/>
              </a:spcBef>
              <a:spcAft>
                <a:spcPts val="0"/>
              </a:spcAft>
              <a:buSzPts val="1400"/>
              <a:buNone/>
              <a:defRPr sz="2381"/>
            </a:lvl9pPr>
          </a:lstStyle>
          <a:p>
            <a:endParaRPr/>
          </a:p>
        </p:txBody>
      </p:sp>
    </p:spTree>
    <p:extLst>
      <p:ext uri="{BB962C8B-B14F-4D97-AF65-F5344CB8AC3E}">
        <p14:creationId xmlns:p14="http://schemas.microsoft.com/office/powerpoint/2010/main" val="1598979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414FB1AD-D69E-B741-965A-0BAE826C2FA6}" type="datetime1">
              <a:rPr kumimoji="0" lang="en-US" sz="794" b="0" i="0" u="none" strike="noStrike" kern="1200" cap="none" spc="0" normalizeH="0" baseline="0" noProof="0" smtClean="0">
                <a:ln>
                  <a:noFill/>
                </a:ln>
                <a:solidFill>
                  <a:srgbClr val="6C6463"/>
                </a:solidFill>
                <a:effectLst/>
                <a:uLnTx/>
                <a:uFillTx/>
                <a:latin typeface="Gill Sans MT"/>
                <a:ea typeface="+mn-ea"/>
              </a:rPr>
              <a:pPr marL="0" marR="0" lvl="0" indent="0" algn="l" defTabSz="914400" rtl="0" eaLnBrk="1" fontAlgn="auto" latinLnBrk="0" hangingPunct="1">
                <a:lnSpc>
                  <a:spcPct val="100000"/>
                </a:lnSpc>
                <a:spcBef>
                  <a:spcPts val="0"/>
                </a:spcBef>
                <a:spcAft>
                  <a:spcPts val="0"/>
                </a:spcAft>
                <a:buClrTx/>
                <a:buSzTx/>
                <a:buFontTx/>
                <a:buNone/>
                <a:tabLst/>
                <a:defRPr/>
              </a:pPr>
              <a:t>5/23/2018</a:t>
            </a:fld>
            <a:endParaRPr kumimoji="0" lang="en-US" sz="794" b="0" i="0" u="none" strike="noStrike" kern="1200" cap="none" spc="0" normalizeH="0" baseline="0" noProof="0" dirty="0">
              <a:ln>
                <a:noFill/>
              </a:ln>
              <a:solidFill>
                <a:srgbClr val="6C6463"/>
              </a:solidFill>
              <a:effectLst/>
              <a:uLnTx/>
              <a:uFillTx/>
              <a:latin typeface="Gill Sans MT"/>
              <a:ea typeface="+mn-ea"/>
            </a:endParaRPr>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94" b="0" i="0" u="none" strike="noStrike" kern="1200" cap="none" spc="0" normalizeH="0" baseline="0" noProof="0" dirty="0">
                <a:ln>
                  <a:noFill/>
                </a:ln>
                <a:solidFill>
                  <a:srgbClr val="6C6463"/>
                </a:solidFill>
                <a:effectLst/>
                <a:uLnTx/>
                <a:uFillTx/>
                <a:latin typeface="Gill Sans MT"/>
                <a:ea typeface="+mn-ea"/>
              </a:rPr>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2782948-4DBE-204D-AB9E-B65E067054AE}" type="slidenum">
              <a:rPr kumimoji="0" lang="en-US" sz="794" b="0" i="0" u="none" strike="noStrike" kern="1200" cap="none" spc="0" normalizeH="0" baseline="0" noProof="0" smtClean="0">
                <a:ln>
                  <a:noFill/>
                </a:ln>
                <a:solidFill>
                  <a:srgbClr val="6C6463"/>
                </a:solidFill>
                <a:effectLst/>
                <a:uLnTx/>
                <a:uFillTx/>
                <a:latin typeface="Gill Sans MT"/>
                <a:ea typeface="+mn-ea"/>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794" b="0" i="0" u="none" strike="noStrike" kern="1200" cap="none" spc="0" normalizeH="0" baseline="0" noProof="0" dirty="0">
              <a:ln>
                <a:noFill/>
              </a:ln>
              <a:solidFill>
                <a:srgbClr val="6C6463"/>
              </a:solidFill>
              <a:effectLst/>
              <a:uLnTx/>
              <a:uFillTx/>
              <a:latin typeface="Gill Sans MT"/>
              <a:ea typeface="+mn-ea"/>
            </a:endParaRPr>
          </a:p>
        </p:txBody>
      </p:sp>
      <p:sp>
        <p:nvSpPr>
          <p:cNvPr id="12" name="Title Placeholder 1"/>
          <p:cNvSpPr>
            <a:spLocks noGrp="1"/>
          </p:cNvSpPr>
          <p:nvPr>
            <p:ph type="title"/>
          </p:nvPr>
        </p:nvSpPr>
        <p:spPr>
          <a:xfrm>
            <a:off x="914805" y="812237"/>
            <a:ext cx="10363200" cy="701731"/>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13"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908654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40485115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14392886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3940397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5478870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413608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449322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995805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ED43D48-BA6D-044B-863E-6AA2EE913DA4}" type="datetimeFigureOut">
              <a:rPr lang="en-US" smtClean="0"/>
              <a:t>5/23/2018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E50220C-33F2-1C43-9667-1F7049FE1F3D}" type="slidenum">
              <a:rPr lang="en-US" smtClean="0"/>
              <a:t>‹#›</a:t>
            </a:fld>
            <a:endParaRPr lang="en-US" dirty="0"/>
          </a:p>
        </p:txBody>
      </p:sp>
    </p:spTree>
    <p:extLst>
      <p:ext uri="{BB962C8B-B14F-4D97-AF65-F5344CB8AC3E}">
        <p14:creationId xmlns:p14="http://schemas.microsoft.com/office/powerpoint/2010/main" val="26797023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43D48-BA6D-044B-863E-6AA2EE913DA4}" type="datetimeFigureOut">
              <a:rPr lang="en-US" smtClean="0"/>
              <a:t>5/23/2018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0220C-33F2-1C43-9667-1F7049FE1F3D}" type="slidenum">
              <a:rPr lang="en-US" smtClean="0"/>
              <a:t>‹#›</a:t>
            </a:fld>
            <a:endParaRPr lang="en-US" dirty="0"/>
          </a:p>
        </p:txBody>
      </p:sp>
    </p:spTree>
    <p:extLst>
      <p:ext uri="{BB962C8B-B14F-4D97-AF65-F5344CB8AC3E}">
        <p14:creationId xmlns:p14="http://schemas.microsoft.com/office/powerpoint/2010/main" val="3541528314"/>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1" r:id="rId12"/>
    <p:sldLayoutId id="2147483792" r:id="rId13"/>
    <p:sldLayoutId id="2147483794" r:id="rId14"/>
    <p:sldLayoutId id="214748379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hyperlink" Target="https://www.technet-21.org/iscstrengthening/media/attachments/2018/04/19/who_cip-guidancenote_layout_r2_interactive_pages.pdf" TargetMode="External"/><Relationship Id="rId3" Type="http://schemas.openxmlformats.org/officeDocument/2006/relationships/hyperlink" Target="https://www.msh.org/sites/msh.org/files/mds3-ch38-planningmgmt-mar2012.pdf" TargetMode="External"/><Relationship Id="rId7" Type="http://schemas.openxmlformats.org/officeDocument/2006/relationships/hyperlink" Target="https://hbr.org/2007/01/leading-change-why-transformation-efforts-fail" TargetMode="External"/><Relationship Id="rId2" Type="http://schemas.openxmlformats.org/officeDocument/2006/relationships/hyperlink" Target="http://supplychainsforchildren.org/en/news/guide-and-toolkit-for-strengthening-public-health-supply-chains-through-capacity-development" TargetMode="External"/><Relationship Id="rId1" Type="http://schemas.openxmlformats.org/officeDocument/2006/relationships/slideLayout" Target="../slideLayouts/slideLayout2.xml"/><Relationship Id="rId6" Type="http://schemas.openxmlformats.org/officeDocument/2006/relationships/hyperlink" Target="http://www.who.int/immunization/programmes_systems/supply_chain/EVM-JS_final.pdf" TargetMode="External"/><Relationship Id="rId5" Type="http://schemas.openxmlformats.org/officeDocument/2006/relationships/hyperlink" Target="http://www.jsi.com/JSIInternet/Inc/Common/_download_pub.cfm?id=14711&amp;lid=3" TargetMode="External"/><Relationship Id="rId4" Type="http://schemas.openxmlformats.org/officeDocument/2006/relationships/hyperlink" Target="https://www.k4health.org/sites/default/files/planning_and_implementing_a_logistics_system_design_activity.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AE1A8982-A8FE-434C-841B-957CA43B7779}"/>
              </a:ext>
            </a:extLst>
          </p:cNvPr>
          <p:cNvSpPr/>
          <p:nvPr/>
        </p:nvSpPr>
        <p:spPr>
          <a:xfrm>
            <a:off x="0" y="-37408"/>
            <a:ext cx="12192000" cy="69328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61" b="0" i="0" u="none" strike="noStrike" kern="0" cap="none" spc="0" normalizeH="0" baseline="0" noProof="0" dirty="0">
              <a:ln>
                <a:noFill/>
              </a:ln>
              <a:solidFill>
                <a:sysClr val="windowText" lastClr="000000"/>
              </a:solidFill>
              <a:effectLst/>
              <a:uLnTx/>
              <a:uFillTx/>
              <a:latin typeface="Calibri" panose="020F0502020204030204"/>
              <a:ea typeface="+mn-ea"/>
              <a:cs typeface="+mn-cs"/>
            </a:endParaRPr>
          </a:p>
        </p:txBody>
      </p:sp>
      <p:cxnSp>
        <p:nvCxnSpPr>
          <p:cNvPr id="6" name="Straight Connector 5">
            <a:extLst>
              <a:ext uri="{FF2B5EF4-FFF2-40B4-BE49-F238E27FC236}">
                <a16:creationId xmlns:a16="http://schemas.microsoft.com/office/drawing/2014/main" xmlns="" id="{6A2C2400-55C3-4622-BE03-9CA2A2E9F769}"/>
              </a:ext>
            </a:extLst>
          </p:cNvPr>
          <p:cNvCxnSpPr/>
          <p:nvPr/>
        </p:nvCxnSpPr>
        <p:spPr>
          <a:xfrm>
            <a:off x="6096000" y="61118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xmlns="" id="{65F477E9-DF8E-4C9C-9F9D-9EA894096F0D}"/>
              </a:ext>
            </a:extLst>
          </p:cNvPr>
          <p:cNvSpPr>
            <a:spLocks noGrp="1"/>
          </p:cNvSpPr>
          <p:nvPr/>
        </p:nvSpPr>
        <p:spPr>
          <a:xfrm>
            <a:off x="2362201" y="1479551"/>
            <a:ext cx="9186332"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marL="0" marR="0" lvl="0" indent="0" algn="l" defTabSz="457200" rtl="0" eaLnBrk="1" fontAlgn="auto" latinLnBrk="0" hangingPunct="1">
              <a:lnSpc>
                <a:spcPct val="80000"/>
              </a:lnSpc>
              <a:spcBef>
                <a:spcPts val="0"/>
              </a:spcBef>
              <a:spcAft>
                <a:spcPts val="0"/>
              </a:spcAft>
              <a:buClrTx/>
              <a:buSzTx/>
              <a:buFontTx/>
              <a:buNone/>
              <a:tabLst/>
              <a:defRPr/>
            </a:pPr>
            <a:r>
              <a:rPr kumimoji="0" lang="en-US" altLang="en-US" sz="3200" b="0" i="0" u="none" strike="noStrike" kern="1200" cap="none" spc="0" normalizeH="0" baseline="0" noProof="0" dirty="0">
                <a:ln>
                  <a:noFill/>
                </a:ln>
                <a:solidFill>
                  <a:srgbClr val="FFFFFF"/>
                </a:solidFill>
                <a:effectLst/>
                <a:uLnTx/>
                <a:uFillTx/>
                <a:latin typeface="Gill Sans MT" panose="020B0502020104020203" pitchFamily="34" charset="0"/>
                <a:ea typeface="Gill Sans MT" panose="020B0502020104020203" pitchFamily="34" charset="0"/>
                <a:cs typeface="Gill Sans MT" panose="020B0502020104020203" pitchFamily="34" charset="0"/>
              </a:rPr>
              <a:t>NATIONAL SUPPLY CHAIN ASSESSMENT (NSCA2.0) STAKEHOLDER TRAINING</a:t>
            </a:r>
          </a:p>
          <a:p>
            <a:pPr marL="0" marR="0" lvl="0" indent="0" algn="l" defTabSz="457200" rtl="0" eaLnBrk="1" fontAlgn="auto" latinLnBrk="0" hangingPunct="1">
              <a:lnSpc>
                <a:spcPct val="80000"/>
              </a:lnSpc>
              <a:spcBef>
                <a:spcPts val="0"/>
              </a:spcBef>
              <a:spcAft>
                <a:spcPts val="0"/>
              </a:spcAft>
              <a:buClrTx/>
              <a:buSzTx/>
              <a:buFontTx/>
              <a:buNone/>
              <a:tabLst/>
              <a:defRPr/>
            </a:pPr>
            <a:r>
              <a:rPr kumimoji="0" lang="en-US" altLang="en-US" sz="3200" b="0" i="0" u="none" strike="noStrike" kern="1200" cap="none" spc="0" normalizeH="0" baseline="0" noProof="0" dirty="0">
                <a:ln>
                  <a:noFill/>
                </a:ln>
                <a:solidFill>
                  <a:srgbClr val="FFFF00"/>
                </a:solidFill>
                <a:effectLst/>
                <a:uLnTx/>
                <a:uFillTx/>
                <a:latin typeface="Gill Sans MT" panose="020B0502020104020203" pitchFamily="34" charset="0"/>
                <a:ea typeface="Gill Sans MT" panose="020B0502020104020203" pitchFamily="34" charset="0"/>
                <a:cs typeface="Gill Sans MT" panose="020B0502020104020203" pitchFamily="34" charset="0"/>
              </a:rPr>
              <a:t>Day 3: Use of NSCA results</a:t>
            </a:r>
          </a:p>
          <a:p>
            <a:pPr>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--:--am/pm : --:--am/pm</a:t>
            </a:r>
          </a:p>
          <a:p>
            <a:pPr marL="0" marR="0" lvl="0" indent="0" algn="l" defTabSz="457200" rtl="0" eaLnBrk="1" fontAlgn="auto" latinLnBrk="0" hangingPunct="1">
              <a:lnSpc>
                <a:spcPct val="80000"/>
              </a:lnSpc>
              <a:spcBef>
                <a:spcPts val="0"/>
              </a:spcBef>
              <a:spcAft>
                <a:spcPts val="0"/>
              </a:spcAft>
              <a:buClrTx/>
              <a:buSzTx/>
              <a:buFontTx/>
              <a:buNone/>
              <a:tabLst/>
              <a:defRPr/>
            </a:pPr>
            <a:endParaRPr kumimoji="0" lang="en-US" altLang="en-US" sz="800" b="0" i="0" u="none" strike="noStrike" kern="1200" cap="none" spc="0" normalizeH="0" baseline="0" noProof="0" dirty="0">
              <a:ln>
                <a:noFill/>
              </a:ln>
              <a:solidFill>
                <a:srgbClr val="000000"/>
              </a:solidFill>
              <a:effectLst/>
              <a:uLnTx/>
              <a:uFillTx/>
              <a:latin typeface="Gill Sans MT" panose="020B0502020104020203" pitchFamily="34" charset="0"/>
              <a:ea typeface="Gill Sans MT" panose="020B0502020104020203" pitchFamily="34" charset="0"/>
              <a:cs typeface="Gill Sans MT" panose="020B0502020104020203" pitchFamily="34" charset="0"/>
            </a:endParaRPr>
          </a:p>
        </p:txBody>
      </p:sp>
      <p:sp>
        <p:nvSpPr>
          <p:cNvPr id="10" name="Subtitle 12">
            <a:extLst>
              <a:ext uri="{FF2B5EF4-FFF2-40B4-BE49-F238E27FC236}">
                <a16:creationId xmlns:a16="http://schemas.microsoft.com/office/drawing/2014/main" xmlns="" id="{A5DA08E8-AE8A-4B9E-A800-6267744BB982}"/>
              </a:ext>
            </a:extLst>
          </p:cNvPr>
          <p:cNvSpPr>
            <a:spLocks noGrp="1"/>
          </p:cNvSpPr>
          <p:nvPr/>
        </p:nvSpPr>
        <p:spPr>
          <a:xfrm>
            <a:off x="2362200" y="5340352"/>
            <a:ext cx="4191001" cy="676274"/>
          </a:xfrm>
          <a:prstGeom prst="rect">
            <a:avLst/>
          </a:prstGeom>
          <a:effectLst/>
        </p:spPr>
        <p:txBody>
          <a:bodyPr>
            <a:normAutofit/>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800"/>
              </a:spcAft>
              <a:buClrTx/>
              <a:buSzTx/>
              <a:buFont typeface="Arial"/>
              <a:buNone/>
              <a:tabLst/>
              <a:defRPr/>
            </a:pPr>
            <a:r>
              <a:rPr kumimoji="0" lang="en-US" sz="1800" b="0" i="0" u="none" strike="noStrike" kern="1200" cap="none" spc="0" normalizeH="0" baseline="0" noProof="0" dirty="0">
                <a:ln>
                  <a:noFill/>
                </a:ln>
                <a:solidFill>
                  <a:srgbClr val="FFFFFF"/>
                </a:solidFill>
                <a:effectLst/>
                <a:uLnTx/>
                <a:uFillTx/>
                <a:latin typeface="Gill Sans MT"/>
                <a:ea typeface="+mn-ea"/>
              </a:rPr>
              <a:t>--/--/----</a:t>
            </a:r>
          </a:p>
        </p:txBody>
      </p:sp>
      <p:cxnSp>
        <p:nvCxnSpPr>
          <p:cNvPr id="12" name="Straight Connector 11">
            <a:extLst>
              <a:ext uri="{FF2B5EF4-FFF2-40B4-BE49-F238E27FC236}">
                <a16:creationId xmlns:a16="http://schemas.microsoft.com/office/drawing/2014/main" xmlns="" id="{0AB3C290-D446-4057-B83C-6A2ED36A336D}"/>
              </a:ext>
            </a:extLst>
          </p:cNvPr>
          <p:cNvCxnSpPr/>
          <p:nvPr/>
        </p:nvCxnSpPr>
        <p:spPr>
          <a:xfrm>
            <a:off x="2438400" y="5184774"/>
            <a:ext cx="5492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39943" name="Picture 3" descr="C:\Users\Mariana Rodrigues\AppData\Local\Microsoft\Windows\INetCacheContent.Word\Horizontal_RGB_294_White.png">
            <a:extLst>
              <a:ext uri="{FF2B5EF4-FFF2-40B4-BE49-F238E27FC236}">
                <a16:creationId xmlns:a16="http://schemas.microsoft.com/office/drawing/2014/main" xmlns="" id="{B66CD02E-BDDC-4D38-B0AF-B1EDBE28567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9335" t="13753" r="7623" b="12534"/>
          <a:stretch>
            <a:fillRect/>
          </a:stretch>
        </p:blipFill>
        <p:spPr bwMode="auto">
          <a:xfrm>
            <a:off x="4377875" y="613091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xmlns="" id="{918F998B-3CDE-42DF-AF26-6A2CE33904E3}"/>
              </a:ext>
            </a:extLst>
          </p:cNvPr>
          <p:cNvSpPr txBox="1"/>
          <p:nvPr/>
        </p:nvSpPr>
        <p:spPr>
          <a:xfrm>
            <a:off x="6147252" y="6100390"/>
            <a:ext cx="591277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Light" panose="020F0302020204030204"/>
                <a:ea typeface="+mn-ea"/>
                <a:cs typeface="+mn-cs"/>
              </a:rPr>
              <a:t>USAID Global Health Supply Chain Program - Technical Assistance - National Supply Chain Assessment Task Order </a:t>
            </a:r>
          </a:p>
        </p:txBody>
      </p:sp>
    </p:spTree>
    <p:extLst>
      <p:ext uri="{BB962C8B-B14F-4D97-AF65-F5344CB8AC3E}">
        <p14:creationId xmlns:p14="http://schemas.microsoft.com/office/powerpoint/2010/main" val="397221125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349079" y="-59950"/>
            <a:ext cx="12084967" cy="580800"/>
          </a:xfrm>
        </p:spPr>
        <p:txBody>
          <a:bodyPr>
            <a:noAutofit/>
          </a:bodyPr>
          <a:lstStyle/>
          <a:p>
            <a:r>
              <a:rPr lang="en-US" sz="3600" b="1" dirty="0">
                <a:solidFill>
                  <a:srgbClr val="C00000"/>
                </a:solidFill>
                <a:latin typeface="Gill Sans MT" panose="020B0502020104020203" pitchFamily="34" charset="0"/>
              </a:rPr>
              <a:t>National strategic planning and System design/reform</a:t>
            </a:r>
          </a:p>
        </p:txBody>
      </p:sp>
      <p:pic>
        <p:nvPicPr>
          <p:cNvPr id="2112" name="Picture 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3007"/>
            <a:ext cx="5787923" cy="6255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13" name="Picture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4078" y="909221"/>
            <a:ext cx="5351442" cy="4821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Rectangle 45"/>
          <p:cNvSpPr/>
          <p:nvPr/>
        </p:nvSpPr>
        <p:spPr>
          <a:xfrm>
            <a:off x="6525949" y="5615595"/>
            <a:ext cx="5203107" cy="4585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9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From: USAID | DELIVER PROJECT, Task Order 1. 2009. Planning and Implementing a Logistics System Design Activity. USAID | DELIVER PROJECT.</a:t>
            </a:r>
          </a:p>
        </p:txBody>
      </p:sp>
      <p:sp>
        <p:nvSpPr>
          <p:cNvPr id="54" name="Rectangle 53"/>
          <p:cNvSpPr/>
          <p:nvPr/>
        </p:nvSpPr>
        <p:spPr>
          <a:xfrm>
            <a:off x="5787923" y="6355505"/>
            <a:ext cx="4134420" cy="4585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9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From: UNICEF, 2016: </a:t>
            </a:r>
            <a:r>
              <a:rPr kumimoji="0" lang="en-US" sz="1190" b="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Process Guide and Toolkit for Strengthening Public Health Supply Chains through Capacity Development</a:t>
            </a:r>
            <a:r>
              <a:rPr kumimoji="0" lang="en-US" sz="119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p>
        </p:txBody>
      </p:sp>
    </p:spTree>
    <p:extLst>
      <p:ext uri="{BB962C8B-B14F-4D97-AF65-F5344CB8AC3E}">
        <p14:creationId xmlns:p14="http://schemas.microsoft.com/office/powerpoint/2010/main" val="558407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23087" y="201643"/>
            <a:ext cx="10363200" cy="580800"/>
          </a:xfrm>
        </p:spPr>
        <p:txBody>
          <a:bodyPr>
            <a:normAutofit fontScale="90000"/>
          </a:bodyPr>
          <a:lstStyle/>
          <a:p>
            <a:r>
              <a:rPr lang="en-US" b="1" dirty="0">
                <a:solidFill>
                  <a:srgbClr val="C00000"/>
                </a:solidFill>
                <a:latin typeface="Gill Sans MT" panose="020B0502020104020203" pitchFamily="34" charset="0"/>
              </a:rPr>
              <a:t>Monitoring improvement over time</a:t>
            </a:r>
          </a:p>
        </p:txBody>
      </p:sp>
      <p:pic>
        <p:nvPicPr>
          <p:cNvPr id="7170" name="Picture 2" descr="C:\Users\kpilz\Pictures\PPT art\Graph over ti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853" y="2471998"/>
            <a:ext cx="7234240" cy="406742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13"/>
          <p:cNvSpPr txBox="1">
            <a:spLocks/>
          </p:cNvSpPr>
          <p:nvPr/>
        </p:nvSpPr>
        <p:spPr>
          <a:xfrm>
            <a:off x="523086" y="782443"/>
            <a:ext cx="11293775" cy="1800297"/>
          </a:xfrm>
          <a:prstGeom prst="rect">
            <a:avLst/>
          </a:prstGeom>
        </p:spPr>
        <p:txBody>
          <a:bodyPr vert="horz" lIns="120949" tIns="60475" rIns="120949" bIns="60475" rtlCol="0">
            <a:normAutofit lnSpcReduction="10000"/>
          </a:bodyPr>
          <a:lstStyle>
            <a:lvl1pPr marL="230188"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1pPr>
            <a:lvl2pPr marL="684213" indent="-230188" algn="l" defTabSz="457200" rtl="0" eaLnBrk="1" latinLnBrk="0" hangingPunct="1">
              <a:spcBef>
                <a:spcPts val="0"/>
              </a:spcBef>
              <a:spcAft>
                <a:spcPts val="800"/>
              </a:spcAft>
              <a:buFont typeface="Arial"/>
              <a:buChar char="–"/>
              <a:defRPr sz="1600" b="0" i="0" kern="1200">
                <a:solidFill>
                  <a:srgbClr val="6C6463"/>
                </a:solidFill>
                <a:latin typeface="Gill Sans MT"/>
                <a:ea typeface="+mn-ea"/>
                <a:cs typeface="Gill Sans MT"/>
              </a:defRPr>
            </a:lvl2pPr>
            <a:lvl3pPr marL="914400" indent="-230188" algn="l" defTabSz="457200" rtl="0" eaLnBrk="1" latinLnBrk="0" hangingPunct="1">
              <a:spcBef>
                <a:spcPct val="20000"/>
              </a:spcBef>
              <a:buFont typeface="Arial"/>
              <a:buChar char="•"/>
              <a:defRPr sz="1800" b="0" i="0" kern="1200">
                <a:solidFill>
                  <a:srgbClr val="6C6463"/>
                </a:solidFill>
                <a:latin typeface="Gill Sans MT"/>
                <a:ea typeface="+mn-ea"/>
                <a:cs typeface="Gill Sans MT"/>
              </a:defRPr>
            </a:lvl3pPr>
            <a:lvl4pPr marL="1146175" indent="-231775" algn="l" defTabSz="457200" rtl="0" eaLnBrk="1" latinLnBrk="0" hangingPunct="1">
              <a:spcBef>
                <a:spcPct val="20000"/>
              </a:spcBef>
              <a:buFont typeface="Arial"/>
              <a:buChar char="–"/>
              <a:defRPr sz="1600" b="0" i="0" kern="1200">
                <a:solidFill>
                  <a:srgbClr val="6C6463"/>
                </a:solidFill>
                <a:latin typeface="Gill Sans MT"/>
                <a:ea typeface="+mn-ea"/>
                <a:cs typeface="Gill Sans MT"/>
              </a:defRPr>
            </a:lvl4pPr>
            <a:lvl5pPr marL="1255713" indent="-230188" algn="l" defTabSz="457200" rtl="0" eaLnBrk="1" latinLnBrk="0" hangingPunct="1">
              <a:spcBef>
                <a:spcPct val="20000"/>
              </a:spcBef>
              <a:buFont typeface="Arial"/>
              <a:buChar char="»"/>
              <a:defRPr sz="1400" b="0" i="0" kern="1200">
                <a:solidFill>
                  <a:srgbClr val="6C6463"/>
                </a:solidFill>
                <a:latin typeface="Gill Sans MT"/>
                <a:ea typeface="+mn-ea"/>
                <a:cs typeface="Gill Sans M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2400" b="0" i="0" u="none" strike="noStrike" kern="1200" cap="none" spc="0" normalizeH="0" baseline="0" noProof="0" dirty="0">
                <a:ln>
                  <a:noFill/>
                </a:ln>
                <a:solidFill>
                  <a:srgbClr val="6C6463"/>
                </a:solidFill>
                <a:effectLst/>
                <a:uLnTx/>
                <a:uFillTx/>
                <a:latin typeface="Gill Sans MT"/>
                <a:ea typeface="+mn-ea"/>
              </a:rPr>
              <a:t>NSCA KPIs can form the basis of a national supply chain M&amp;E Plan for regular performance monitoring</a:t>
            </a:r>
          </a:p>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2400" b="0" i="0" u="none" strike="noStrike" kern="1200" cap="none" spc="0" normalizeH="0" baseline="0" noProof="0" dirty="0">
                <a:ln>
                  <a:noFill/>
                </a:ln>
                <a:solidFill>
                  <a:srgbClr val="6C6463"/>
                </a:solidFill>
                <a:effectLst/>
                <a:uLnTx/>
                <a:uFillTx/>
                <a:latin typeface="Gill Sans MT"/>
                <a:ea typeface="+mn-ea"/>
              </a:rPr>
              <a:t>NSCAs can be conducted regularly to monitor improvements in capabilities</a:t>
            </a:r>
          </a:p>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r>
              <a:rPr kumimoji="0" lang="en-US" sz="2400" b="0" i="0" u="none" strike="noStrike" kern="1200" cap="none" spc="0" normalizeH="0" baseline="0" noProof="0" dirty="0">
                <a:ln>
                  <a:noFill/>
                </a:ln>
                <a:solidFill>
                  <a:srgbClr val="6C6463"/>
                </a:solidFill>
                <a:effectLst/>
                <a:uLnTx/>
                <a:uFillTx/>
                <a:latin typeface="Gill Sans MT"/>
                <a:ea typeface="+mn-ea"/>
              </a:rPr>
              <a:t>Periodic NSCAs can inform stakeholders about the impact of improvement plans</a:t>
            </a:r>
          </a:p>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endParaRPr kumimoji="0" lang="en-US" sz="2400" b="0" i="0" u="none" strike="noStrike" kern="1200" cap="none" spc="0" normalizeH="0" baseline="0" noProof="0" dirty="0">
              <a:ln>
                <a:noFill/>
              </a:ln>
              <a:solidFill>
                <a:srgbClr val="6C6463"/>
              </a:solidFill>
              <a:effectLst/>
              <a:uLnTx/>
              <a:uFillTx/>
              <a:latin typeface="Gill Sans MT"/>
              <a:ea typeface="+mn-ea"/>
            </a:endParaRPr>
          </a:p>
          <a:p>
            <a:pPr marL="230188" marR="0" lvl="0" indent="-230188" algn="l" defTabSz="457200" rtl="0" eaLnBrk="1" fontAlgn="auto" latinLnBrk="0" hangingPunct="1">
              <a:lnSpc>
                <a:spcPct val="100000"/>
              </a:lnSpc>
              <a:spcBef>
                <a:spcPts val="0"/>
              </a:spcBef>
              <a:spcAft>
                <a:spcPts val="800"/>
              </a:spcAft>
              <a:buClrTx/>
              <a:buSzTx/>
              <a:buFont typeface="Arial"/>
              <a:buChar char="•"/>
              <a:tabLst/>
              <a:defRPr/>
            </a:pPr>
            <a:endParaRPr kumimoji="0" lang="en-US" sz="2116" b="0" i="0" u="none" strike="noStrike" kern="1200" cap="none" spc="0" normalizeH="0" baseline="0" noProof="0" dirty="0">
              <a:ln>
                <a:noFill/>
              </a:ln>
              <a:solidFill>
                <a:srgbClr val="6C6463"/>
              </a:solidFill>
              <a:effectLst/>
              <a:uLnTx/>
              <a:uFillTx/>
              <a:latin typeface="Gill Sans MT"/>
              <a:ea typeface="+mn-ea"/>
            </a:endParaRPr>
          </a:p>
        </p:txBody>
      </p:sp>
    </p:spTree>
    <p:extLst>
      <p:ext uri="{BB962C8B-B14F-4D97-AF65-F5344CB8AC3E}">
        <p14:creationId xmlns:p14="http://schemas.microsoft.com/office/powerpoint/2010/main" val="50487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0482" y="571364"/>
            <a:ext cx="10363200" cy="580800"/>
          </a:xfrm>
        </p:spPr>
        <p:txBody>
          <a:bodyPr>
            <a:noAutofit/>
          </a:bodyPr>
          <a:lstStyle/>
          <a:p>
            <a:r>
              <a:rPr lang="en-US" sz="3600" b="1" dirty="0">
                <a:solidFill>
                  <a:srgbClr val="C00000"/>
                </a:solidFill>
                <a:latin typeface="Gill Sans MT" panose="020B0502020104020203" pitchFamily="34" charset="0"/>
              </a:rPr>
              <a:t>Who takes these steps forward? </a:t>
            </a:r>
            <a:br>
              <a:rPr lang="en-US" sz="3600" b="1" dirty="0">
                <a:solidFill>
                  <a:srgbClr val="C00000"/>
                </a:solidFill>
                <a:latin typeface="Gill Sans MT" panose="020B0502020104020203" pitchFamily="34" charset="0"/>
              </a:rPr>
            </a:br>
            <a:r>
              <a:rPr lang="en-US" sz="3600" b="1" dirty="0">
                <a:solidFill>
                  <a:srgbClr val="C00000"/>
                </a:solidFill>
                <a:latin typeface="Gill Sans MT" panose="020B0502020104020203" pitchFamily="34" charset="0"/>
              </a:rPr>
              <a:t>Everyone does!</a:t>
            </a:r>
          </a:p>
        </p:txBody>
      </p:sp>
      <p:pic>
        <p:nvPicPr>
          <p:cNvPr id="1026" name="Picture 2" descr="Group of business people working in offi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5115" y="1577850"/>
            <a:ext cx="6391679" cy="499675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97024" y="1719300"/>
            <a:ext cx="4495666" cy="485530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National Policy &amp; Decision-Makers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National Level Technical Staff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Subnational Health System Actors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Donors and Implementing Partners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381"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Other Stakeholders (private sector, NGOs, civil society, health insurance agencies, etc.)</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381"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Bevel 24"/>
          <p:cNvSpPr/>
          <p:nvPr/>
        </p:nvSpPr>
        <p:spPr>
          <a:xfrm>
            <a:off x="6685020" y="87851"/>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marL="0" marR="0" lvl="0" indent="0" algn="ctr" defTabSz="1209477" rtl="0" eaLnBrk="1" fontAlgn="auto" latinLnBrk="0" hangingPunct="1">
              <a:lnSpc>
                <a:spcPct val="115000"/>
              </a:lnSpc>
              <a:spcBef>
                <a:spcPts val="0"/>
              </a:spcBef>
              <a:spcAft>
                <a:spcPts val="0"/>
              </a:spcAft>
              <a:buClrTx/>
              <a:buSzTx/>
              <a:buFontTx/>
              <a:buNone/>
              <a:tabLst>
                <a:tab pos="907108" algn="ctr"/>
                <a:tab pos="2721323" algn="ctr"/>
              </a:tabLst>
              <a:defRPr/>
            </a:pPr>
            <a:r>
              <a:rPr kumimoji="0" lang="en-GB" sz="1455" b="1" i="0" u="sng"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Overarching Principles</a:t>
            </a:r>
            <a:endParaRPr kumimoji="0" lang="en-US" sz="1455"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en-GB" sz="1190" b="1" i="0" u="none"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	</a:t>
            </a:r>
            <a:r>
              <a:rPr kumimoji="0" lang="en-GB" sz="1323" b="1" i="0" u="none"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Government Led	End-User Oriented</a:t>
            </a:r>
            <a:endParaRPr kumimoji="0" lang="en-US" sz="1455"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en-GB" sz="1323" b="1" i="0" u="none"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	Coordinated &amp; Collaborative	Data Driven</a:t>
            </a:r>
            <a:endParaRPr kumimoji="0" lang="en-US" sz="1455"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ctr"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en-GB" sz="1323" b="1" i="0" u="none"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Long-Term Commitment</a:t>
            </a:r>
            <a:endParaRPr kumimoji="0" lang="en-US" sz="1455" b="1"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p:txBody>
      </p:sp>
    </p:spTree>
    <p:extLst>
      <p:ext uri="{BB962C8B-B14F-4D97-AF65-F5344CB8AC3E}">
        <p14:creationId xmlns:p14="http://schemas.microsoft.com/office/powerpoint/2010/main" val="2033832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1" y="346738"/>
            <a:ext cx="10363200" cy="580800"/>
          </a:xfrm>
        </p:spPr>
        <p:txBody>
          <a:bodyPr>
            <a:noAutofit/>
          </a:bodyPr>
          <a:lstStyle/>
          <a:p>
            <a:r>
              <a:rPr lang="en-US" sz="3600" b="1" dirty="0">
                <a:solidFill>
                  <a:srgbClr val="C00000"/>
                </a:solidFill>
                <a:latin typeface="Gill Sans MT" panose="020B0502020104020203" pitchFamily="34" charset="0"/>
              </a:rPr>
              <a:t>Resources to support post-NSCA actions</a:t>
            </a:r>
          </a:p>
        </p:txBody>
      </p:sp>
      <p:sp>
        <p:nvSpPr>
          <p:cNvPr id="14" name="Content Placeholder 13"/>
          <p:cNvSpPr>
            <a:spLocks noGrp="1"/>
          </p:cNvSpPr>
          <p:nvPr>
            <p:ph idx="1"/>
          </p:nvPr>
        </p:nvSpPr>
        <p:spPr>
          <a:xfrm>
            <a:off x="874207" y="1202468"/>
            <a:ext cx="10403394" cy="5341551"/>
          </a:xfrm>
        </p:spPr>
        <p:txBody>
          <a:bodyPr>
            <a:normAutofit/>
          </a:bodyPr>
          <a:lstStyle/>
          <a:p>
            <a:pPr>
              <a:buFont typeface="Wingdings" panose="05000000000000000000" pitchFamily="2" charset="2"/>
              <a:buChar char="ü"/>
            </a:pPr>
            <a:r>
              <a:rPr lang="en-US" sz="2381" dirty="0">
                <a:solidFill>
                  <a:schemeClr val="dk1"/>
                </a:solidFill>
                <a:latin typeface="Gill Sans MT" panose="020B0502020104020203" pitchFamily="34" charset="0"/>
                <a:hlinkClick r:id="rId2"/>
              </a:rPr>
              <a:t>UNICEF Process Guide and Toolkit for Strengthening Public Health Supply Chains through Capacity Development</a:t>
            </a:r>
            <a:r>
              <a:rPr lang="en-US" sz="2381" dirty="0">
                <a:solidFill>
                  <a:schemeClr val="dk1"/>
                </a:solidFill>
                <a:latin typeface="Gill Sans MT" panose="020B0502020104020203" pitchFamily="34" charset="0"/>
              </a:rPr>
              <a:t>  (UNICEF)</a:t>
            </a:r>
          </a:p>
          <a:p>
            <a:pPr>
              <a:buFont typeface="Wingdings" panose="05000000000000000000" pitchFamily="2" charset="2"/>
              <a:buChar char="ü"/>
            </a:pPr>
            <a:r>
              <a:rPr lang="en-US" sz="2381" dirty="0">
                <a:solidFill>
                  <a:schemeClr val="dk1"/>
                </a:solidFill>
                <a:latin typeface="Gill Sans MT" panose="020B0502020104020203" pitchFamily="34" charset="0"/>
                <a:hlinkClick r:id="rId3"/>
              </a:rPr>
              <a:t>Chapter 38: Planning for Pharmaceutical Management. In: MDS-3: Managing Access to Medicines and Other Health Technologies</a:t>
            </a:r>
            <a:r>
              <a:rPr lang="en-US" sz="2381" dirty="0">
                <a:solidFill>
                  <a:schemeClr val="dk1"/>
                </a:solidFill>
                <a:latin typeface="Gill Sans MT" panose="020B0502020104020203" pitchFamily="34" charset="0"/>
              </a:rPr>
              <a:t> (MSH)</a:t>
            </a:r>
          </a:p>
          <a:p>
            <a:pPr>
              <a:buFont typeface="Wingdings" panose="05000000000000000000" pitchFamily="2" charset="2"/>
              <a:buChar char="ü"/>
            </a:pPr>
            <a:r>
              <a:rPr lang="en-US" sz="2381" dirty="0">
                <a:solidFill>
                  <a:schemeClr val="dk1"/>
                </a:solidFill>
                <a:latin typeface="Gill Sans MT" panose="020B0502020104020203" pitchFamily="34" charset="0"/>
                <a:hlinkClick r:id="rId4"/>
              </a:rPr>
              <a:t>Planning and Implementing a Logistics System Design Activity</a:t>
            </a:r>
            <a:r>
              <a:rPr lang="en-US" sz="2381" dirty="0">
                <a:solidFill>
                  <a:schemeClr val="dk1"/>
                </a:solidFill>
                <a:latin typeface="Gill Sans MT" panose="020B0502020104020203" pitchFamily="34" charset="0"/>
              </a:rPr>
              <a:t> (DELIVER)</a:t>
            </a:r>
          </a:p>
          <a:p>
            <a:pPr>
              <a:buFont typeface="Wingdings" panose="05000000000000000000" pitchFamily="2" charset="2"/>
              <a:buChar char="ü"/>
            </a:pPr>
            <a:r>
              <a:rPr lang="en-US" sz="2381" dirty="0">
                <a:solidFill>
                  <a:schemeClr val="dk1"/>
                </a:solidFill>
                <a:latin typeface="Gill Sans MT" panose="020B0502020104020203" pitchFamily="34" charset="0"/>
                <a:hlinkClick r:id="rId5"/>
              </a:rPr>
              <a:t>The Pathway to Supply Chain Sustainability: A Planning Tool for Scaling &amp; Institutionalizing Innovations within Public Sector Supply Chains</a:t>
            </a:r>
            <a:r>
              <a:rPr lang="en-US" sz="2381" dirty="0">
                <a:solidFill>
                  <a:schemeClr val="dk1"/>
                </a:solidFill>
                <a:latin typeface="Gill Sans MT" panose="020B0502020104020203" pitchFamily="34" charset="0"/>
              </a:rPr>
              <a:t> (SC4CCM)</a:t>
            </a:r>
          </a:p>
          <a:p>
            <a:pPr>
              <a:buFont typeface="Wingdings" panose="05000000000000000000" pitchFamily="2" charset="2"/>
              <a:buChar char="ü"/>
            </a:pPr>
            <a:r>
              <a:rPr lang="en-US" sz="2381" dirty="0">
                <a:latin typeface="Gill Sans MT" panose="020B0502020104020203" pitchFamily="34" charset="0"/>
                <a:hlinkClick r:id="rId6"/>
              </a:rPr>
              <a:t>Achieving immunization targets with the comprehensive effective vaccine management (EVM) framework</a:t>
            </a:r>
            <a:r>
              <a:rPr lang="en-US" sz="2381" dirty="0">
                <a:latin typeface="Gill Sans MT" panose="020B0502020104020203" pitchFamily="34" charset="0"/>
              </a:rPr>
              <a:t> </a:t>
            </a:r>
            <a:r>
              <a:rPr lang="en-US" sz="2381" dirty="0">
                <a:solidFill>
                  <a:schemeClr val="dk1"/>
                </a:solidFill>
                <a:latin typeface="Gill Sans MT" panose="020B0502020104020203" pitchFamily="34" charset="0"/>
              </a:rPr>
              <a:t>(WHO/UNICEF)</a:t>
            </a:r>
          </a:p>
          <a:p>
            <a:pPr>
              <a:buFont typeface="Wingdings" panose="05000000000000000000" pitchFamily="2" charset="2"/>
              <a:buChar char="ü"/>
            </a:pPr>
            <a:r>
              <a:rPr lang="en-US" sz="2381" dirty="0">
                <a:solidFill>
                  <a:schemeClr val="dk1"/>
                </a:solidFill>
                <a:latin typeface="Gill Sans MT" panose="020B0502020104020203" pitchFamily="34" charset="0"/>
                <a:hlinkClick r:id="rId7"/>
              </a:rPr>
              <a:t>Leading Change: Why Transformation Efforts Fail </a:t>
            </a:r>
            <a:r>
              <a:rPr lang="en-US" sz="2381" dirty="0">
                <a:solidFill>
                  <a:schemeClr val="dk1"/>
                </a:solidFill>
                <a:latin typeface="Gill Sans MT" panose="020B0502020104020203" pitchFamily="34" charset="0"/>
              </a:rPr>
              <a:t>(Kotter, Harvard Business Review)</a:t>
            </a:r>
          </a:p>
          <a:p>
            <a:pPr>
              <a:buFont typeface="Wingdings" panose="05000000000000000000" pitchFamily="2" charset="2"/>
              <a:buChar char="ü"/>
            </a:pPr>
            <a:r>
              <a:rPr lang="en-US" sz="2381" dirty="0">
                <a:solidFill>
                  <a:schemeClr val="dk1"/>
                </a:solidFill>
                <a:latin typeface="Gill Sans MT" panose="020B0502020104020203" pitchFamily="34" charset="0"/>
                <a:hlinkClick r:id="rId8"/>
              </a:rPr>
              <a:t>Effective Vaccine Management (EVM) Guidance Note: How to Develop a Continuous Improvement Plan (CIP)</a:t>
            </a:r>
            <a:r>
              <a:rPr lang="en-US" sz="2381" dirty="0">
                <a:solidFill>
                  <a:schemeClr val="dk1"/>
                </a:solidFill>
                <a:latin typeface="Gill Sans MT" panose="020B0502020104020203" pitchFamily="34" charset="0"/>
              </a:rPr>
              <a:t> (WHO/UNICEF</a:t>
            </a:r>
            <a:r>
              <a:rPr lang="en-US" sz="2381">
                <a:solidFill>
                  <a:schemeClr val="dk1"/>
                </a:solidFill>
                <a:latin typeface="Gill Sans MT" panose="020B0502020104020203" pitchFamily="34" charset="0"/>
              </a:rPr>
              <a:t>). </a:t>
            </a:r>
            <a:endParaRPr lang="en-US" sz="2381" i="1" dirty="0">
              <a:solidFill>
                <a:schemeClr val="dk1"/>
              </a:solidFill>
              <a:latin typeface="Gill Sans MT" panose="020B0502020104020203" pitchFamily="34" charset="0"/>
            </a:endParaRPr>
          </a:p>
        </p:txBody>
      </p:sp>
    </p:spTree>
    <p:extLst>
      <p:ext uri="{BB962C8B-B14F-4D97-AF65-F5344CB8AC3E}">
        <p14:creationId xmlns:p14="http://schemas.microsoft.com/office/powerpoint/2010/main" val="18604910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xmlns="" id="{829BC086-28E7-4967-969E-060E47ABE646}"/>
              </a:ext>
            </a:extLst>
          </p:cNvPr>
          <p:cNvSpPr>
            <a:spLocks noGrp="1"/>
          </p:cNvSpPr>
          <p:nvPr>
            <p:ph type="title"/>
          </p:nvPr>
        </p:nvSpPr>
        <p:spPr>
          <a:xfrm>
            <a:off x="990600" y="-47884"/>
            <a:ext cx="10363200" cy="580800"/>
          </a:xfrm>
        </p:spPr>
        <p:txBody>
          <a:bodyPr>
            <a:normAutofit fontScale="90000"/>
          </a:bodyPr>
          <a:lstStyle/>
          <a:p>
            <a:pPr algn="l"/>
            <a:r>
              <a:rPr lang="en-US" altLang="en-US" sz="3100" b="1" dirty="0">
                <a:solidFill>
                  <a:srgbClr val="C00000"/>
                </a:solidFill>
                <a:latin typeface="Gill Sans MT" panose="020B0502020104020203" pitchFamily="34" charset="0"/>
                <a:cs typeface="Gill Sans MT" panose="020B0502020104020203" pitchFamily="34" charset="0"/>
              </a:rPr>
              <a:t/>
            </a:r>
            <a:br>
              <a:rPr lang="en-US" altLang="en-US" sz="3100" b="1" dirty="0">
                <a:solidFill>
                  <a:srgbClr val="C00000"/>
                </a:solidFill>
                <a:latin typeface="Gill Sans MT" panose="020B0502020104020203" pitchFamily="34" charset="0"/>
                <a:cs typeface="Gill Sans MT" panose="020B0502020104020203" pitchFamily="34" charset="0"/>
              </a:rPr>
            </a:br>
            <a:r>
              <a:rPr lang="en-US" altLang="en-US" sz="3100" b="1" dirty="0">
                <a:solidFill>
                  <a:srgbClr val="C00000"/>
                </a:solidFill>
                <a:latin typeface="Gill Sans MT" panose="020B0502020104020203" pitchFamily="34" charset="0"/>
                <a:cs typeface="Gill Sans MT" panose="020B0502020104020203" pitchFamily="34" charset="0"/>
              </a:rPr>
              <a:t/>
            </a:r>
            <a:br>
              <a:rPr lang="en-US" altLang="en-US" sz="3100" b="1" dirty="0">
                <a:solidFill>
                  <a:srgbClr val="C00000"/>
                </a:solidFill>
                <a:latin typeface="Gill Sans MT" panose="020B0502020104020203" pitchFamily="34" charset="0"/>
                <a:cs typeface="Gill Sans MT" panose="020B0502020104020203" pitchFamily="34" charset="0"/>
              </a:rPr>
            </a:br>
            <a:r>
              <a:rPr lang="en-US" altLang="en-US" sz="3100" b="1" dirty="0">
                <a:solidFill>
                  <a:srgbClr val="C00000"/>
                </a:solidFill>
                <a:latin typeface="Gill Sans MT" panose="020B0502020104020203" pitchFamily="34" charset="0"/>
                <a:cs typeface="Gill Sans MT" panose="020B0502020104020203" pitchFamily="34" charset="0"/>
              </a:rPr>
              <a:t/>
            </a:r>
            <a:br>
              <a:rPr lang="en-US" altLang="en-US" sz="3100" b="1" dirty="0">
                <a:solidFill>
                  <a:srgbClr val="C00000"/>
                </a:solidFill>
                <a:latin typeface="Gill Sans MT" panose="020B0502020104020203" pitchFamily="34" charset="0"/>
                <a:cs typeface="Gill Sans MT" panose="020B0502020104020203" pitchFamily="34" charset="0"/>
              </a:rPr>
            </a:br>
            <a:r>
              <a:rPr lang="en-US" altLang="en-US" sz="3100" b="1" dirty="0">
                <a:solidFill>
                  <a:srgbClr val="C00000"/>
                </a:solidFill>
                <a:latin typeface="Gill Sans MT" panose="020B0502020104020203" pitchFamily="34" charset="0"/>
                <a:cs typeface="Gill Sans MT" panose="020B0502020104020203" pitchFamily="34" charset="0"/>
              </a:rPr>
              <a:t/>
            </a:r>
            <a:br>
              <a:rPr lang="en-US" altLang="en-US" sz="3100" b="1" dirty="0">
                <a:solidFill>
                  <a:srgbClr val="C00000"/>
                </a:solidFill>
                <a:latin typeface="Gill Sans MT" panose="020B0502020104020203" pitchFamily="34" charset="0"/>
                <a:cs typeface="Gill Sans MT" panose="020B0502020104020203" pitchFamily="34" charset="0"/>
              </a:rPr>
            </a:br>
            <a:r>
              <a:rPr lang="en-US" altLang="en-US" sz="3600" b="1" dirty="0">
                <a:solidFill>
                  <a:srgbClr val="C00000"/>
                </a:solidFill>
                <a:latin typeface="Gill Sans MT" panose="020B0502020104020203" pitchFamily="34" charset="0"/>
                <a:cs typeface="Gill Sans MT" panose="020B0502020104020203" pitchFamily="34" charset="0"/>
              </a:rPr>
              <a:t>Use of NSCA results</a:t>
            </a:r>
            <a:r>
              <a:rPr lang="en-US" altLang="en-US" sz="3100" b="1" dirty="0">
                <a:solidFill>
                  <a:srgbClr val="C00000"/>
                </a:solidFill>
                <a:latin typeface="Gill Sans MT" panose="020B0502020104020203" pitchFamily="34" charset="0"/>
                <a:cs typeface="Gill Sans MT" panose="020B0502020104020203" pitchFamily="34" charset="0"/>
              </a:rPr>
              <a:t/>
            </a:r>
            <a:br>
              <a:rPr lang="en-US" altLang="en-US" sz="3100" b="1" dirty="0">
                <a:solidFill>
                  <a:srgbClr val="C00000"/>
                </a:solidFill>
                <a:latin typeface="Gill Sans MT" panose="020B0502020104020203" pitchFamily="34" charset="0"/>
                <a:cs typeface="Gill Sans MT" panose="020B0502020104020203" pitchFamily="34" charset="0"/>
              </a:rPr>
            </a:br>
            <a:r>
              <a:rPr lang="en-US" altLang="en-US" sz="3100" b="1" dirty="0">
                <a:solidFill>
                  <a:srgbClr val="C00000"/>
                </a:solidFill>
                <a:latin typeface="Gill Sans MT" panose="020B0502020104020203" pitchFamily="34" charset="0"/>
                <a:cs typeface="Gill Sans MT" panose="020B0502020104020203" pitchFamily="34" charset="0"/>
              </a:rPr>
              <a:t/>
            </a:r>
            <a:br>
              <a:rPr lang="en-US" altLang="en-US" sz="3100" b="1" dirty="0">
                <a:solidFill>
                  <a:srgbClr val="C00000"/>
                </a:solidFill>
                <a:latin typeface="Gill Sans MT" panose="020B0502020104020203" pitchFamily="34" charset="0"/>
                <a:cs typeface="Gill Sans MT" panose="020B0502020104020203" pitchFamily="34" charset="0"/>
              </a:rPr>
            </a:br>
            <a:r>
              <a:rPr lang="en-US" altLang="en-US" sz="3200" b="1" dirty="0">
                <a:solidFill>
                  <a:srgbClr val="C00000"/>
                </a:solidFill>
                <a:latin typeface="Gill Sans MT" panose="020B0502020104020203" pitchFamily="34" charset="0"/>
                <a:cs typeface="Gill Sans MT" panose="020B0502020104020203" pitchFamily="34" charset="0"/>
              </a:rPr>
              <a:t/>
            </a:r>
            <a:br>
              <a:rPr lang="en-US" altLang="en-US" sz="3200" b="1" dirty="0">
                <a:solidFill>
                  <a:srgbClr val="C00000"/>
                </a:solidFill>
                <a:latin typeface="Gill Sans MT" panose="020B0502020104020203" pitchFamily="34" charset="0"/>
                <a:cs typeface="Gill Sans MT" panose="020B0502020104020203" pitchFamily="34" charset="0"/>
              </a:rPr>
            </a:br>
            <a:endParaRPr lang="en-US" altLang="en-US" sz="3200" b="1" dirty="0">
              <a:solidFill>
                <a:srgbClr val="C00000"/>
              </a:solidFill>
              <a:latin typeface="Gill Sans MT" panose="020B0502020104020203" pitchFamily="34" charset="0"/>
              <a:cs typeface="Gill Sans MT" panose="020B0502020104020203" pitchFamily="34" charset="0"/>
            </a:endParaRPr>
          </a:p>
        </p:txBody>
      </p:sp>
      <p:sp>
        <p:nvSpPr>
          <p:cNvPr id="3" name="Subtitle 2">
            <a:extLst>
              <a:ext uri="{FF2B5EF4-FFF2-40B4-BE49-F238E27FC236}">
                <a16:creationId xmlns:a16="http://schemas.microsoft.com/office/drawing/2014/main" xmlns="" id="{F62CB67A-423F-4F0A-BA8E-1E5623F3CB6F}"/>
              </a:ext>
            </a:extLst>
          </p:cNvPr>
          <p:cNvSpPr>
            <a:spLocks noGrp="1"/>
          </p:cNvSpPr>
          <p:nvPr>
            <p:ph idx="1"/>
          </p:nvPr>
        </p:nvSpPr>
        <p:spPr>
          <a:xfrm>
            <a:off x="587829" y="723869"/>
            <a:ext cx="10363605" cy="6188559"/>
          </a:xfrm>
        </p:spPr>
        <p:txBody>
          <a:bodyPr>
            <a:normAutofit fontScale="85000" lnSpcReduction="10000"/>
          </a:bodyPr>
          <a:lstStyle/>
          <a:p>
            <a:pPr marL="741334" lvl="1" indent="-284152" algn="l" defTabSz="912778">
              <a:lnSpc>
                <a:spcPct val="80000"/>
              </a:lnSpc>
              <a:spcBef>
                <a:spcPct val="20000"/>
              </a:spcBef>
              <a:spcAft>
                <a:spcPct val="0"/>
              </a:spcAft>
              <a:buFontTx/>
              <a:buChar char="–"/>
            </a:pPr>
            <a:r>
              <a:rPr lang="en-US" altLang="en-US" sz="3174" b="1" dirty="0">
                <a:solidFill>
                  <a:srgbClr val="C00000"/>
                </a:solidFill>
                <a:latin typeface="Gill Sans MT" panose="020B0502020104020203" pitchFamily="34" charset="0"/>
                <a:cs typeface="Gill Sans MT" panose="020B0502020104020203" pitchFamily="34" charset="0"/>
              </a:rPr>
              <a:t>Learning Objective</a:t>
            </a:r>
            <a:endParaRPr lang="en-US" sz="3200" dirty="0">
              <a:solidFill>
                <a:srgbClr val="C00000"/>
              </a:solidFill>
              <a:latin typeface="Gill Sans MT" panose="020B0502020104020203" pitchFamily="34" charset="0"/>
            </a:endParaRPr>
          </a:p>
          <a:p>
            <a:pPr marL="914382" lvl="1" indent="-457200"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Understand how governments and donors can use the information from an NSCA to inform strategy and investment decisions</a:t>
            </a:r>
          </a:p>
          <a:p>
            <a:pPr marL="457182" lvl="1" algn="l" defTabSz="912778">
              <a:lnSpc>
                <a:spcPct val="120000"/>
              </a:lnSpc>
              <a:spcBef>
                <a:spcPct val="20000"/>
              </a:spcBef>
              <a:spcAft>
                <a:spcPct val="0"/>
              </a:spcAft>
            </a:pPr>
            <a:endParaRPr lang="en-US" altLang="en-US" sz="3200" b="1" dirty="0">
              <a:solidFill>
                <a:srgbClr val="C00000"/>
              </a:solidFill>
              <a:latin typeface="Gill Sans MT" panose="020B0502020104020203" pitchFamily="34" charset="0"/>
              <a:cs typeface="Gill Sans MT" panose="020B0502020104020203" pitchFamily="34" charset="0"/>
            </a:endParaRPr>
          </a:p>
          <a:p>
            <a:pPr marL="741334" lvl="1" indent="-284152" algn="l" defTabSz="912778">
              <a:lnSpc>
                <a:spcPct val="80000"/>
              </a:lnSpc>
              <a:spcBef>
                <a:spcPct val="20000"/>
              </a:spcBef>
              <a:spcAft>
                <a:spcPct val="0"/>
              </a:spcAft>
              <a:buFontTx/>
              <a:buChar char="–"/>
            </a:pPr>
            <a:r>
              <a:rPr lang="en-US" altLang="en-US" sz="3200" b="1" dirty="0">
                <a:solidFill>
                  <a:srgbClr val="C00000"/>
                </a:solidFill>
                <a:latin typeface="Gill Sans MT" panose="020B0502020104020203" pitchFamily="34" charset="0"/>
                <a:cs typeface="Gill Sans MT" panose="020B0502020104020203" pitchFamily="34" charset="0"/>
              </a:rPr>
              <a:t>Outline</a:t>
            </a:r>
          </a:p>
          <a:p>
            <a:pPr marL="800082" lvl="1" indent="-342900"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Ways to use NSCA results</a:t>
            </a:r>
          </a:p>
          <a:p>
            <a:pPr marL="800082" lvl="1" indent="-342900"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NSCA should be part of an overall, in-country supply chain improvement process</a:t>
            </a:r>
          </a:p>
          <a:p>
            <a:pPr marL="800082" lvl="1" indent="-342900"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The role of NSCA Outputs/Reports</a:t>
            </a:r>
          </a:p>
          <a:p>
            <a:pPr marL="800082" lvl="1" indent="-342900"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Specific examples of NSCA usage</a:t>
            </a:r>
          </a:p>
          <a:p>
            <a:pPr marL="800082" lvl="1" indent="-342900"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Rwanda example/case study</a:t>
            </a:r>
          </a:p>
          <a:p>
            <a:pPr marL="800082" lvl="1" indent="-342900" defTabSz="912778">
              <a:lnSpc>
                <a:spcPct val="120000"/>
              </a:lnSpc>
              <a:spcBef>
                <a:spcPct val="20000"/>
              </a:spcBef>
              <a:spcAft>
                <a:spcPct val="0"/>
              </a:spcAft>
              <a:buFont typeface="Wingdings" panose="05000000000000000000" pitchFamily="2" charset="2"/>
              <a:buChar char="ü"/>
            </a:pPr>
            <a:r>
              <a:rPr lang="en-US" sz="3200" dirty="0">
                <a:latin typeface="Gill Sans MT" panose="020B0502020104020203" pitchFamily="34" charset="0"/>
              </a:rPr>
              <a:t>Resources to support post-NSCA actions</a:t>
            </a:r>
          </a:p>
          <a:p>
            <a:pPr marL="741334" lvl="1" indent="-284152" defTabSz="912778">
              <a:lnSpc>
                <a:spcPct val="80000"/>
              </a:lnSpc>
            </a:pPr>
            <a:endParaRPr lang="en-US" altLang="en-US" sz="1700" dirty="0">
              <a:latin typeface="Gill Sans MT" panose="020B0502020104020203" pitchFamily="34" charset="0"/>
              <a:cs typeface="Gill Sans MT" panose="020B0502020104020203" pitchFamily="34" charset="0"/>
            </a:endParaRPr>
          </a:p>
          <a:p>
            <a:pPr marL="741334" lvl="1" indent="-284152" defTabSz="912778">
              <a:lnSpc>
                <a:spcPct val="80000"/>
              </a:lnSpc>
            </a:pPr>
            <a:endParaRPr lang="en-US" altLang="en-US" sz="1700" dirty="0">
              <a:latin typeface="Gill Sans MT" panose="020B0502020104020203" pitchFamily="34" charset="0"/>
              <a:cs typeface="Gill Sans MT" panose="020B0502020104020203" pitchFamily="34" charset="0"/>
            </a:endParaRPr>
          </a:p>
          <a:p>
            <a:pPr marL="741334" lvl="1" indent="-284152" defTabSz="912778">
              <a:lnSpc>
                <a:spcPct val="80000"/>
              </a:lnSpc>
            </a:pPr>
            <a:endParaRPr lang="en-US" altLang="en-US" sz="1700" dirty="0">
              <a:latin typeface="Gill Sans MT" panose="020B0502020104020203" pitchFamily="34" charset="0"/>
              <a:cs typeface="Gill Sans MT" panose="020B0502020104020203" pitchFamily="34" charset="0"/>
            </a:endParaRPr>
          </a:p>
          <a:p>
            <a:pPr marL="741334" lvl="1" indent="-284152" algn="l" defTabSz="912778">
              <a:lnSpc>
                <a:spcPct val="80000"/>
              </a:lnSpc>
              <a:spcBef>
                <a:spcPct val="20000"/>
              </a:spcBef>
              <a:spcAft>
                <a:spcPct val="0"/>
              </a:spcAft>
            </a:pPr>
            <a:endParaRPr lang="en-US" altLang="en-US" sz="2399" dirty="0">
              <a:solidFill>
                <a:srgbClr val="000000"/>
              </a:solidFill>
              <a:latin typeface="Gill Sans MT" panose="020B0502020104020203" pitchFamily="34" charset="0"/>
              <a:cs typeface="Gill Sans MT" panose="020B0502020104020203" pitchFamily="34" charset="0"/>
            </a:endParaRPr>
          </a:p>
        </p:txBody>
      </p:sp>
      <p:sp>
        <p:nvSpPr>
          <p:cNvPr id="45059" name="Date Placeholder 3">
            <a:extLst>
              <a:ext uri="{FF2B5EF4-FFF2-40B4-BE49-F238E27FC236}">
                <a16:creationId xmlns:a16="http://schemas.microsoft.com/office/drawing/2014/main" xmlns="" id="{4F04F762-D734-4819-A187-20227253EAFD}"/>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7770DE6A-AFAE-4BA9-AAB3-9755F28EB553}" type="datetime1">
              <a:rPr kumimoji="0" lang="en-US" altLang="en-US" sz="601" b="0" i="0" u="none" strike="noStrike" kern="1200" cap="none" spc="0" normalizeH="0" baseline="0" noProof="0">
                <a:ln>
                  <a:noFill/>
                </a:ln>
                <a:solidFill>
                  <a:srgbClr val="635C5B"/>
                </a:solidFill>
                <a:effectLst/>
                <a:uLnTx/>
                <a:uFillTx/>
                <a:latin typeface="Gill Sans MT" panose="020B0502020104020203" pitchFamily="34" charset="0"/>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5/23/2018</a:t>
            </a:fld>
            <a:endParaRPr kumimoji="0" lang="en-US" altLang="en-US" sz="601" b="0" i="0" u="none" strike="noStrike" kern="1200" cap="none" spc="0" normalizeH="0" baseline="0" noProof="0" dirty="0">
              <a:ln>
                <a:noFill/>
              </a:ln>
              <a:solidFill>
                <a:srgbClr val="635C5B"/>
              </a:solidFill>
              <a:effectLst/>
              <a:uLnTx/>
              <a:uFillTx/>
              <a:latin typeface="Gill Sans MT" panose="020B0502020104020203" pitchFamily="34" charset="0"/>
              <a:ea typeface="+mn-ea"/>
              <a:cs typeface="+mn-cs"/>
            </a:endParaRPr>
          </a:p>
        </p:txBody>
      </p:sp>
      <p:sp>
        <p:nvSpPr>
          <p:cNvPr id="45061" name="Slide Number Placeholder 5">
            <a:extLst>
              <a:ext uri="{FF2B5EF4-FFF2-40B4-BE49-F238E27FC236}">
                <a16:creationId xmlns:a16="http://schemas.microsoft.com/office/drawing/2014/main" xmlns="" id="{8A604343-BCC3-45E1-BE80-F1DD43D3500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139EB3F-7CF1-4F22-A49A-8E1E0EE6AB37}" type="slidenum">
              <a:rPr kumimoji="0" lang="en-US" altLang="en-US" sz="601" b="0" i="0" u="none" strike="noStrike" kern="1200" cap="none" spc="0" normalizeH="0" baseline="0" noProof="0">
                <a:ln>
                  <a:noFill/>
                </a:ln>
                <a:solidFill>
                  <a:srgbClr val="635C5B"/>
                </a:solidFill>
                <a:effectLst/>
                <a:uLnTx/>
                <a:uFillTx/>
                <a:latin typeface="Gill Sans MT" panose="020B050202010402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altLang="en-US" sz="601" b="0" i="0" u="none" strike="noStrike" kern="1200" cap="none" spc="0" normalizeH="0" baseline="0" noProof="0" dirty="0">
              <a:ln>
                <a:noFill/>
              </a:ln>
              <a:solidFill>
                <a:srgbClr val="635C5B"/>
              </a:solidFill>
              <a:effectLst/>
              <a:uLnTx/>
              <a:uFillTx/>
              <a:latin typeface="Gill Sans MT" panose="020B0502020104020203" pitchFamily="34" charset="0"/>
              <a:ea typeface="+mn-ea"/>
              <a:cs typeface="+mn-cs"/>
            </a:endParaRPr>
          </a:p>
        </p:txBody>
      </p:sp>
    </p:spTree>
    <p:extLst>
      <p:ext uri="{BB962C8B-B14F-4D97-AF65-F5344CB8AC3E}">
        <p14:creationId xmlns:p14="http://schemas.microsoft.com/office/powerpoint/2010/main" val="39075836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14400" y="466837"/>
            <a:ext cx="10363200" cy="580800"/>
          </a:xfrm>
        </p:spPr>
        <p:txBody>
          <a:bodyPr>
            <a:normAutofit fontScale="90000"/>
          </a:bodyPr>
          <a:lstStyle/>
          <a:p>
            <a:r>
              <a:rPr lang="en-US" b="1" dirty="0">
                <a:solidFill>
                  <a:srgbClr val="0070C0"/>
                </a:solidFill>
                <a:latin typeface="Gill Sans MT" panose="020B0502020104020203" pitchFamily="34" charset="0"/>
              </a:rPr>
              <a:t>Key messages from Data Analysis Exercise for ACTION!</a:t>
            </a:r>
          </a:p>
        </p:txBody>
      </p:sp>
      <p:pic>
        <p:nvPicPr>
          <p:cNvPr id="2" name="Content Placeholder 1"/>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944566" y="1716088"/>
            <a:ext cx="4302868" cy="4232275"/>
          </a:xfrm>
        </p:spPr>
      </p:pic>
    </p:spTree>
    <p:extLst>
      <p:ext uri="{BB962C8B-B14F-4D97-AF65-F5344CB8AC3E}">
        <p14:creationId xmlns:p14="http://schemas.microsoft.com/office/powerpoint/2010/main" val="1474242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3000" y="230493"/>
            <a:ext cx="11572423" cy="580800"/>
          </a:xfrm>
        </p:spPr>
        <p:txBody>
          <a:bodyPr>
            <a:normAutofit fontScale="90000"/>
          </a:bodyPr>
          <a:lstStyle/>
          <a:p>
            <a:r>
              <a:rPr lang="en-US" b="1" dirty="0">
                <a:solidFill>
                  <a:srgbClr val="C00000"/>
                </a:solidFill>
                <a:latin typeface="Gill Sans MT" panose="020B0502020104020203" pitchFamily="34" charset="0"/>
              </a:rPr>
              <a:t>Ways to use NSCA results (not exhaustive!)</a:t>
            </a:r>
          </a:p>
        </p:txBody>
      </p:sp>
      <p:sp>
        <p:nvSpPr>
          <p:cNvPr id="14" name="Content Placeholder 13"/>
          <p:cNvSpPr>
            <a:spLocks noGrp="1"/>
          </p:cNvSpPr>
          <p:nvPr>
            <p:ph idx="1"/>
          </p:nvPr>
        </p:nvSpPr>
        <p:spPr>
          <a:xfrm>
            <a:off x="338295" y="1002478"/>
            <a:ext cx="5855675" cy="5730832"/>
          </a:xfrm>
        </p:spPr>
        <p:txBody>
          <a:bodyPr>
            <a:normAutofit fontScale="92500" lnSpcReduction="20000"/>
          </a:bodyPr>
          <a:lstStyle/>
          <a:p>
            <a:r>
              <a:rPr lang="en-US" sz="3000" dirty="0">
                <a:latin typeface="Gill Sans MT" panose="020B0502020104020203" pitchFamily="34" charset="0"/>
              </a:rPr>
              <a:t>Guide supply chain investments</a:t>
            </a:r>
          </a:p>
          <a:p>
            <a:endParaRPr lang="en-US" sz="3000" dirty="0">
              <a:latin typeface="Gill Sans MT" panose="020B0502020104020203" pitchFamily="34" charset="0"/>
            </a:endParaRPr>
          </a:p>
          <a:p>
            <a:r>
              <a:rPr lang="en-US" sz="3000" dirty="0">
                <a:latin typeface="Gill Sans MT" panose="020B0502020104020203" pitchFamily="34" charset="0"/>
              </a:rPr>
              <a:t>Inform national strategic planning and/or system design/reform</a:t>
            </a:r>
          </a:p>
          <a:p>
            <a:endParaRPr lang="en-US" sz="3000" dirty="0">
              <a:latin typeface="Gill Sans MT" panose="020B0502020104020203" pitchFamily="34" charset="0"/>
            </a:endParaRPr>
          </a:p>
          <a:p>
            <a:r>
              <a:rPr lang="en-US" sz="3000" dirty="0">
                <a:latin typeface="Gill Sans MT" panose="020B0502020104020203" pitchFamily="34" charset="0"/>
              </a:rPr>
              <a:t>Support national performance and/or process improvement efforts</a:t>
            </a:r>
          </a:p>
          <a:p>
            <a:endParaRPr lang="en-US" sz="3000" dirty="0">
              <a:latin typeface="Gill Sans MT" panose="020B0502020104020203" pitchFamily="34" charset="0"/>
            </a:endParaRPr>
          </a:p>
          <a:p>
            <a:r>
              <a:rPr lang="en-US" sz="3000" dirty="0">
                <a:latin typeface="Gill Sans MT" panose="020B0502020104020203" pitchFamily="34" charset="0"/>
              </a:rPr>
              <a:t>Support national policy-making and decision-making for supply chain and health products</a:t>
            </a:r>
          </a:p>
          <a:p>
            <a:endParaRPr lang="en-US" sz="3000" dirty="0">
              <a:latin typeface="Gill Sans MT" panose="020B0502020104020203" pitchFamily="34" charset="0"/>
            </a:endParaRPr>
          </a:p>
          <a:p>
            <a:r>
              <a:rPr lang="en-US" sz="3000" dirty="0">
                <a:latin typeface="Gill Sans MT" panose="020B0502020104020203" pitchFamily="34" charset="0"/>
              </a:rPr>
              <a:t>Provide information on the current state and allow monitoring of improvement over </a:t>
            </a:r>
            <a:r>
              <a:rPr lang="en-US" sz="3000" dirty="0" smtClean="0">
                <a:latin typeface="Gill Sans MT" panose="020B0502020104020203" pitchFamily="34" charset="0"/>
              </a:rPr>
              <a:t>time</a:t>
            </a:r>
            <a:endParaRPr lang="en-US" sz="3000" dirty="0">
              <a:latin typeface="Gill Sans MT" panose="020B0502020104020203" pitchFamily="34" charset="0"/>
            </a:endParaRPr>
          </a:p>
        </p:txBody>
      </p:sp>
      <p:pic>
        <p:nvPicPr>
          <p:cNvPr id="4" name="Picture 60" descr="C:\Users\kpilz\Pictures\PPT art\newspaper-Everything possib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2020" y="1537397"/>
            <a:ext cx="5683404" cy="4019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605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096000" y="832909"/>
            <a:ext cx="5640475" cy="580800"/>
          </a:xfrm>
        </p:spPr>
        <p:txBody>
          <a:bodyPr>
            <a:noAutofit/>
          </a:bodyPr>
          <a:lstStyle/>
          <a:p>
            <a:r>
              <a:rPr lang="en-US" sz="3200" b="1" dirty="0">
                <a:solidFill>
                  <a:srgbClr val="C00000"/>
                </a:solidFill>
                <a:latin typeface="Gill Sans MT" panose="020B0502020104020203" pitchFamily="34" charset="0"/>
              </a:rPr>
              <a:t>NSCA should be part of an overall, in-country supply chain improvement process</a:t>
            </a:r>
          </a:p>
        </p:txBody>
      </p:sp>
      <p:sp>
        <p:nvSpPr>
          <p:cNvPr id="14" name="Content Placeholder 13"/>
          <p:cNvSpPr>
            <a:spLocks noGrp="1"/>
          </p:cNvSpPr>
          <p:nvPr>
            <p:ph idx="1"/>
          </p:nvPr>
        </p:nvSpPr>
        <p:spPr>
          <a:xfrm>
            <a:off x="6096000" y="1972828"/>
            <a:ext cx="5496620" cy="5294974"/>
          </a:xfrm>
        </p:spPr>
        <p:txBody>
          <a:bodyPr>
            <a:normAutofit/>
          </a:bodyPr>
          <a:lstStyle/>
          <a:p>
            <a:pPr>
              <a:buFont typeface="Wingdings" panose="05000000000000000000" pitchFamily="2" charset="2"/>
              <a:buChar char="ü"/>
            </a:pPr>
            <a:r>
              <a:rPr lang="en-US" sz="2381" dirty="0">
                <a:latin typeface="Gill Sans MT" panose="020B0502020104020203" pitchFamily="34" charset="0"/>
              </a:rPr>
              <a:t>Country engagement and involvement throughout  the process is critical – include both Government and Partners, as well as “non-traditional” stakeholders</a:t>
            </a:r>
          </a:p>
          <a:p>
            <a:pPr>
              <a:buFont typeface="Wingdings" panose="05000000000000000000" pitchFamily="2" charset="2"/>
              <a:buChar char="ü"/>
            </a:pPr>
            <a:endParaRPr lang="en-US" sz="2381" dirty="0">
              <a:latin typeface="Gill Sans MT" panose="020B0502020104020203" pitchFamily="34" charset="0"/>
            </a:endParaRPr>
          </a:p>
          <a:p>
            <a:pPr>
              <a:buFont typeface="Wingdings" panose="05000000000000000000" pitchFamily="2" charset="2"/>
              <a:buChar char="ü"/>
            </a:pPr>
            <a:r>
              <a:rPr lang="en-US" sz="2381" dirty="0">
                <a:latin typeface="Gill Sans MT" panose="020B0502020104020203" pitchFamily="34" charset="0"/>
              </a:rPr>
              <a:t>Assessment is one (critical step) in the larger performance improvement process</a:t>
            </a:r>
          </a:p>
          <a:p>
            <a:pPr marL="0" indent="0">
              <a:buNone/>
            </a:pPr>
            <a:endParaRPr lang="en-US" sz="2381" dirty="0">
              <a:latin typeface="Gill Sans MT" panose="020B0502020104020203" pitchFamily="34" charset="0"/>
            </a:endParaRPr>
          </a:p>
          <a:p>
            <a:pPr lvl="0">
              <a:buFont typeface="Wingdings" panose="05000000000000000000" pitchFamily="2" charset="2"/>
              <a:buChar char="ü"/>
            </a:pPr>
            <a:r>
              <a:rPr lang="en-US" sz="2381" dirty="0">
                <a:latin typeface="Gill Sans MT" panose="020B0502020104020203" pitchFamily="34" charset="0"/>
              </a:rPr>
              <a:t>Ensure government &amp; stakeholders see benefits of doing the assessment and have a plan for how they will use the results</a:t>
            </a:r>
          </a:p>
        </p:txBody>
      </p:sp>
      <p:pic>
        <p:nvPicPr>
          <p:cNvPr id="4" name="Picture 59"/>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15" t="26686" r="50680"/>
          <a:stretch/>
        </p:blipFill>
        <p:spPr bwMode="auto">
          <a:xfrm>
            <a:off x="174622" y="1607122"/>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Bevel 24"/>
          <p:cNvSpPr/>
          <p:nvPr/>
        </p:nvSpPr>
        <p:spPr>
          <a:xfrm>
            <a:off x="667673" y="270106"/>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marL="0" marR="0" lvl="0" indent="0" algn="ctr" defTabSz="1209477" rtl="0" eaLnBrk="1" fontAlgn="auto" latinLnBrk="0" hangingPunct="1">
              <a:lnSpc>
                <a:spcPct val="115000"/>
              </a:lnSpc>
              <a:spcBef>
                <a:spcPts val="0"/>
              </a:spcBef>
              <a:spcAft>
                <a:spcPts val="0"/>
              </a:spcAft>
              <a:buClrTx/>
              <a:buSzTx/>
              <a:buFontTx/>
              <a:buNone/>
              <a:tabLst>
                <a:tab pos="907108" algn="ctr"/>
                <a:tab pos="2721323" algn="ctr"/>
              </a:tabLst>
              <a:defRPr/>
            </a:pPr>
            <a:r>
              <a:rPr kumimoji="0" lang="en-GB" sz="1400" b="0" i="0" u="sng"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Overarching Principles</a:t>
            </a:r>
            <a:endParaRPr kumimoji="0" lang="en-US" sz="14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en-GB" sz="1400" b="0" i="0" u="none"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	Government Led	End-User Oriented</a:t>
            </a:r>
            <a:endParaRPr kumimoji="0" lang="en-US" sz="14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l"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en-GB" sz="1400" b="0" i="0" u="none"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	Coordinated &amp; Collaborative	Data Driven</a:t>
            </a:r>
            <a:endParaRPr kumimoji="0" lang="en-US" sz="14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a:p>
            <a:pPr marL="0" marR="0" lvl="0" indent="0" algn="ctr" defTabSz="1209477" rtl="0" eaLnBrk="1" fontAlgn="auto" latinLnBrk="0" hangingPunct="1">
              <a:lnSpc>
                <a:spcPct val="115000"/>
              </a:lnSpc>
              <a:spcBef>
                <a:spcPts val="0"/>
              </a:spcBef>
              <a:spcAft>
                <a:spcPts val="0"/>
              </a:spcAft>
              <a:buClrTx/>
              <a:buSzTx/>
              <a:buFontTx/>
              <a:buNone/>
              <a:tabLst>
                <a:tab pos="755923" algn="ctr"/>
                <a:tab pos="2721323" algn="ctr"/>
              </a:tabLst>
              <a:defRPr/>
            </a:pPr>
            <a:r>
              <a:rPr kumimoji="0" lang="en-GB" sz="1400" b="0" i="0" u="none" strike="noStrike" kern="1200" cap="none" spc="0" normalizeH="0" baseline="0" noProof="0" dirty="0">
                <a:ln>
                  <a:noFill/>
                </a:ln>
                <a:solidFill>
                  <a:srgbClr val="000000"/>
                </a:solidFill>
                <a:effectLst/>
                <a:uLnTx/>
                <a:uFillTx/>
                <a:latin typeface="Gill Sans MT" panose="020B0502020104020203" pitchFamily="34" charset="0"/>
                <a:ea typeface="Times New Roman"/>
                <a:cs typeface="Times New Roman"/>
              </a:rPr>
              <a:t>Long-Term Commitment</a:t>
            </a:r>
            <a:endParaRPr kumimoji="0" lang="en-US" sz="1400" b="0" i="0" u="none" strike="noStrike" kern="0" cap="none" spc="0" normalizeH="0" baseline="0" noProof="0" dirty="0">
              <a:ln>
                <a:noFill/>
              </a:ln>
              <a:solidFill>
                <a:sysClr val="windowText" lastClr="000000"/>
              </a:solidFill>
              <a:effectLst/>
              <a:uLnTx/>
              <a:uFillTx/>
              <a:latin typeface="Gill Sans MT" panose="020B0502020104020203" pitchFamily="34" charset="0"/>
              <a:ea typeface="Times New Roman"/>
              <a:cs typeface="Times New Roman"/>
            </a:endParaRPr>
          </a:p>
        </p:txBody>
      </p:sp>
      <p:sp>
        <p:nvSpPr>
          <p:cNvPr id="9" name="Rectangle 8"/>
          <p:cNvSpPr/>
          <p:nvPr/>
        </p:nvSpPr>
        <p:spPr>
          <a:xfrm rot="16200000">
            <a:off x="-1974745" y="4186770"/>
            <a:ext cx="4689663" cy="45858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9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a:t>
            </a:r>
            <a:r>
              <a:rPr kumimoji="0" lang="en-US" sz="1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dapted from: UNICEF, 2016: </a:t>
            </a:r>
            <a:r>
              <a:rPr kumimoji="0" lang="en-US" sz="1200" b="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Process Guide and Toolkit for Strengthening Public Health Supply Chains through Capacity Development</a:t>
            </a:r>
            <a:r>
              <a:rPr kumimoji="0" lang="en-US" sz="1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p>
        </p:txBody>
      </p:sp>
    </p:spTree>
    <p:extLst>
      <p:ext uri="{BB962C8B-B14F-4D97-AF65-F5344CB8AC3E}">
        <p14:creationId xmlns:p14="http://schemas.microsoft.com/office/powerpoint/2010/main" val="30116269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561197" y="210648"/>
            <a:ext cx="10280701" cy="535531"/>
          </a:xfrm>
        </p:spPr>
        <p:txBody>
          <a:bodyPr/>
          <a:lstStyle/>
          <a:p>
            <a:r>
              <a:rPr lang="en-US" sz="3200" b="1" dirty="0">
                <a:solidFill>
                  <a:srgbClr val="C00000"/>
                </a:solidFill>
                <a:latin typeface="Gill Sans MT" panose="020B0502020104020203" pitchFamily="34" charset="0"/>
              </a:rPr>
              <a:t>The role of NSCA Outputs/Reports</a:t>
            </a:r>
            <a:endParaRPr lang="en-US" sz="3200" b="1" i="1" dirty="0">
              <a:solidFill>
                <a:srgbClr val="C00000"/>
              </a:solidFill>
              <a:latin typeface="Gill Sans MT" panose="020B0502020104020203" pitchFamily="34" charset="0"/>
            </a:endParaRPr>
          </a:p>
        </p:txBody>
      </p:sp>
      <p:sp>
        <p:nvSpPr>
          <p:cNvPr id="14" name="Content Placeholder 13"/>
          <p:cNvSpPr>
            <a:spLocks noGrp="1"/>
          </p:cNvSpPr>
          <p:nvPr>
            <p:ph idx="1"/>
          </p:nvPr>
        </p:nvSpPr>
        <p:spPr>
          <a:xfrm>
            <a:off x="498764" y="1018308"/>
            <a:ext cx="6441937" cy="5839691"/>
          </a:xfrm>
        </p:spPr>
        <p:txBody>
          <a:bodyPr>
            <a:normAutofit fontScale="92500" lnSpcReduction="20000"/>
          </a:bodyPr>
          <a:lstStyle/>
          <a:p>
            <a:pPr>
              <a:lnSpc>
                <a:spcPct val="110000"/>
              </a:lnSpc>
              <a:spcBef>
                <a:spcPts val="1400"/>
              </a:spcBef>
            </a:pPr>
            <a:r>
              <a:rPr lang="en-US" dirty="0">
                <a:latin typeface="Gill Sans MT" panose="020B0502020104020203" pitchFamily="34" charset="0"/>
              </a:rPr>
              <a:t>Assessment reporting should provide insights and recommendations, but not try to substitute for a participatory in-country improvement </a:t>
            </a:r>
            <a:r>
              <a:rPr lang="en-US" dirty="0" smtClean="0">
                <a:latin typeface="Gill Sans MT" panose="020B0502020104020203" pitchFamily="34" charset="0"/>
              </a:rPr>
              <a:t>process</a:t>
            </a:r>
            <a:endParaRPr lang="en-US" dirty="0">
              <a:latin typeface="Gill Sans MT" panose="020B0502020104020203" pitchFamily="34" charset="0"/>
            </a:endParaRPr>
          </a:p>
          <a:p>
            <a:pPr>
              <a:lnSpc>
                <a:spcPct val="110000"/>
              </a:lnSpc>
              <a:spcBef>
                <a:spcPts val="1400"/>
              </a:spcBef>
            </a:pPr>
            <a:r>
              <a:rPr lang="en-US" dirty="0">
                <a:latin typeface="Gill Sans MT" panose="020B0502020104020203" pitchFamily="34" charset="0"/>
              </a:rPr>
              <a:t>The assessment report should not “provide the plan”; it’s not designed to do </a:t>
            </a:r>
            <a:r>
              <a:rPr lang="en-US" dirty="0" smtClean="0">
                <a:latin typeface="Gill Sans MT" panose="020B0502020104020203" pitchFamily="34" charset="0"/>
              </a:rPr>
              <a:t>that</a:t>
            </a:r>
            <a:endParaRPr lang="en-US" dirty="0">
              <a:latin typeface="Gill Sans MT" panose="020B0502020104020203" pitchFamily="34" charset="0"/>
            </a:endParaRPr>
          </a:p>
          <a:p>
            <a:pPr>
              <a:lnSpc>
                <a:spcPct val="110000"/>
              </a:lnSpc>
              <a:spcBef>
                <a:spcPts val="1400"/>
              </a:spcBef>
            </a:pPr>
            <a:r>
              <a:rPr lang="en-US" dirty="0">
                <a:latin typeface="Gill Sans MT" panose="020B0502020104020203" pitchFamily="34" charset="0"/>
              </a:rPr>
              <a:t>The report can help describe how the findings can lead to further analysis and improvement planning </a:t>
            </a:r>
          </a:p>
          <a:p>
            <a:pPr>
              <a:lnSpc>
                <a:spcPct val="110000"/>
              </a:lnSpc>
              <a:spcBef>
                <a:spcPts val="1400"/>
              </a:spcBef>
            </a:pPr>
            <a:r>
              <a:rPr lang="en-US" dirty="0">
                <a:latin typeface="Gill Sans MT" panose="020B0502020104020203" pitchFamily="34" charset="0"/>
              </a:rPr>
              <a:t>Different NSCA outputs can support moving towards different desired </a:t>
            </a:r>
            <a:r>
              <a:rPr lang="en-US" dirty="0" smtClean="0">
                <a:latin typeface="Gill Sans MT" panose="020B0502020104020203" pitchFamily="34" charset="0"/>
              </a:rPr>
              <a:t>outcomes</a:t>
            </a:r>
            <a:endParaRPr lang="en-US" dirty="0">
              <a:latin typeface="Gill Sans MT" panose="020B0502020104020203" pitchFamily="34" charset="0"/>
            </a:endParaRPr>
          </a:p>
          <a:p>
            <a:pPr>
              <a:lnSpc>
                <a:spcPct val="110000"/>
              </a:lnSpc>
              <a:spcBef>
                <a:spcPts val="1400"/>
              </a:spcBef>
            </a:pPr>
            <a:r>
              <a:rPr lang="en-US" dirty="0">
                <a:latin typeface="Gill Sans MT" panose="020B0502020104020203" pitchFamily="34" charset="0"/>
              </a:rPr>
              <a:t>Post-assessment can take many months – longer than the assessment</a:t>
            </a:r>
          </a:p>
        </p:txBody>
      </p:sp>
      <p:pic>
        <p:nvPicPr>
          <p:cNvPr id="4098" name="Picture 2" descr="Businessman at cafe with laptop doing some paperw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0702" y="1929284"/>
            <a:ext cx="5251298" cy="3500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569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75506" y="293610"/>
            <a:ext cx="11560630" cy="580800"/>
          </a:xfrm>
        </p:spPr>
        <p:txBody>
          <a:bodyPr>
            <a:noAutofit/>
          </a:bodyPr>
          <a:lstStyle/>
          <a:p>
            <a:r>
              <a:rPr lang="en-US" sz="3200" b="1" dirty="0" smtClean="0">
                <a:solidFill>
                  <a:srgbClr val="C00000"/>
                </a:solidFill>
                <a:latin typeface="Gill Sans MT" panose="020B0502020104020203" pitchFamily="34" charset="0"/>
              </a:rPr>
              <a:t>Utilization of NSCA </a:t>
            </a:r>
            <a:r>
              <a:rPr lang="en-US" sz="3200" b="1" dirty="0">
                <a:solidFill>
                  <a:srgbClr val="C00000"/>
                </a:solidFill>
                <a:latin typeface="Gill Sans MT" panose="020B0502020104020203" pitchFamily="34" charset="0"/>
              </a:rPr>
              <a:t>outputs</a:t>
            </a:r>
          </a:p>
        </p:txBody>
      </p:sp>
      <p:sp>
        <p:nvSpPr>
          <p:cNvPr id="5" name="Content Placeholder 13"/>
          <p:cNvSpPr txBox="1">
            <a:spLocks/>
          </p:cNvSpPr>
          <p:nvPr/>
        </p:nvSpPr>
        <p:spPr>
          <a:xfrm>
            <a:off x="675409" y="1163782"/>
            <a:ext cx="10858499" cy="553835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20000"/>
              </a:lnSpc>
              <a:spcBef>
                <a:spcPts val="500"/>
              </a:spcBef>
            </a:pPr>
            <a:r>
              <a:rPr lang="en-US" b="1" dirty="0" smtClean="0">
                <a:latin typeface="Gill Sans MT" panose="020B0502020104020203" pitchFamily="34" charset="0"/>
              </a:rPr>
              <a:t>Policy/action brief </a:t>
            </a:r>
            <a:r>
              <a:rPr lang="en-US" dirty="0" smtClean="0">
                <a:latin typeface="Gill Sans MT" panose="020B0502020104020203" pitchFamily="34" charset="0"/>
              </a:rPr>
              <a:t>– Advocacy tool for government and donor leadership about what actions need to be taken, and what the benefits will be for the country.</a:t>
            </a:r>
          </a:p>
          <a:p>
            <a:pPr>
              <a:lnSpc>
                <a:spcPct val="120000"/>
              </a:lnSpc>
              <a:spcBef>
                <a:spcPts val="500"/>
              </a:spcBef>
            </a:pPr>
            <a:endParaRPr lang="en-US" dirty="0" smtClean="0">
              <a:latin typeface="Gill Sans MT" panose="020B0502020104020203" pitchFamily="34" charset="0"/>
            </a:endParaRPr>
          </a:p>
          <a:p>
            <a:pPr>
              <a:lnSpc>
                <a:spcPct val="120000"/>
              </a:lnSpc>
              <a:spcBef>
                <a:spcPts val="500"/>
              </a:spcBef>
            </a:pPr>
            <a:r>
              <a:rPr lang="en-US" b="1" dirty="0" smtClean="0">
                <a:latin typeface="Gill Sans MT" panose="020B0502020104020203" pitchFamily="34" charset="0"/>
              </a:rPr>
              <a:t>Data dashboard </a:t>
            </a:r>
            <a:r>
              <a:rPr lang="en-US" dirty="0" smtClean="0">
                <a:latin typeface="Gill Sans MT" panose="020B0502020104020203" pitchFamily="34" charset="0"/>
              </a:rPr>
              <a:t>– Snapshot to provides decision-makers with an overview of the current situation; allows monitoring over time. </a:t>
            </a:r>
          </a:p>
          <a:p>
            <a:pPr>
              <a:lnSpc>
                <a:spcPct val="120000"/>
              </a:lnSpc>
              <a:spcBef>
                <a:spcPts val="500"/>
              </a:spcBef>
            </a:pPr>
            <a:endParaRPr lang="en-US" dirty="0" smtClean="0">
              <a:latin typeface="Gill Sans MT" panose="020B0502020104020203" pitchFamily="34" charset="0"/>
            </a:endParaRPr>
          </a:p>
          <a:p>
            <a:pPr>
              <a:lnSpc>
                <a:spcPct val="120000"/>
              </a:lnSpc>
              <a:spcBef>
                <a:spcPts val="500"/>
              </a:spcBef>
            </a:pPr>
            <a:r>
              <a:rPr lang="en-US" b="1" dirty="0" smtClean="0">
                <a:latin typeface="Gill Sans MT" panose="020B0502020104020203" pitchFamily="34" charset="0"/>
              </a:rPr>
              <a:t>Analysis tables </a:t>
            </a:r>
            <a:r>
              <a:rPr lang="en-US" dirty="0" smtClean="0">
                <a:latin typeface="Gill Sans MT" panose="020B0502020104020203" pitchFamily="34" charset="0"/>
              </a:rPr>
              <a:t>– Allows detailed drill downs to determine specific strengths and gaps - by technical area, supply chain level, or geographic perspectives. </a:t>
            </a:r>
          </a:p>
          <a:p>
            <a:pPr>
              <a:lnSpc>
                <a:spcPct val="120000"/>
              </a:lnSpc>
              <a:spcBef>
                <a:spcPts val="500"/>
              </a:spcBef>
            </a:pPr>
            <a:endParaRPr lang="en-US" b="1" dirty="0" smtClean="0">
              <a:latin typeface="Gill Sans MT" panose="020B0502020104020203" pitchFamily="34" charset="0"/>
            </a:endParaRPr>
          </a:p>
          <a:p>
            <a:pPr>
              <a:lnSpc>
                <a:spcPct val="120000"/>
              </a:lnSpc>
              <a:spcBef>
                <a:spcPts val="500"/>
              </a:spcBef>
            </a:pPr>
            <a:r>
              <a:rPr lang="en-US" b="1" dirty="0" smtClean="0">
                <a:latin typeface="Gill Sans MT" panose="020B0502020104020203" pitchFamily="34" charset="0"/>
              </a:rPr>
              <a:t>Technical report </a:t>
            </a:r>
            <a:r>
              <a:rPr lang="en-US" dirty="0" smtClean="0">
                <a:latin typeface="Gill Sans MT" panose="020B0502020104020203" pitchFamily="34" charset="0"/>
              </a:rPr>
              <a:t>– Detailed descriptions of the strengths and weaknesses in the system, in terms of both performance and capability, for technical staff and supply chain leadership.</a:t>
            </a:r>
          </a:p>
        </p:txBody>
      </p:sp>
    </p:spTree>
    <p:extLst>
      <p:ext uri="{BB962C8B-B14F-4D97-AF65-F5344CB8AC3E}">
        <p14:creationId xmlns:p14="http://schemas.microsoft.com/office/powerpoint/2010/main" val="27658068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955648" y="231192"/>
            <a:ext cx="10280701" cy="535531"/>
          </a:xfrm>
        </p:spPr>
        <p:txBody>
          <a:bodyPr/>
          <a:lstStyle/>
          <a:p>
            <a:r>
              <a:rPr lang="en-US" sz="3200" b="1" dirty="0">
                <a:solidFill>
                  <a:srgbClr val="C00000"/>
                </a:solidFill>
                <a:latin typeface="Gill Sans MT" panose="020B0502020104020203" pitchFamily="34" charset="0"/>
              </a:rPr>
              <a:t>Supply chain investment planning - Questions</a:t>
            </a:r>
          </a:p>
        </p:txBody>
      </p:sp>
      <p:sp>
        <p:nvSpPr>
          <p:cNvPr id="14" name="Content Placeholder 13"/>
          <p:cNvSpPr>
            <a:spLocks noGrp="1"/>
          </p:cNvSpPr>
          <p:nvPr>
            <p:ph idx="1"/>
          </p:nvPr>
        </p:nvSpPr>
        <p:spPr>
          <a:xfrm>
            <a:off x="505038" y="991971"/>
            <a:ext cx="11181922" cy="5853922"/>
          </a:xfrm>
        </p:spPr>
        <p:txBody>
          <a:bodyPr>
            <a:noAutofit/>
          </a:bodyPr>
          <a:lstStyle/>
          <a:p>
            <a:pPr>
              <a:lnSpc>
                <a:spcPct val="100000"/>
              </a:lnSpc>
            </a:pPr>
            <a:r>
              <a:rPr lang="en-US" sz="3000" dirty="0">
                <a:solidFill>
                  <a:srgbClr val="002060"/>
                </a:solidFill>
                <a:latin typeface="Gill Sans MT" panose="020B0502020104020203" pitchFamily="34" charset="0"/>
              </a:rPr>
              <a:t>What are the critical performance weaknesses? </a:t>
            </a:r>
          </a:p>
          <a:p>
            <a:pPr>
              <a:lnSpc>
                <a:spcPct val="100000"/>
              </a:lnSpc>
            </a:pPr>
            <a:r>
              <a:rPr lang="en-US" sz="3000" dirty="0">
                <a:solidFill>
                  <a:srgbClr val="002060"/>
                </a:solidFill>
                <a:latin typeface="Gill Sans MT" panose="020B0502020104020203" pitchFamily="34" charset="0"/>
              </a:rPr>
              <a:t>What capability and data gaps are likely leading to those performance weaknesses? </a:t>
            </a:r>
          </a:p>
          <a:p>
            <a:pPr>
              <a:lnSpc>
                <a:spcPct val="100000"/>
              </a:lnSpc>
            </a:pPr>
            <a:r>
              <a:rPr lang="en-US" sz="3000" dirty="0">
                <a:solidFill>
                  <a:schemeClr val="tx2">
                    <a:lumMod val="60000"/>
                    <a:lumOff val="40000"/>
                  </a:schemeClr>
                </a:solidFill>
                <a:latin typeface="Gill Sans MT" panose="020B0502020104020203" pitchFamily="34" charset="0"/>
              </a:rPr>
              <a:t>What are the root causes of those capability gaps? </a:t>
            </a:r>
          </a:p>
          <a:p>
            <a:pPr>
              <a:lnSpc>
                <a:spcPct val="100000"/>
              </a:lnSpc>
            </a:pPr>
            <a:r>
              <a:rPr lang="en-US" sz="3000" dirty="0">
                <a:solidFill>
                  <a:schemeClr val="tx2">
                    <a:lumMod val="60000"/>
                    <a:lumOff val="40000"/>
                  </a:schemeClr>
                </a:solidFill>
                <a:latin typeface="Gill Sans MT" panose="020B0502020104020203" pitchFamily="34" charset="0"/>
              </a:rPr>
              <a:t>What improvements can be made to overcome the root causes? </a:t>
            </a:r>
          </a:p>
          <a:p>
            <a:pPr>
              <a:lnSpc>
                <a:spcPct val="100000"/>
              </a:lnSpc>
            </a:pPr>
            <a:r>
              <a:rPr lang="en-US" sz="3000" dirty="0">
                <a:latin typeface="Gill Sans MT" panose="020B0502020104020203" pitchFamily="34" charset="0"/>
              </a:rPr>
              <a:t>What resources will be needed to implement those improvements?</a:t>
            </a:r>
          </a:p>
          <a:p>
            <a:pPr>
              <a:lnSpc>
                <a:spcPct val="100000"/>
              </a:lnSpc>
            </a:pPr>
            <a:r>
              <a:rPr lang="en-US" sz="3000" dirty="0">
                <a:latin typeface="Gill Sans MT" panose="020B0502020104020203" pitchFamily="34" charset="0"/>
              </a:rPr>
              <a:t>What government, donor and other stakeholder organizations can provide the required resources?</a:t>
            </a:r>
          </a:p>
          <a:p>
            <a:pPr>
              <a:lnSpc>
                <a:spcPct val="100000"/>
              </a:lnSpc>
            </a:pPr>
            <a:r>
              <a:rPr lang="en-US" sz="3000" dirty="0">
                <a:latin typeface="Gill Sans MT" panose="020B0502020104020203" pitchFamily="34" charset="0"/>
              </a:rPr>
              <a:t>When can those resources be provided? </a:t>
            </a:r>
          </a:p>
          <a:p>
            <a:pPr>
              <a:lnSpc>
                <a:spcPct val="100000"/>
              </a:lnSpc>
            </a:pPr>
            <a:r>
              <a:rPr lang="en-US" sz="3000" dirty="0">
                <a:latin typeface="Gill Sans MT" panose="020B0502020104020203" pitchFamily="34" charset="0"/>
              </a:rPr>
              <a:t>What opportunities exist to apply for new funding for financing gaps?</a:t>
            </a:r>
          </a:p>
        </p:txBody>
      </p:sp>
    </p:spTree>
    <p:extLst>
      <p:ext uri="{BB962C8B-B14F-4D97-AF65-F5344CB8AC3E}">
        <p14:creationId xmlns:p14="http://schemas.microsoft.com/office/powerpoint/2010/main" val="25558474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Straight Connector 44"/>
          <p:cNvCxnSpPr/>
          <p:nvPr/>
        </p:nvCxnSpPr>
        <p:spPr>
          <a:xfrm flipH="1">
            <a:off x="6170776" y="1285101"/>
            <a:ext cx="2944" cy="455309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217597-5950-4BAD-AAEE-9ABAE8A7F1CD}"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p:cNvSpPr/>
          <p:nvPr/>
        </p:nvSpPr>
        <p:spPr>
          <a:xfrm>
            <a:off x="164917" y="3585244"/>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panose="020B0502020104020203" pitchFamily="34" charset="0"/>
                <a:ea typeface="+mn-ea"/>
                <a:cs typeface="+mn-cs"/>
              </a:rPr>
              <a:t>Warehousing and Storage</a:t>
            </a:r>
          </a:p>
        </p:txBody>
      </p:sp>
      <p:sp>
        <p:nvSpPr>
          <p:cNvPr id="6" name="Rectangle 5"/>
          <p:cNvSpPr/>
          <p:nvPr/>
        </p:nvSpPr>
        <p:spPr>
          <a:xfrm>
            <a:off x="164917" y="4883959"/>
            <a:ext cx="1642319" cy="941841"/>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panose="020B0502020104020203" pitchFamily="34" charset="0"/>
                <a:ea typeface="+mn-ea"/>
                <a:cs typeface="+mn-cs"/>
              </a:rPr>
              <a:t>Forecasting and Supply Planning</a:t>
            </a:r>
          </a:p>
        </p:txBody>
      </p:sp>
      <p:sp>
        <p:nvSpPr>
          <p:cNvPr id="7" name="Rectangle 6"/>
          <p:cNvSpPr/>
          <p:nvPr/>
        </p:nvSpPr>
        <p:spPr>
          <a:xfrm>
            <a:off x="164917" y="2156801"/>
            <a:ext cx="1642319" cy="892650"/>
          </a:xfrm>
          <a:prstGeom prst="rect">
            <a:avLst/>
          </a:prstGeom>
          <a:solidFill>
            <a:srgbClr val="0070C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0937" tIns="45468" rIns="90937" bIns="45468" rtlCol="0" anchor="ct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Gill Sans MT" panose="020B0502020104020203" pitchFamily="34" charset="0"/>
                <a:ea typeface="+mn-ea"/>
                <a:cs typeface="+mn-cs"/>
              </a:rPr>
              <a:t>Distribution</a:t>
            </a:r>
          </a:p>
        </p:txBody>
      </p:sp>
      <p:sp>
        <p:nvSpPr>
          <p:cNvPr id="38" name="TextBox 37"/>
          <p:cNvSpPr txBox="1"/>
          <p:nvPr/>
        </p:nvSpPr>
        <p:spPr>
          <a:xfrm>
            <a:off x="3815162" y="1762691"/>
            <a:ext cx="2491615" cy="1753817"/>
          </a:xfrm>
          <a:prstGeom prst="rect">
            <a:avLst/>
          </a:prstGeom>
          <a:noFill/>
        </p:spPr>
        <p:txBody>
          <a:bodyPr wrap="squar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TMS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6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rPr>
              <a:t>$4 M</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Quality Data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6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rPr>
              <a:t>$1 M</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Training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6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rPr>
              <a:t>$0.5 M</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en-US" sz="8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Corrective Actions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6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rPr>
              <a:t>$0.25 M</a:t>
            </a:r>
          </a:p>
        </p:txBody>
      </p:sp>
      <p:sp>
        <p:nvSpPr>
          <p:cNvPr id="39" name="TextBox 38"/>
          <p:cNvSpPr txBox="1"/>
          <p:nvPr/>
        </p:nvSpPr>
        <p:spPr>
          <a:xfrm>
            <a:off x="3850227" y="3703269"/>
            <a:ext cx="1837949" cy="707377"/>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WMS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6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rPr>
              <a:t>$2.75 M</a:t>
            </a:r>
          </a:p>
          <a:p>
            <a:pPr marL="0" marR="0" lvl="0" indent="0" algn="l" defTabSz="909359"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Training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6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rPr>
              <a:t>$0.5 M</a:t>
            </a:r>
          </a:p>
        </p:txBody>
      </p:sp>
      <p:sp>
        <p:nvSpPr>
          <p:cNvPr id="40" name="TextBox 39"/>
          <p:cNvSpPr txBox="1"/>
          <p:nvPr/>
        </p:nvSpPr>
        <p:spPr>
          <a:xfrm>
            <a:off x="3815204" y="5092587"/>
            <a:ext cx="2115269" cy="338045"/>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Quality Data </a:t>
            </a:r>
            <a:r>
              <a:rPr kumimoji="0" lang="en-US" sz="16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600" b="1" i="0" u="none" strike="noStrike" kern="1200" cap="none" spc="0" normalizeH="0" baseline="0" noProof="0" dirty="0">
                <a:ln>
                  <a:noFill/>
                </a:ln>
                <a:solidFill>
                  <a:srgbClr val="0070C0"/>
                </a:solidFill>
                <a:effectLst/>
                <a:uLnTx/>
                <a:uFillTx/>
                <a:latin typeface="Gill Sans MT" panose="020B0502020104020203" pitchFamily="34" charset="0"/>
                <a:ea typeface="+mn-ea"/>
                <a:cs typeface="+mn-cs"/>
              </a:rPr>
              <a:t>$1 M</a:t>
            </a:r>
          </a:p>
        </p:txBody>
      </p:sp>
      <p:sp>
        <p:nvSpPr>
          <p:cNvPr id="43" name="TextBox 42"/>
          <p:cNvSpPr txBox="1"/>
          <p:nvPr/>
        </p:nvSpPr>
        <p:spPr>
          <a:xfrm>
            <a:off x="3725673" y="1073679"/>
            <a:ext cx="2429813" cy="707377"/>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A3260">
                    <a:lumMod val="60000"/>
                    <a:lumOff val="40000"/>
                  </a:srgbClr>
                </a:solidFill>
                <a:effectLst/>
                <a:uLnTx/>
                <a:uFillTx/>
                <a:latin typeface="Gill Sans MT" panose="020B0502020104020203" pitchFamily="34" charset="0"/>
                <a:ea typeface="+mn-ea"/>
                <a:cs typeface="+mn-cs"/>
              </a:rPr>
              <a:t>Fund Allocation per Checklist Item</a:t>
            </a:r>
          </a:p>
        </p:txBody>
      </p:sp>
      <p:cxnSp>
        <p:nvCxnSpPr>
          <p:cNvPr id="47" name="Straight Connector 46"/>
          <p:cNvCxnSpPr/>
          <p:nvPr/>
        </p:nvCxnSpPr>
        <p:spPr>
          <a:xfrm flipV="1">
            <a:off x="710527" y="4684568"/>
            <a:ext cx="11073036" cy="1175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058630" y="1065886"/>
            <a:ext cx="3153989" cy="707377"/>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A3260">
                    <a:lumMod val="60000"/>
                    <a:lumOff val="40000"/>
                  </a:srgbClr>
                </a:solidFill>
                <a:effectLst/>
                <a:uLnTx/>
                <a:uFillTx/>
                <a:latin typeface="Gill Sans MT" panose="020B0502020104020203" pitchFamily="34" charset="0"/>
                <a:ea typeface="+mn-ea"/>
                <a:cs typeface="+mn-cs"/>
              </a:rPr>
              <a:t>Total Fund Allocation per Activity out of $10M</a:t>
            </a:r>
          </a:p>
        </p:txBody>
      </p:sp>
      <p:pic>
        <p:nvPicPr>
          <p:cNvPr id="52" name="Picture 5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531535" y="4665911"/>
            <a:ext cx="523487" cy="733467"/>
          </a:xfrm>
          <a:prstGeom prst="rect">
            <a:avLst/>
          </a:prstGeom>
          <a:solidFill>
            <a:srgbClr val="0070C0"/>
          </a:solidFill>
        </p:spPr>
      </p:pic>
      <p:pic>
        <p:nvPicPr>
          <p:cNvPr id="53" name="Picture 5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145812" y="3428239"/>
            <a:ext cx="847224" cy="670706"/>
          </a:xfrm>
          <a:prstGeom prst="rect">
            <a:avLst/>
          </a:prstGeom>
        </p:spPr>
      </p:pic>
      <p:pic>
        <p:nvPicPr>
          <p:cNvPr id="54" name="Picture 5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7489245" y="1992663"/>
            <a:ext cx="1536650" cy="653870"/>
          </a:xfrm>
          <a:prstGeom prst="rect">
            <a:avLst/>
          </a:prstGeom>
        </p:spPr>
      </p:pic>
      <p:pic>
        <p:nvPicPr>
          <p:cNvPr id="55" name="Picture 5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94943" y="2695333"/>
            <a:ext cx="2351309" cy="521903"/>
          </a:xfrm>
          <a:prstGeom prst="rect">
            <a:avLst/>
          </a:prstGeom>
        </p:spPr>
      </p:pic>
      <p:pic>
        <p:nvPicPr>
          <p:cNvPr id="56" name="Picture 5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8109" y="4099817"/>
            <a:ext cx="2351309" cy="521903"/>
          </a:xfrm>
          <a:prstGeom prst="rect">
            <a:avLst/>
          </a:prstGeom>
        </p:spPr>
      </p:pic>
      <p:pic>
        <p:nvPicPr>
          <p:cNvPr id="57" name="Picture 5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6569361" y="5367446"/>
            <a:ext cx="2423675" cy="521903"/>
          </a:xfrm>
          <a:prstGeom prst="rect">
            <a:avLst/>
          </a:prstGeom>
          <a:noFill/>
        </p:spPr>
      </p:pic>
      <p:sp>
        <p:nvSpPr>
          <p:cNvPr id="58" name="TextBox 57"/>
          <p:cNvSpPr txBox="1"/>
          <p:nvPr/>
        </p:nvSpPr>
        <p:spPr>
          <a:xfrm>
            <a:off x="8145812" y="2098427"/>
            <a:ext cx="872941" cy="338045"/>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Gill Sans MT" panose="020B0502020104020203" pitchFamily="34" charset="0"/>
                <a:ea typeface="Arial" charset="0"/>
                <a:cs typeface="Arial" charset="0"/>
              </a:rPr>
              <a:t>$5.75M</a:t>
            </a:r>
          </a:p>
        </p:txBody>
      </p:sp>
      <p:sp>
        <p:nvSpPr>
          <p:cNvPr id="59" name="TextBox 58"/>
          <p:cNvSpPr txBox="1"/>
          <p:nvPr/>
        </p:nvSpPr>
        <p:spPr>
          <a:xfrm>
            <a:off x="6559550" y="2779497"/>
            <a:ext cx="1843785" cy="338045"/>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Gill Sans MT" panose="020B0502020104020203" pitchFamily="34" charset="0"/>
                <a:ea typeface="Arial" charset="0"/>
                <a:cs typeface="Arial" charset="0"/>
              </a:rPr>
              <a:t>$10M Investment</a:t>
            </a:r>
          </a:p>
        </p:txBody>
      </p:sp>
      <p:sp>
        <p:nvSpPr>
          <p:cNvPr id="60" name="TextBox 59"/>
          <p:cNvSpPr txBox="1"/>
          <p:nvPr/>
        </p:nvSpPr>
        <p:spPr>
          <a:xfrm>
            <a:off x="6559550" y="4194174"/>
            <a:ext cx="1843785" cy="338045"/>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Gill Sans MT" panose="020B0502020104020203" pitchFamily="34" charset="0"/>
                <a:ea typeface="Arial" charset="0"/>
                <a:cs typeface="Arial" charset="0"/>
              </a:rPr>
              <a:t>$10M Investment</a:t>
            </a:r>
          </a:p>
        </p:txBody>
      </p:sp>
      <p:sp>
        <p:nvSpPr>
          <p:cNvPr id="61" name="TextBox 60"/>
          <p:cNvSpPr txBox="1"/>
          <p:nvPr/>
        </p:nvSpPr>
        <p:spPr>
          <a:xfrm>
            <a:off x="6599118" y="5464059"/>
            <a:ext cx="1843785" cy="338045"/>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Gill Sans MT" panose="020B0502020104020203" pitchFamily="34" charset="0"/>
                <a:ea typeface="Arial" charset="0"/>
                <a:cs typeface="Arial" charset="0"/>
              </a:rPr>
              <a:t>$10M Investment</a:t>
            </a:r>
          </a:p>
        </p:txBody>
      </p:sp>
      <p:sp>
        <p:nvSpPr>
          <p:cNvPr id="62" name="TextBox 61"/>
          <p:cNvSpPr txBox="1"/>
          <p:nvPr/>
        </p:nvSpPr>
        <p:spPr>
          <a:xfrm>
            <a:off x="8125585" y="3646533"/>
            <a:ext cx="872941" cy="338045"/>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Gill Sans MT" panose="020B0502020104020203" pitchFamily="34" charset="0"/>
                <a:ea typeface="Arial" charset="0"/>
                <a:cs typeface="Arial" charset="0"/>
              </a:rPr>
              <a:t>$3.25M</a:t>
            </a:r>
          </a:p>
        </p:txBody>
      </p:sp>
      <p:sp>
        <p:nvSpPr>
          <p:cNvPr id="63" name="TextBox 62"/>
          <p:cNvSpPr txBox="1"/>
          <p:nvPr/>
        </p:nvSpPr>
        <p:spPr>
          <a:xfrm>
            <a:off x="8478314" y="4831049"/>
            <a:ext cx="589210" cy="338045"/>
          </a:xfrm>
          <a:prstGeom prst="rect">
            <a:avLst/>
          </a:prstGeom>
          <a:noFill/>
        </p:spPr>
        <p:txBody>
          <a:bodyPr wrap="none" lIns="90937" tIns="45468" rIns="90937" bIns="45468" rtlCol="0">
            <a:spAutoFit/>
          </a:bodyPr>
          <a:lstStyle/>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Gill Sans MT" panose="020B0502020104020203" pitchFamily="34" charset="0"/>
                <a:ea typeface="Arial" charset="0"/>
                <a:cs typeface="Arial" charset="0"/>
              </a:rPr>
              <a:t>$1M</a:t>
            </a:r>
          </a:p>
        </p:txBody>
      </p:sp>
      <p:cxnSp>
        <p:nvCxnSpPr>
          <p:cNvPr id="65" name="Straight Connector 64"/>
          <p:cNvCxnSpPr/>
          <p:nvPr/>
        </p:nvCxnSpPr>
        <p:spPr>
          <a:xfrm flipV="1">
            <a:off x="755188" y="3392924"/>
            <a:ext cx="11065658" cy="374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725284" y="1791402"/>
            <a:ext cx="11058279" cy="9329"/>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p:cNvCxnSpPr>
          <p:nvPr/>
        </p:nvCxnSpPr>
        <p:spPr>
          <a:xfrm>
            <a:off x="3793686" y="1335085"/>
            <a:ext cx="17946" cy="452106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1751237" y="1791402"/>
            <a:ext cx="2125441" cy="1599929"/>
          </a:xfrm>
          <a:prstGeom prst="rect">
            <a:avLst/>
          </a:prstGeom>
          <a:noFill/>
        </p:spPr>
        <p:txBody>
          <a:bodyPr wrap="square" lIns="90937" tIns="45468" rIns="90937" bIns="45468" rtlCol="0">
            <a:spAutoFit/>
          </a:bodyPr>
          <a:lstStyle/>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On-time delivery to facility</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Percentage of orders placed as emergencies</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Cost of distribution </a:t>
            </a:r>
          </a:p>
          <a:p>
            <a:pPr marL="0" marR="0" lvl="0" indent="0" algn="l" defTabSz="909359"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    operations</a:t>
            </a:r>
          </a:p>
        </p:txBody>
      </p:sp>
      <p:cxnSp>
        <p:nvCxnSpPr>
          <p:cNvPr id="48" name="Straight Connector 47"/>
          <p:cNvCxnSpPr/>
          <p:nvPr/>
        </p:nvCxnSpPr>
        <p:spPr>
          <a:xfrm>
            <a:off x="9101362" y="1248804"/>
            <a:ext cx="526" cy="45571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Picture 48"/>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9148228" y="5013841"/>
            <a:ext cx="2492479" cy="656217"/>
          </a:xfrm>
          <a:prstGeom prst="rect">
            <a:avLst/>
          </a:prstGeom>
        </p:spPr>
      </p:pic>
      <p:pic>
        <p:nvPicPr>
          <p:cNvPr id="50" name="Picture 49"/>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9135726" y="3676978"/>
            <a:ext cx="2492479" cy="656215"/>
          </a:xfrm>
          <a:prstGeom prst="rect">
            <a:avLst/>
          </a:prstGeom>
        </p:spPr>
      </p:pic>
      <p:pic>
        <p:nvPicPr>
          <p:cNvPr id="64" name="Picture 63"/>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175866" y="2152651"/>
            <a:ext cx="2412198" cy="828339"/>
          </a:xfrm>
          <a:prstGeom prst="rect">
            <a:avLst/>
          </a:prstGeom>
        </p:spPr>
      </p:pic>
      <p:sp>
        <p:nvSpPr>
          <p:cNvPr id="67" name="TextBox 66"/>
          <p:cNvSpPr txBox="1"/>
          <p:nvPr/>
        </p:nvSpPr>
        <p:spPr>
          <a:xfrm>
            <a:off x="9183903" y="1097804"/>
            <a:ext cx="2379532" cy="707377"/>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A3260">
                    <a:lumMod val="60000"/>
                    <a:lumOff val="40000"/>
                  </a:srgbClr>
                </a:solidFill>
                <a:effectLst/>
                <a:uLnTx/>
                <a:uFillTx/>
                <a:latin typeface="Gill Sans MT" panose="020B0502020104020203" pitchFamily="34" charset="0"/>
                <a:ea typeface="+mn-ea"/>
                <a:cs typeface="+mn-cs"/>
              </a:rPr>
              <a:t>Baseline </a:t>
            </a:r>
            <a:r>
              <a:rPr kumimoji="0" lang="en-US" sz="2000" b="1" i="0" u="none" strike="noStrike" kern="1200" cap="none" spc="0" normalizeH="0" baseline="0" noProof="0" dirty="0">
                <a:ln>
                  <a:noFill/>
                </a:ln>
                <a:solidFill>
                  <a:srgbClr val="1A3260">
                    <a:lumMod val="60000"/>
                    <a:lumOff val="40000"/>
                  </a:srgbClr>
                </a:solidFill>
                <a:effectLst/>
                <a:uLnTx/>
                <a:uFillTx/>
                <a:latin typeface="Gill Sans MT" panose="020B0502020104020203" pitchFamily="34" charset="0"/>
                <a:ea typeface="Arial" charset="0"/>
                <a:cs typeface="Arial" charset="0"/>
              </a:rPr>
              <a:t>Score</a:t>
            </a:r>
            <a:r>
              <a:rPr kumimoji="0" lang="en-US" sz="2000" b="1" i="0" u="none" strike="noStrike" kern="1200" cap="none" spc="0" normalizeH="0" baseline="0" noProof="0" dirty="0">
                <a:ln>
                  <a:noFill/>
                </a:ln>
                <a:solidFill>
                  <a:srgbClr val="1A3260">
                    <a:lumMod val="60000"/>
                    <a:lumOff val="40000"/>
                  </a:srgbClr>
                </a:solidFill>
                <a:effectLst/>
                <a:uLnTx/>
                <a:uFillTx/>
                <a:latin typeface="Gill Sans MT" panose="020B0502020104020203" pitchFamily="34" charset="0"/>
                <a:ea typeface="+mn-ea"/>
                <a:cs typeface="+mn-cs"/>
              </a:rPr>
              <a:t> + Improvement</a:t>
            </a:r>
          </a:p>
        </p:txBody>
      </p:sp>
      <p:sp>
        <p:nvSpPr>
          <p:cNvPr id="68" name="TextBox 67"/>
          <p:cNvSpPr txBox="1"/>
          <p:nvPr/>
        </p:nvSpPr>
        <p:spPr>
          <a:xfrm>
            <a:off x="1741629" y="3359946"/>
            <a:ext cx="1971021" cy="1384486"/>
          </a:xfrm>
          <a:prstGeom prst="rect">
            <a:avLst/>
          </a:prstGeom>
          <a:noFill/>
        </p:spPr>
        <p:txBody>
          <a:bodyPr wrap="square" lIns="90937" tIns="45468" rIns="90937" bIns="45468" rtlCol="0">
            <a:spAutoFit/>
          </a:bodyPr>
          <a:lstStyle/>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Stocked according to plan</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Order fill rate</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Wastage from damage, theft and expiry </a:t>
            </a:r>
          </a:p>
        </p:txBody>
      </p:sp>
      <p:sp>
        <p:nvSpPr>
          <p:cNvPr id="69" name="TextBox 68"/>
          <p:cNvSpPr txBox="1"/>
          <p:nvPr/>
        </p:nvSpPr>
        <p:spPr>
          <a:xfrm>
            <a:off x="1741629" y="4862453"/>
            <a:ext cx="2188730" cy="953598"/>
          </a:xfrm>
          <a:prstGeom prst="rect">
            <a:avLst/>
          </a:prstGeom>
          <a:noFill/>
        </p:spPr>
        <p:txBody>
          <a:bodyPr wrap="square" lIns="90937" tIns="45468" rIns="90937" bIns="45468" rtlCol="0">
            <a:spAutoFit/>
          </a:bodyPr>
          <a:lstStyle/>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Forecasting Accuracy</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Facility reporting rates </a:t>
            </a:r>
          </a:p>
          <a:p>
            <a:pPr marL="171450" marR="0" lvl="0" indent="-171450" algn="l" defTabSz="909359"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prstClr val="black"/>
                </a:solidFill>
                <a:effectLst/>
                <a:uLnTx/>
                <a:uFillTx/>
                <a:latin typeface="Gill Sans MT" panose="020B0502020104020203" pitchFamily="34" charset="0"/>
                <a:ea typeface="Arial" charset="0"/>
                <a:cs typeface="Arial" charset="0"/>
              </a:rPr>
              <a:t>On-time</a:t>
            </a:r>
          </a:p>
        </p:txBody>
      </p:sp>
      <p:sp>
        <p:nvSpPr>
          <p:cNvPr id="70" name="TextBox 69"/>
          <p:cNvSpPr txBox="1"/>
          <p:nvPr/>
        </p:nvSpPr>
        <p:spPr>
          <a:xfrm>
            <a:off x="684387" y="1081390"/>
            <a:ext cx="2875469" cy="707377"/>
          </a:xfrm>
          <a:prstGeom prst="rect">
            <a:avLst/>
          </a:prstGeom>
          <a:noFill/>
        </p:spPr>
        <p:txBody>
          <a:bodyPr wrap="square" lIns="90937" tIns="45468" rIns="90937" bIns="45468" rtlCol="0">
            <a:spAutoFit/>
          </a:bodyPr>
          <a:lstStyle/>
          <a:p>
            <a:pPr marL="0" marR="0" lvl="0" indent="0" algn="ctr" defTabSz="909359"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A3260">
                    <a:lumMod val="60000"/>
                    <a:lumOff val="40000"/>
                  </a:srgbClr>
                </a:solidFill>
                <a:effectLst/>
                <a:uLnTx/>
                <a:uFillTx/>
                <a:latin typeface="Gill Sans MT" panose="020B0502020104020203" pitchFamily="34" charset="0"/>
                <a:ea typeface="+mn-ea"/>
                <a:cs typeface="+mn-cs"/>
              </a:rPr>
              <a:t>NSCA Capability Area and Priority KPIs</a:t>
            </a:r>
          </a:p>
        </p:txBody>
      </p:sp>
      <p:sp>
        <p:nvSpPr>
          <p:cNvPr id="3" name="TextBox 2"/>
          <p:cNvSpPr txBox="1"/>
          <p:nvPr/>
        </p:nvSpPr>
        <p:spPr>
          <a:xfrm>
            <a:off x="6306777" y="6006876"/>
            <a:ext cx="521724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FF0000"/>
                </a:solidFill>
                <a:effectLst/>
                <a:uLnTx/>
                <a:uFillTx/>
                <a:latin typeface="Gill Sans MT" panose="020B0502020104020203" pitchFamily="34" charset="0"/>
                <a:ea typeface="+mn-ea"/>
                <a:cs typeface="+mn-cs"/>
              </a:rPr>
              <a:t>Adapted from William Davidson Institute, based on ideas from an NSCA Stakeholder Workshop group</a:t>
            </a:r>
          </a:p>
        </p:txBody>
      </p:sp>
      <p:sp>
        <p:nvSpPr>
          <p:cNvPr id="72" name="Title 6"/>
          <p:cNvSpPr txBox="1">
            <a:spLocks/>
          </p:cNvSpPr>
          <p:nvPr/>
        </p:nvSpPr>
        <p:spPr>
          <a:xfrm>
            <a:off x="391441" y="301388"/>
            <a:ext cx="10280701" cy="610598"/>
          </a:xfrm>
          <a:prstGeom prst="rect">
            <a:avLst/>
          </a:prstGeom>
        </p:spPr>
        <p:txBody>
          <a:bodyPr vert="horz" lIns="120949" tIns="60475" rIns="120949" bIns="60475" rtlCol="0" anchor="b" anchorCtr="0">
            <a:spAutoFit/>
          </a:bodyPr>
          <a:lstStyle>
            <a:lvl1pPr algn="l" defTabSz="457200" rtl="0" eaLnBrk="1" latinLnBrk="0" hangingPunct="1">
              <a:spcBef>
                <a:spcPct val="0"/>
              </a:spcBef>
              <a:buNone/>
              <a:defRPr sz="2400" b="0" i="0" kern="1200">
                <a:solidFill>
                  <a:srgbClr val="BA0C2F"/>
                </a:solidFill>
                <a:latin typeface="Gill Sans MT"/>
                <a:ea typeface="+mj-ea"/>
                <a:cs typeface="Gill Sans MT"/>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a:ln>
                  <a:noFill/>
                </a:ln>
                <a:solidFill>
                  <a:srgbClr val="BA0C2F"/>
                </a:solidFill>
                <a:effectLst/>
                <a:uLnTx/>
                <a:uFillTx/>
                <a:latin typeface="Gill Sans MT"/>
                <a:ea typeface="+mj-ea"/>
              </a:rPr>
              <a:t>Example of Investment Allocation</a:t>
            </a:r>
          </a:p>
        </p:txBody>
      </p:sp>
    </p:spTree>
    <p:extLst>
      <p:ext uri="{BB962C8B-B14F-4D97-AF65-F5344CB8AC3E}">
        <p14:creationId xmlns:p14="http://schemas.microsoft.com/office/powerpoint/2010/main" val="32213453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1461</Words>
  <Application>Microsoft Office PowerPoint</Application>
  <PresentationFormat>Custom</PresentationFormat>
  <Paragraphs>154</Paragraphs>
  <Slides>13</Slides>
  <Notes>11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    Use of NSCA results   </vt:lpstr>
      <vt:lpstr>Key messages from Data Analysis Exercise for ACTION!</vt:lpstr>
      <vt:lpstr>Ways to use NSCA results (not exhaustive!)</vt:lpstr>
      <vt:lpstr>NSCA should be part of an overall, in-country supply chain improvement process</vt:lpstr>
      <vt:lpstr>The role of NSCA Outputs/Reports</vt:lpstr>
      <vt:lpstr>Utilization of NSCA outputs</vt:lpstr>
      <vt:lpstr>Supply chain investment planning - Questions</vt:lpstr>
      <vt:lpstr>PowerPoint Presentation</vt:lpstr>
      <vt:lpstr>National strategic planning and System design/reform</vt:lpstr>
      <vt:lpstr>Monitoring improvement over time</vt:lpstr>
      <vt:lpstr>Who takes these steps forward?  Everyone does!</vt:lpstr>
      <vt:lpstr>Resources to support post-NSCA actions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Kevin Pilz</cp:lastModifiedBy>
  <cp:revision>41</cp:revision>
  <dcterms:created xsi:type="dcterms:W3CDTF">2018-05-01T03:53:35Z</dcterms:created>
  <dcterms:modified xsi:type="dcterms:W3CDTF">2018-05-23T08:42:48Z</dcterms:modified>
</cp:coreProperties>
</file>