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ags/tag1.xml" ContentType="application/vnd.openxmlformats-officedocument.presentationml.tags+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808" r:id="rId2"/>
    <p:sldMasterId id="2147483751" r:id="rId3"/>
    <p:sldMasterId id="2147483840" r:id="rId4"/>
  </p:sldMasterIdLst>
  <p:notesMasterIdLst>
    <p:notesMasterId r:id="rId63"/>
  </p:notesMasterIdLst>
  <p:handoutMasterIdLst>
    <p:handoutMasterId r:id="rId64"/>
  </p:handoutMasterIdLst>
  <p:sldIdLst>
    <p:sldId id="898" r:id="rId5"/>
    <p:sldId id="932" r:id="rId6"/>
    <p:sldId id="984" r:id="rId7"/>
    <p:sldId id="952" r:id="rId8"/>
    <p:sldId id="977" r:id="rId9"/>
    <p:sldId id="956" r:id="rId10"/>
    <p:sldId id="957" r:id="rId11"/>
    <p:sldId id="954" r:id="rId12"/>
    <p:sldId id="953" r:id="rId13"/>
    <p:sldId id="900" r:id="rId14"/>
    <p:sldId id="917" r:id="rId15"/>
    <p:sldId id="959" r:id="rId16"/>
    <p:sldId id="901" r:id="rId17"/>
    <p:sldId id="974" r:id="rId18"/>
    <p:sldId id="958" r:id="rId19"/>
    <p:sldId id="961" r:id="rId20"/>
    <p:sldId id="962" r:id="rId21"/>
    <p:sldId id="964" r:id="rId22"/>
    <p:sldId id="960" r:id="rId23"/>
    <p:sldId id="902" r:id="rId24"/>
    <p:sldId id="965" r:id="rId25"/>
    <p:sldId id="903" r:id="rId26"/>
    <p:sldId id="918" r:id="rId27"/>
    <p:sldId id="919" r:id="rId28"/>
    <p:sldId id="920" r:id="rId29"/>
    <p:sldId id="966" r:id="rId30"/>
    <p:sldId id="968" r:id="rId31"/>
    <p:sldId id="976" r:id="rId32"/>
    <p:sldId id="967" r:id="rId33"/>
    <p:sldId id="940" r:id="rId34"/>
    <p:sldId id="939" r:id="rId35"/>
    <p:sldId id="910" r:id="rId36"/>
    <p:sldId id="921" r:id="rId37"/>
    <p:sldId id="988" r:id="rId38"/>
    <p:sldId id="923" r:id="rId39"/>
    <p:sldId id="924" r:id="rId40"/>
    <p:sldId id="987" r:id="rId41"/>
    <p:sldId id="922" r:id="rId42"/>
    <p:sldId id="911" r:id="rId43"/>
    <p:sldId id="912" r:id="rId44"/>
    <p:sldId id="989" r:id="rId45"/>
    <p:sldId id="990" r:id="rId46"/>
    <p:sldId id="913" r:id="rId47"/>
    <p:sldId id="914" r:id="rId48"/>
    <p:sldId id="978" r:id="rId49"/>
    <p:sldId id="979" r:id="rId50"/>
    <p:sldId id="991" r:id="rId51"/>
    <p:sldId id="980" r:id="rId52"/>
    <p:sldId id="981" r:id="rId53"/>
    <p:sldId id="986" r:id="rId54"/>
    <p:sldId id="787" r:id="rId55"/>
    <p:sldId id="789" r:id="rId56"/>
    <p:sldId id="803" r:id="rId57"/>
    <p:sldId id="804" r:id="rId58"/>
    <p:sldId id="805" r:id="rId59"/>
    <p:sldId id="992" r:id="rId60"/>
    <p:sldId id="993" r:id="rId61"/>
    <p:sldId id="915" r:id="rId6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584" userDrawn="1">
          <p15:clr>
            <a:srgbClr val="A4A3A4"/>
          </p15:clr>
        </p15:guide>
        <p15:guide id="2" pos="2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rhana Wehelie" initials="FW" lastIdx="1" clrIdx="0"/>
  <p:cmAuthor id="2" name="Mariana Rodrigues" initials="MR"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0C2F"/>
    <a:srgbClr val="C00000"/>
    <a:srgbClr val="F2F2F2"/>
    <a:srgbClr val="E6E6E6"/>
    <a:srgbClr val="002F6C"/>
    <a:srgbClr val="E7E7E5"/>
    <a:srgbClr val="635C5B"/>
    <a:srgbClr val="D9D7D3"/>
    <a:srgbClr val="CFCDC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40" autoAdjust="0"/>
    <p:restoredTop sz="93357" autoAdjust="0"/>
  </p:normalViewPr>
  <p:slideViewPr>
    <p:cSldViewPr snapToObjects="1">
      <p:cViewPr varScale="1">
        <p:scale>
          <a:sx n="76" d="100"/>
          <a:sy n="76" d="100"/>
        </p:scale>
        <p:origin x="-850" y="-91"/>
      </p:cViewPr>
      <p:guideLst>
        <p:guide orient="horz" pos="1584"/>
        <p:guide pos="288"/>
      </p:guideLst>
    </p:cSldViewPr>
  </p:slideViewPr>
  <p:notesTextViewPr>
    <p:cViewPr>
      <p:scale>
        <a:sx n="3" d="2"/>
        <a:sy n="3" d="2"/>
      </p:scale>
      <p:origin x="0" y="0"/>
    </p:cViewPr>
  </p:notesTextViewPr>
  <p:sorterViewPr>
    <p:cViewPr varScale="1">
      <p:scale>
        <a:sx n="1" d="1"/>
        <a:sy n="1" d="1"/>
      </p:scale>
      <p:origin x="0" y="-8405"/>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DC6674-2410-4707-81CC-0A337FFABF2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E386775E-1844-41A2-8E77-4B01CCEC98F3}">
      <dgm:prSet phldrT="[Text]" custT="1"/>
      <dgm:spPr>
        <a:solidFill>
          <a:srgbClr val="C00000"/>
        </a:solidFill>
      </dgm:spPr>
      <dgm:t>
        <a:bodyPr/>
        <a:lstStyle/>
        <a:p>
          <a:pPr>
            <a:lnSpc>
              <a:spcPct val="100000"/>
            </a:lnSpc>
            <a:spcAft>
              <a:spcPts val="0"/>
            </a:spcAft>
          </a:pPr>
          <a:r>
            <a:rPr lang="en-US" sz="2100" b="1" i="0" dirty="0">
              <a:solidFill>
                <a:schemeClr val="bg1"/>
              </a:solidFill>
              <a:latin typeface="+mj-lt"/>
            </a:rPr>
            <a:t>1. Supply Chain Mapping </a:t>
          </a:r>
        </a:p>
        <a:p>
          <a:pPr>
            <a:lnSpc>
              <a:spcPct val="100000"/>
            </a:lnSpc>
            <a:spcAft>
              <a:spcPts val="0"/>
            </a:spcAft>
          </a:pPr>
          <a:r>
            <a:rPr kumimoji="0" lang="en-US" altLang="en-US" sz="1600" b="0" i="0" u="none" strike="noStrike" cap="none" spc="0" normalizeH="0" baseline="0" noProof="0" dirty="0">
              <a:ln>
                <a:noFill/>
              </a:ln>
              <a:solidFill>
                <a:schemeClr val="bg1"/>
              </a:solidFill>
              <a:effectLst/>
              <a:uLnTx/>
              <a:uFillTx/>
              <a:latin typeface="+mj-lt"/>
              <a:ea typeface="+mn-ea"/>
              <a:cs typeface="+mn-cs"/>
            </a:rPr>
            <a:t>     Develop a visual representation of the supply chain</a:t>
          </a:r>
          <a:endParaRPr lang="en-US" sz="1600" b="0" i="0" dirty="0">
            <a:solidFill>
              <a:schemeClr val="bg1"/>
            </a:solidFill>
            <a:latin typeface="+mj-lt"/>
          </a:endParaRPr>
        </a:p>
      </dgm:t>
    </dgm:pt>
    <dgm:pt modelId="{EF685EF4-5938-4C0C-9A93-757A06C4838B}" type="parTrans" cxnId="{361F9EF5-1364-428B-9E63-EF4594B04CA7}">
      <dgm:prSet/>
      <dgm:spPr/>
      <dgm:t>
        <a:bodyPr/>
        <a:lstStyle/>
        <a:p>
          <a:endParaRPr lang="en-US"/>
        </a:p>
      </dgm:t>
    </dgm:pt>
    <dgm:pt modelId="{AAE23BDD-DF11-4A96-BD47-F20943A82D54}" type="sibTrans" cxnId="{361F9EF5-1364-428B-9E63-EF4594B04CA7}">
      <dgm:prSet/>
      <dgm:spPr/>
      <dgm:t>
        <a:bodyPr/>
        <a:lstStyle/>
        <a:p>
          <a:endParaRPr lang="en-US"/>
        </a:p>
      </dgm:t>
    </dgm:pt>
    <dgm:pt modelId="{8333F5F5-6FBC-4BFB-8584-37834FCC93F5}">
      <dgm:prSet phldrT="[Text]" custT="1"/>
      <dgm:spPr>
        <a:solidFill>
          <a:srgbClr val="C00000"/>
        </a:solidFill>
      </dgm:spPr>
      <dgm:t>
        <a:bodyPr/>
        <a:lstStyle/>
        <a:p>
          <a:pPr>
            <a:lnSpc>
              <a:spcPct val="100000"/>
            </a:lnSpc>
            <a:spcAft>
              <a:spcPts val="0"/>
            </a:spcAft>
          </a:pPr>
          <a:r>
            <a:rPr lang="en-US" sz="2100" b="1" dirty="0"/>
            <a:t>2. Capability and Functionality Assessment</a:t>
          </a:r>
        </a:p>
        <a:p>
          <a:pPr>
            <a:lnSpc>
              <a:spcPct val="100000"/>
            </a:lnSpc>
            <a:spcAft>
              <a:spcPts val="0"/>
            </a:spcAft>
          </a:pPr>
          <a:r>
            <a:rPr kumimoji="0" lang="en-US" sz="1600" b="0" i="0" u="none" strike="noStrike" cap="none" spc="0" normalizeH="0" baseline="0" noProof="0" dirty="0">
              <a:ln>
                <a:noFill/>
              </a:ln>
              <a:solidFill>
                <a:schemeClr val="bg1"/>
              </a:solidFill>
              <a:effectLst/>
              <a:uLnTx/>
              <a:uFillTx/>
              <a:latin typeface="+mj-lt"/>
              <a:ea typeface="+mn-ea"/>
              <a:cs typeface="+mn-cs"/>
            </a:rPr>
            <a:t>     Measure the capability and functionality of a supply chain</a:t>
          </a:r>
          <a:endParaRPr lang="en-US" sz="1600" b="0" i="0" dirty="0">
            <a:solidFill>
              <a:schemeClr val="bg1"/>
            </a:solidFill>
            <a:latin typeface="+mj-lt"/>
          </a:endParaRPr>
        </a:p>
      </dgm:t>
    </dgm:pt>
    <dgm:pt modelId="{F38C41F1-B1D5-413C-B56F-4495274E1742}" type="parTrans" cxnId="{F7614FB1-7DA3-4FB5-8004-16A4C763D659}">
      <dgm:prSet/>
      <dgm:spPr/>
      <dgm:t>
        <a:bodyPr/>
        <a:lstStyle/>
        <a:p>
          <a:endParaRPr lang="en-US"/>
        </a:p>
      </dgm:t>
    </dgm:pt>
    <dgm:pt modelId="{9FA1E02B-54BF-4281-839F-3D0F3ED1B6F5}" type="sibTrans" cxnId="{F7614FB1-7DA3-4FB5-8004-16A4C763D659}">
      <dgm:prSet/>
      <dgm:spPr/>
      <dgm:t>
        <a:bodyPr/>
        <a:lstStyle/>
        <a:p>
          <a:endParaRPr lang="en-US"/>
        </a:p>
      </dgm:t>
    </dgm:pt>
    <dgm:pt modelId="{D641D9E6-B2D0-4B86-A3A9-B78498F78167}">
      <dgm:prSet phldrT="[Text]" custT="1"/>
      <dgm:spPr>
        <a:solidFill>
          <a:schemeClr val="bg1">
            <a:lumMod val="75000"/>
          </a:schemeClr>
        </a:solidFill>
      </dgm:spPr>
      <dgm:t>
        <a:bodyPr/>
        <a:lstStyle/>
        <a:p>
          <a:pPr>
            <a:lnSpc>
              <a:spcPct val="100000"/>
            </a:lnSpc>
            <a:spcAft>
              <a:spcPts val="0"/>
            </a:spcAft>
          </a:pPr>
          <a:r>
            <a:rPr lang="en-US" sz="2100" b="1" dirty="0">
              <a:solidFill>
                <a:schemeClr val="tx1"/>
              </a:solidFill>
            </a:rPr>
            <a:t>3. Key Performance Indicators (KPIs)</a:t>
          </a:r>
        </a:p>
        <a:p>
          <a:pPr>
            <a:lnSpc>
              <a:spcPct val="100000"/>
            </a:lnSpc>
            <a:spcAft>
              <a:spcPts val="0"/>
            </a:spcAft>
          </a:pPr>
          <a:r>
            <a:rPr kumimoji="0" lang="en-US" sz="1600" b="0" i="0" u="none" strike="noStrike" cap="none" spc="0" normalizeH="0" baseline="0" noProof="0" dirty="0">
              <a:ln>
                <a:noFill/>
              </a:ln>
              <a:solidFill>
                <a:schemeClr val="tx1"/>
              </a:solidFill>
              <a:effectLst/>
              <a:uLnTx/>
              <a:uFillTx/>
              <a:latin typeface="+mj-lt"/>
              <a:ea typeface="+mn-ea"/>
              <a:cs typeface="+mn-cs"/>
            </a:rPr>
            <a:t>     Measure the performance of a health supply chain</a:t>
          </a:r>
          <a:endParaRPr lang="en-US" sz="1600" b="0" i="0" dirty="0">
            <a:solidFill>
              <a:schemeClr val="tx1"/>
            </a:solidFill>
            <a:latin typeface="+mj-lt"/>
          </a:endParaRPr>
        </a:p>
      </dgm:t>
    </dgm:pt>
    <dgm:pt modelId="{04238D90-1BC4-4B6C-AE78-AABC454F01EC}" type="parTrans" cxnId="{DEA765FB-2DCF-476A-A615-20AD6082D037}">
      <dgm:prSet/>
      <dgm:spPr/>
      <dgm:t>
        <a:bodyPr/>
        <a:lstStyle/>
        <a:p>
          <a:endParaRPr lang="en-US"/>
        </a:p>
      </dgm:t>
    </dgm:pt>
    <dgm:pt modelId="{0E13D896-819F-4F6B-857F-8A079D04EE44}" type="sibTrans" cxnId="{DEA765FB-2DCF-476A-A615-20AD6082D037}">
      <dgm:prSet/>
      <dgm:spPr/>
      <dgm:t>
        <a:bodyPr/>
        <a:lstStyle/>
        <a:p>
          <a:endParaRPr lang="en-US"/>
        </a:p>
      </dgm:t>
    </dgm:pt>
    <dgm:pt modelId="{D3781050-EC37-446E-B8A5-9B9B331886EA}" type="pres">
      <dgm:prSet presAssocID="{FCDC6674-2410-4707-81CC-0A337FFABF2D}" presName="Name0" presStyleCnt="0">
        <dgm:presLayoutVars>
          <dgm:chMax val="7"/>
          <dgm:chPref val="7"/>
          <dgm:dir/>
        </dgm:presLayoutVars>
      </dgm:prSet>
      <dgm:spPr/>
      <dgm:t>
        <a:bodyPr/>
        <a:lstStyle/>
        <a:p>
          <a:endParaRPr lang="en-US"/>
        </a:p>
      </dgm:t>
    </dgm:pt>
    <dgm:pt modelId="{DDFDFE8D-3D91-42BA-8529-03DA6108DCF1}" type="pres">
      <dgm:prSet presAssocID="{FCDC6674-2410-4707-81CC-0A337FFABF2D}" presName="Name1" presStyleCnt="0"/>
      <dgm:spPr/>
    </dgm:pt>
    <dgm:pt modelId="{6901086A-E992-49F4-9B8F-6C206888E5C2}" type="pres">
      <dgm:prSet presAssocID="{FCDC6674-2410-4707-81CC-0A337FFABF2D}" presName="cycle" presStyleCnt="0"/>
      <dgm:spPr/>
    </dgm:pt>
    <dgm:pt modelId="{BB2A2DA9-95F9-4EDB-8A93-332E3C571D1F}" type="pres">
      <dgm:prSet presAssocID="{FCDC6674-2410-4707-81CC-0A337FFABF2D}" presName="srcNode" presStyleLbl="node1" presStyleIdx="0" presStyleCnt="3"/>
      <dgm:spPr/>
    </dgm:pt>
    <dgm:pt modelId="{38D09D35-0DF1-4A7D-8794-3CACCC9E8618}" type="pres">
      <dgm:prSet presAssocID="{FCDC6674-2410-4707-81CC-0A337FFABF2D}" presName="conn" presStyleLbl="parChTrans1D2" presStyleIdx="0" presStyleCnt="1"/>
      <dgm:spPr/>
      <dgm:t>
        <a:bodyPr/>
        <a:lstStyle/>
        <a:p>
          <a:endParaRPr lang="en-US"/>
        </a:p>
      </dgm:t>
    </dgm:pt>
    <dgm:pt modelId="{5F0732AB-756D-4A5D-ADFC-873995D4C555}" type="pres">
      <dgm:prSet presAssocID="{FCDC6674-2410-4707-81CC-0A337FFABF2D}" presName="extraNode" presStyleLbl="node1" presStyleIdx="0" presStyleCnt="3"/>
      <dgm:spPr/>
    </dgm:pt>
    <dgm:pt modelId="{7419A35B-3C02-487E-AEEA-118FE43E67FF}" type="pres">
      <dgm:prSet presAssocID="{FCDC6674-2410-4707-81CC-0A337FFABF2D}" presName="dstNode" presStyleLbl="node1" presStyleIdx="0" presStyleCnt="3"/>
      <dgm:spPr/>
    </dgm:pt>
    <dgm:pt modelId="{0C74A69E-B933-4B10-A78F-CEA397BECBEA}" type="pres">
      <dgm:prSet presAssocID="{E386775E-1844-41A2-8E77-4B01CCEC98F3}" presName="text_1" presStyleLbl="node1" presStyleIdx="0" presStyleCnt="3" custLinFactNeighborX="-528">
        <dgm:presLayoutVars>
          <dgm:bulletEnabled val="1"/>
        </dgm:presLayoutVars>
      </dgm:prSet>
      <dgm:spPr/>
      <dgm:t>
        <a:bodyPr/>
        <a:lstStyle/>
        <a:p>
          <a:endParaRPr lang="en-US"/>
        </a:p>
      </dgm:t>
    </dgm:pt>
    <dgm:pt modelId="{5A166DF9-7005-458D-BB48-2E24CD94FAE7}" type="pres">
      <dgm:prSet presAssocID="{E386775E-1844-41A2-8E77-4B01CCEC98F3}" presName="accent_1" presStyleCnt="0"/>
      <dgm:spPr/>
    </dgm:pt>
    <dgm:pt modelId="{569AC37E-6726-4238-A57A-C8434D5D0F1D}" type="pres">
      <dgm:prSet presAssocID="{E386775E-1844-41A2-8E77-4B01CCEC98F3}" presName="accentRepeatNode" presStyleLbl="solidFgAcc1" presStyleIdx="0" presStyleCnt="3"/>
      <dgm:spPr/>
    </dgm:pt>
    <dgm:pt modelId="{CADE4C5C-EF94-4255-B688-C7AA0922E26E}" type="pres">
      <dgm:prSet presAssocID="{8333F5F5-6FBC-4BFB-8584-37834FCC93F5}" presName="text_2" presStyleLbl="node1" presStyleIdx="1" presStyleCnt="3" custLinFactNeighborX="-558">
        <dgm:presLayoutVars>
          <dgm:bulletEnabled val="1"/>
        </dgm:presLayoutVars>
      </dgm:prSet>
      <dgm:spPr/>
      <dgm:t>
        <a:bodyPr/>
        <a:lstStyle/>
        <a:p>
          <a:endParaRPr lang="en-US"/>
        </a:p>
      </dgm:t>
    </dgm:pt>
    <dgm:pt modelId="{556C6B9E-5852-4AF9-BFAA-85333019C311}" type="pres">
      <dgm:prSet presAssocID="{8333F5F5-6FBC-4BFB-8584-37834FCC93F5}" presName="accent_2" presStyleCnt="0"/>
      <dgm:spPr/>
    </dgm:pt>
    <dgm:pt modelId="{787C164B-CFCE-47AF-B262-314E9E0E1285}" type="pres">
      <dgm:prSet presAssocID="{8333F5F5-6FBC-4BFB-8584-37834FCC93F5}" presName="accentRepeatNode" presStyleLbl="solidFgAcc1" presStyleIdx="1" presStyleCnt="3"/>
      <dgm:spPr/>
    </dgm:pt>
    <dgm:pt modelId="{DB35DE6A-AEDE-4D31-B16D-0366F0D7D0E8}" type="pres">
      <dgm:prSet presAssocID="{D641D9E6-B2D0-4B86-A3A9-B78498F78167}" presName="text_3" presStyleLbl="node1" presStyleIdx="2" presStyleCnt="3">
        <dgm:presLayoutVars>
          <dgm:bulletEnabled val="1"/>
        </dgm:presLayoutVars>
      </dgm:prSet>
      <dgm:spPr/>
      <dgm:t>
        <a:bodyPr/>
        <a:lstStyle/>
        <a:p>
          <a:endParaRPr lang="en-US"/>
        </a:p>
      </dgm:t>
    </dgm:pt>
    <dgm:pt modelId="{DB2D9BF1-CF00-49E1-BBAF-017E46891BFF}" type="pres">
      <dgm:prSet presAssocID="{D641D9E6-B2D0-4B86-A3A9-B78498F78167}" presName="accent_3" presStyleCnt="0"/>
      <dgm:spPr/>
    </dgm:pt>
    <dgm:pt modelId="{0554BBCD-3515-455D-99C5-6AB7E4130130}" type="pres">
      <dgm:prSet presAssocID="{D641D9E6-B2D0-4B86-A3A9-B78498F78167}" presName="accentRepeatNode" presStyleLbl="solidFgAcc1" presStyleIdx="2" presStyleCnt="3"/>
      <dgm:spPr/>
    </dgm:pt>
  </dgm:ptLst>
  <dgm:cxnLst>
    <dgm:cxn modelId="{F43B2243-5834-40EB-9AB4-84A8E1ABA045}" type="presOf" srcId="{E386775E-1844-41A2-8E77-4B01CCEC98F3}" destId="{0C74A69E-B933-4B10-A78F-CEA397BECBEA}" srcOrd="0" destOrd="0" presId="urn:microsoft.com/office/officeart/2008/layout/VerticalCurvedList"/>
    <dgm:cxn modelId="{361F9EF5-1364-428B-9E63-EF4594B04CA7}" srcId="{FCDC6674-2410-4707-81CC-0A337FFABF2D}" destId="{E386775E-1844-41A2-8E77-4B01CCEC98F3}" srcOrd="0" destOrd="0" parTransId="{EF685EF4-5938-4C0C-9A93-757A06C4838B}" sibTransId="{AAE23BDD-DF11-4A96-BD47-F20943A82D54}"/>
    <dgm:cxn modelId="{53EE9A4D-1892-463B-8258-23093E268BD2}" type="presOf" srcId="{AAE23BDD-DF11-4A96-BD47-F20943A82D54}" destId="{38D09D35-0DF1-4A7D-8794-3CACCC9E8618}" srcOrd="0" destOrd="0" presId="urn:microsoft.com/office/officeart/2008/layout/VerticalCurvedList"/>
    <dgm:cxn modelId="{DEA765FB-2DCF-476A-A615-20AD6082D037}" srcId="{FCDC6674-2410-4707-81CC-0A337FFABF2D}" destId="{D641D9E6-B2D0-4B86-A3A9-B78498F78167}" srcOrd="2" destOrd="0" parTransId="{04238D90-1BC4-4B6C-AE78-AABC454F01EC}" sibTransId="{0E13D896-819F-4F6B-857F-8A079D04EE44}"/>
    <dgm:cxn modelId="{F7614FB1-7DA3-4FB5-8004-16A4C763D659}" srcId="{FCDC6674-2410-4707-81CC-0A337FFABF2D}" destId="{8333F5F5-6FBC-4BFB-8584-37834FCC93F5}" srcOrd="1" destOrd="0" parTransId="{F38C41F1-B1D5-413C-B56F-4495274E1742}" sibTransId="{9FA1E02B-54BF-4281-839F-3D0F3ED1B6F5}"/>
    <dgm:cxn modelId="{4B93679B-0CA4-4359-BA86-54E3176FD094}" type="presOf" srcId="{FCDC6674-2410-4707-81CC-0A337FFABF2D}" destId="{D3781050-EC37-446E-B8A5-9B9B331886EA}" srcOrd="0" destOrd="0" presId="urn:microsoft.com/office/officeart/2008/layout/VerticalCurvedList"/>
    <dgm:cxn modelId="{448F470A-33B0-48C8-89BA-BDDFE8B9B69D}" type="presOf" srcId="{8333F5F5-6FBC-4BFB-8584-37834FCC93F5}" destId="{CADE4C5C-EF94-4255-B688-C7AA0922E26E}" srcOrd="0" destOrd="0" presId="urn:microsoft.com/office/officeart/2008/layout/VerticalCurvedList"/>
    <dgm:cxn modelId="{987C222F-127C-43D1-BC61-CB14CC6ED31A}" type="presOf" srcId="{D641D9E6-B2D0-4B86-A3A9-B78498F78167}" destId="{DB35DE6A-AEDE-4D31-B16D-0366F0D7D0E8}" srcOrd="0" destOrd="0" presId="urn:microsoft.com/office/officeart/2008/layout/VerticalCurvedList"/>
    <dgm:cxn modelId="{2B1CC691-E891-4D0E-B8C6-6545EBF8A3FB}" type="presParOf" srcId="{D3781050-EC37-446E-B8A5-9B9B331886EA}" destId="{DDFDFE8D-3D91-42BA-8529-03DA6108DCF1}" srcOrd="0" destOrd="0" presId="urn:microsoft.com/office/officeart/2008/layout/VerticalCurvedList"/>
    <dgm:cxn modelId="{AFC42605-B86D-4C20-9ECB-5830E6059C44}" type="presParOf" srcId="{DDFDFE8D-3D91-42BA-8529-03DA6108DCF1}" destId="{6901086A-E992-49F4-9B8F-6C206888E5C2}" srcOrd="0" destOrd="0" presId="urn:microsoft.com/office/officeart/2008/layout/VerticalCurvedList"/>
    <dgm:cxn modelId="{BCB237F6-29B8-4E8B-AD77-328D14A28873}" type="presParOf" srcId="{6901086A-E992-49F4-9B8F-6C206888E5C2}" destId="{BB2A2DA9-95F9-4EDB-8A93-332E3C571D1F}" srcOrd="0" destOrd="0" presId="urn:microsoft.com/office/officeart/2008/layout/VerticalCurvedList"/>
    <dgm:cxn modelId="{D3FFEF9A-3B07-495A-A255-A55A23EA2704}" type="presParOf" srcId="{6901086A-E992-49F4-9B8F-6C206888E5C2}" destId="{38D09D35-0DF1-4A7D-8794-3CACCC9E8618}" srcOrd="1" destOrd="0" presId="urn:microsoft.com/office/officeart/2008/layout/VerticalCurvedList"/>
    <dgm:cxn modelId="{D2C95A34-C01C-4515-9D0C-BEE59C138EEF}" type="presParOf" srcId="{6901086A-E992-49F4-9B8F-6C206888E5C2}" destId="{5F0732AB-756D-4A5D-ADFC-873995D4C555}" srcOrd="2" destOrd="0" presId="urn:microsoft.com/office/officeart/2008/layout/VerticalCurvedList"/>
    <dgm:cxn modelId="{A59F943C-06EE-4F30-84B8-6A80AFB7F06C}" type="presParOf" srcId="{6901086A-E992-49F4-9B8F-6C206888E5C2}" destId="{7419A35B-3C02-487E-AEEA-118FE43E67FF}" srcOrd="3" destOrd="0" presId="urn:microsoft.com/office/officeart/2008/layout/VerticalCurvedList"/>
    <dgm:cxn modelId="{875909DB-CBAD-4AD6-B5D5-7729185795BA}" type="presParOf" srcId="{DDFDFE8D-3D91-42BA-8529-03DA6108DCF1}" destId="{0C74A69E-B933-4B10-A78F-CEA397BECBEA}" srcOrd="1" destOrd="0" presId="urn:microsoft.com/office/officeart/2008/layout/VerticalCurvedList"/>
    <dgm:cxn modelId="{5719B142-0411-4F7E-89C8-74C7E1B71FA3}" type="presParOf" srcId="{DDFDFE8D-3D91-42BA-8529-03DA6108DCF1}" destId="{5A166DF9-7005-458D-BB48-2E24CD94FAE7}" srcOrd="2" destOrd="0" presId="urn:microsoft.com/office/officeart/2008/layout/VerticalCurvedList"/>
    <dgm:cxn modelId="{72EEC9CD-AACB-4B21-9C37-3FA2A653C211}" type="presParOf" srcId="{5A166DF9-7005-458D-BB48-2E24CD94FAE7}" destId="{569AC37E-6726-4238-A57A-C8434D5D0F1D}" srcOrd="0" destOrd="0" presId="urn:microsoft.com/office/officeart/2008/layout/VerticalCurvedList"/>
    <dgm:cxn modelId="{E28EFCF8-8670-4B6A-8834-F3F1283C7031}" type="presParOf" srcId="{DDFDFE8D-3D91-42BA-8529-03DA6108DCF1}" destId="{CADE4C5C-EF94-4255-B688-C7AA0922E26E}" srcOrd="3" destOrd="0" presId="urn:microsoft.com/office/officeart/2008/layout/VerticalCurvedList"/>
    <dgm:cxn modelId="{76B7C530-B6DE-4B56-BE55-BA3C72334530}" type="presParOf" srcId="{DDFDFE8D-3D91-42BA-8529-03DA6108DCF1}" destId="{556C6B9E-5852-4AF9-BFAA-85333019C311}" srcOrd="4" destOrd="0" presId="urn:microsoft.com/office/officeart/2008/layout/VerticalCurvedList"/>
    <dgm:cxn modelId="{712AD018-8D26-4141-A5CD-50DD288FCBA8}" type="presParOf" srcId="{556C6B9E-5852-4AF9-BFAA-85333019C311}" destId="{787C164B-CFCE-47AF-B262-314E9E0E1285}" srcOrd="0" destOrd="0" presId="urn:microsoft.com/office/officeart/2008/layout/VerticalCurvedList"/>
    <dgm:cxn modelId="{62353917-8720-41D7-B4AF-0FF0B620E67B}" type="presParOf" srcId="{DDFDFE8D-3D91-42BA-8529-03DA6108DCF1}" destId="{DB35DE6A-AEDE-4D31-B16D-0366F0D7D0E8}" srcOrd="5" destOrd="0" presId="urn:microsoft.com/office/officeart/2008/layout/VerticalCurvedList"/>
    <dgm:cxn modelId="{DABE3096-34EC-4FDE-B774-E3A9C6EEBF90}" type="presParOf" srcId="{DDFDFE8D-3D91-42BA-8529-03DA6108DCF1}" destId="{DB2D9BF1-CF00-49E1-BBAF-017E46891BFF}" srcOrd="6" destOrd="0" presId="urn:microsoft.com/office/officeart/2008/layout/VerticalCurvedList"/>
    <dgm:cxn modelId="{639BD9DE-98AD-42B1-9433-C51BB954E9E8}" type="presParOf" srcId="{DB2D9BF1-CF00-49E1-BBAF-017E46891BFF}" destId="{0554BBCD-3515-455D-99C5-6AB7E4130130}"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BCF3F5-AD1C-4EFB-B0B4-5284AD75C0F6}" type="doc">
      <dgm:prSet loTypeId="urn:microsoft.com/office/officeart/2005/8/layout/pList2" loCatId="list" qsTypeId="urn:microsoft.com/office/officeart/2005/8/quickstyle/simple1" qsCatId="simple" csTypeId="urn:microsoft.com/office/officeart/2005/8/colors/accent2_1" csCatId="accent2" phldr="1"/>
      <dgm:spPr/>
      <dgm:t>
        <a:bodyPr/>
        <a:lstStyle/>
        <a:p>
          <a:endParaRPr lang="en-US"/>
        </a:p>
      </dgm:t>
    </dgm:pt>
    <dgm:pt modelId="{ECF15612-D3FD-45F1-9140-0D1BDEFE3FFD}">
      <dgm:prSet phldrT="[Text]" custT="1"/>
      <dgm:spPr/>
      <dgm:t>
        <a:bodyPr vert="vert270" anchor="ctr"/>
        <a:lstStyle/>
        <a:p>
          <a:r>
            <a:rPr lang="en-US" sz="1400" b="0" dirty="0"/>
            <a:t>Strategic Planning &amp; Management</a:t>
          </a:r>
        </a:p>
      </dgm:t>
    </dgm:pt>
    <dgm:pt modelId="{6A14BC63-ECA9-4B4C-A960-D3C116379E8D}" type="parTrans" cxnId="{89FB65C6-70D0-419C-96C5-E3DDC9E5C21C}">
      <dgm:prSet/>
      <dgm:spPr/>
      <dgm:t>
        <a:bodyPr/>
        <a:lstStyle/>
        <a:p>
          <a:endParaRPr lang="en-US" sz="1200">
            <a:solidFill>
              <a:schemeClr val="bg1"/>
            </a:solidFill>
          </a:endParaRPr>
        </a:p>
      </dgm:t>
    </dgm:pt>
    <dgm:pt modelId="{B59AEDF1-11EC-48C1-8017-A22ED3B7F9E8}" type="sibTrans" cxnId="{89FB65C6-70D0-419C-96C5-E3DDC9E5C21C}">
      <dgm:prSet/>
      <dgm:spPr/>
      <dgm:t>
        <a:bodyPr/>
        <a:lstStyle/>
        <a:p>
          <a:endParaRPr lang="en-US" sz="1200">
            <a:solidFill>
              <a:schemeClr val="bg1"/>
            </a:solidFill>
          </a:endParaRPr>
        </a:p>
      </dgm:t>
    </dgm:pt>
    <dgm:pt modelId="{60736E77-FA06-4731-8735-B55D09BE3BA5}">
      <dgm:prSet phldrT="[Text]" custT="1"/>
      <dgm:spPr>
        <a:solidFill>
          <a:schemeClr val="bg1">
            <a:lumMod val="85000"/>
          </a:schemeClr>
        </a:solidFill>
      </dgm:spPr>
      <dgm:t>
        <a:bodyPr vert="vert270" anchor="ctr"/>
        <a:lstStyle/>
        <a:p>
          <a:pPr>
            <a:buFont typeface="+mj-lt"/>
            <a:buNone/>
          </a:pPr>
          <a:r>
            <a:rPr lang="en-US" sz="1400" b="0" dirty="0"/>
            <a:t>Human Resources</a:t>
          </a:r>
        </a:p>
      </dgm:t>
    </dgm:pt>
    <dgm:pt modelId="{AE94B2BB-28CF-49A4-B68D-149E92E9F8D4}" type="parTrans" cxnId="{7444FFFA-CC86-471F-857D-490706610DCD}">
      <dgm:prSet/>
      <dgm:spPr/>
      <dgm:t>
        <a:bodyPr/>
        <a:lstStyle/>
        <a:p>
          <a:endParaRPr lang="en-US" sz="1200">
            <a:solidFill>
              <a:schemeClr val="bg1"/>
            </a:solidFill>
          </a:endParaRPr>
        </a:p>
      </dgm:t>
    </dgm:pt>
    <dgm:pt modelId="{836532F9-83AF-4AE5-8269-AA3ABD4E12C4}" type="sibTrans" cxnId="{7444FFFA-CC86-471F-857D-490706610DCD}">
      <dgm:prSet/>
      <dgm:spPr/>
      <dgm:t>
        <a:bodyPr/>
        <a:lstStyle/>
        <a:p>
          <a:endParaRPr lang="en-US" sz="1200">
            <a:solidFill>
              <a:schemeClr val="bg1"/>
            </a:solidFill>
          </a:endParaRPr>
        </a:p>
      </dgm:t>
    </dgm:pt>
    <dgm:pt modelId="{DF2F4672-6A02-4B4D-873D-76004E57EAA3}">
      <dgm:prSet phldrT="[Text]" custT="1"/>
      <dgm:spPr/>
      <dgm:t>
        <a:bodyPr vert="vert270" anchor="ctr"/>
        <a:lstStyle/>
        <a:p>
          <a:pPr>
            <a:buFont typeface="+mj-lt"/>
            <a:buNone/>
          </a:pPr>
          <a:r>
            <a:rPr lang="en-US" sz="1400" b="0" dirty="0"/>
            <a:t>LMIS</a:t>
          </a:r>
        </a:p>
      </dgm:t>
    </dgm:pt>
    <dgm:pt modelId="{37119E75-E676-4ADD-A70D-6C631727C4D9}" type="parTrans" cxnId="{BE518C3C-35AB-407E-A36C-368FCFCE620C}">
      <dgm:prSet/>
      <dgm:spPr/>
      <dgm:t>
        <a:bodyPr/>
        <a:lstStyle/>
        <a:p>
          <a:endParaRPr lang="en-US" sz="1200">
            <a:solidFill>
              <a:schemeClr val="bg1"/>
            </a:solidFill>
          </a:endParaRPr>
        </a:p>
      </dgm:t>
    </dgm:pt>
    <dgm:pt modelId="{E72966EF-C5A2-4FF4-9C0F-6BA9ED9D939C}" type="sibTrans" cxnId="{BE518C3C-35AB-407E-A36C-368FCFCE620C}">
      <dgm:prSet/>
      <dgm:spPr/>
      <dgm:t>
        <a:bodyPr/>
        <a:lstStyle/>
        <a:p>
          <a:endParaRPr lang="en-US" sz="1200">
            <a:solidFill>
              <a:schemeClr val="bg1"/>
            </a:solidFill>
          </a:endParaRPr>
        </a:p>
      </dgm:t>
    </dgm:pt>
    <dgm:pt modelId="{5283DEE5-7E62-4402-B35E-2E028E8D6266}">
      <dgm:prSet phldrT="[Text]" custT="1"/>
      <dgm:spPr>
        <a:solidFill>
          <a:schemeClr val="bg1">
            <a:lumMod val="85000"/>
          </a:schemeClr>
        </a:solidFill>
      </dgm:spPr>
      <dgm:t>
        <a:bodyPr vert="vert270" anchor="ctr"/>
        <a:lstStyle/>
        <a:p>
          <a:pPr>
            <a:buFont typeface="+mj-lt"/>
            <a:buNone/>
          </a:pPr>
          <a:r>
            <a:rPr lang="en-US" sz="1400" b="0" dirty="0"/>
            <a:t>Financial Sustainability </a:t>
          </a:r>
        </a:p>
      </dgm:t>
    </dgm:pt>
    <dgm:pt modelId="{7069981C-2004-4223-BE08-4EB2030E44DF}" type="parTrans" cxnId="{82278026-B310-45AE-8F5D-A5514D0C2FEE}">
      <dgm:prSet/>
      <dgm:spPr/>
      <dgm:t>
        <a:bodyPr/>
        <a:lstStyle/>
        <a:p>
          <a:endParaRPr lang="en-US" sz="1200">
            <a:solidFill>
              <a:schemeClr val="bg1"/>
            </a:solidFill>
          </a:endParaRPr>
        </a:p>
      </dgm:t>
    </dgm:pt>
    <dgm:pt modelId="{1C0ABE14-A631-41C7-A70C-F20FFC1428E3}" type="sibTrans" cxnId="{82278026-B310-45AE-8F5D-A5514D0C2FEE}">
      <dgm:prSet/>
      <dgm:spPr/>
      <dgm:t>
        <a:bodyPr/>
        <a:lstStyle/>
        <a:p>
          <a:endParaRPr lang="en-US" sz="1200">
            <a:solidFill>
              <a:schemeClr val="bg1"/>
            </a:solidFill>
          </a:endParaRPr>
        </a:p>
      </dgm:t>
    </dgm:pt>
    <dgm:pt modelId="{1CFBDE63-DEE0-491E-87AB-F0B9003E61B4}">
      <dgm:prSet custT="1"/>
      <dgm:spPr>
        <a:solidFill>
          <a:schemeClr val="bg1">
            <a:lumMod val="85000"/>
          </a:schemeClr>
        </a:solidFill>
      </dgm:spPr>
      <dgm:t>
        <a:bodyPr vert="vert270" anchor="ctr"/>
        <a:lstStyle/>
        <a:p>
          <a:pPr>
            <a:buFont typeface="+mj-lt"/>
            <a:buNone/>
          </a:pPr>
          <a:r>
            <a:rPr lang="en-US" sz="1400" b="0" dirty="0"/>
            <a:t>Policy and Governance</a:t>
          </a:r>
          <a:r>
            <a:rPr lang="en-US" sz="1400" b="1" dirty="0"/>
            <a:t> </a:t>
          </a:r>
          <a:endParaRPr lang="en-US" sz="1400" dirty="0"/>
        </a:p>
      </dgm:t>
    </dgm:pt>
    <dgm:pt modelId="{CD3549F0-C753-4379-A418-E8C4FBD55326}" type="parTrans" cxnId="{D2A011DE-28F6-440F-8745-643EDCDD91DF}">
      <dgm:prSet/>
      <dgm:spPr/>
      <dgm:t>
        <a:bodyPr/>
        <a:lstStyle/>
        <a:p>
          <a:endParaRPr lang="en-US" sz="1200">
            <a:solidFill>
              <a:schemeClr val="bg1"/>
            </a:solidFill>
          </a:endParaRPr>
        </a:p>
      </dgm:t>
    </dgm:pt>
    <dgm:pt modelId="{883EA51F-D696-4648-AD10-BD144CE62387}" type="sibTrans" cxnId="{D2A011DE-28F6-440F-8745-643EDCDD91DF}">
      <dgm:prSet/>
      <dgm:spPr/>
      <dgm:t>
        <a:bodyPr/>
        <a:lstStyle/>
        <a:p>
          <a:endParaRPr lang="en-US" sz="1200">
            <a:solidFill>
              <a:schemeClr val="bg1"/>
            </a:solidFill>
          </a:endParaRPr>
        </a:p>
      </dgm:t>
    </dgm:pt>
    <dgm:pt modelId="{EAEA4CAF-9B18-4F1C-8A0E-50E11ED171D4}">
      <dgm:prSet custT="1"/>
      <dgm:spPr/>
      <dgm:t>
        <a:bodyPr vert="vert270" anchor="ctr"/>
        <a:lstStyle/>
        <a:p>
          <a:pPr>
            <a:buFont typeface="+mj-lt"/>
            <a:buNone/>
          </a:pPr>
          <a:r>
            <a:rPr lang="en-US" sz="1400" b="0" dirty="0"/>
            <a:t>Forecasting &amp; Supply Planning</a:t>
          </a:r>
          <a:r>
            <a:rPr lang="en-US" sz="1400" b="1" dirty="0"/>
            <a:t> </a:t>
          </a:r>
          <a:endParaRPr lang="en-US" sz="1400" dirty="0"/>
        </a:p>
      </dgm:t>
    </dgm:pt>
    <dgm:pt modelId="{D93E8C87-2D88-49FD-992E-8C12138A6772}" type="parTrans" cxnId="{AB0B9053-9B18-4E95-A9AD-A3CF8CFF4716}">
      <dgm:prSet/>
      <dgm:spPr/>
      <dgm:t>
        <a:bodyPr/>
        <a:lstStyle/>
        <a:p>
          <a:endParaRPr lang="en-US" sz="1200">
            <a:solidFill>
              <a:schemeClr val="bg1"/>
            </a:solidFill>
          </a:endParaRPr>
        </a:p>
      </dgm:t>
    </dgm:pt>
    <dgm:pt modelId="{C1E0F219-1729-4C18-9371-580BDD8A46E6}" type="sibTrans" cxnId="{AB0B9053-9B18-4E95-A9AD-A3CF8CFF4716}">
      <dgm:prSet/>
      <dgm:spPr/>
      <dgm:t>
        <a:bodyPr/>
        <a:lstStyle/>
        <a:p>
          <a:endParaRPr lang="en-US" sz="1200">
            <a:solidFill>
              <a:schemeClr val="bg1"/>
            </a:solidFill>
          </a:endParaRPr>
        </a:p>
      </dgm:t>
    </dgm:pt>
    <dgm:pt modelId="{91A9F37F-3CF5-4698-AF2B-AB2BBCC22A6C}">
      <dgm:prSet custT="1"/>
      <dgm:spPr/>
      <dgm:t>
        <a:bodyPr vert="vert270" anchor="ctr"/>
        <a:lstStyle/>
        <a:p>
          <a:pPr>
            <a:buFont typeface="+mj-lt"/>
            <a:buNone/>
          </a:pPr>
          <a:r>
            <a:rPr lang="en-US" sz="1400" dirty="0"/>
            <a:t>Procurement &amp; Customs Clearance</a:t>
          </a:r>
        </a:p>
      </dgm:t>
    </dgm:pt>
    <dgm:pt modelId="{01166087-9EC0-4AB4-85E3-82DC41DE2518}" type="parTrans" cxnId="{5D1DDE1C-6FFE-4CE8-A668-650C1DCBA9A0}">
      <dgm:prSet/>
      <dgm:spPr/>
      <dgm:t>
        <a:bodyPr/>
        <a:lstStyle/>
        <a:p>
          <a:endParaRPr lang="en-US"/>
        </a:p>
      </dgm:t>
    </dgm:pt>
    <dgm:pt modelId="{98FA327A-6A5A-4B9F-BB15-7947DBD8CAD5}" type="sibTrans" cxnId="{5D1DDE1C-6FFE-4CE8-A668-650C1DCBA9A0}">
      <dgm:prSet/>
      <dgm:spPr/>
      <dgm:t>
        <a:bodyPr/>
        <a:lstStyle/>
        <a:p>
          <a:endParaRPr lang="en-US"/>
        </a:p>
      </dgm:t>
    </dgm:pt>
    <dgm:pt modelId="{1BD5BA4B-5594-47EF-8C08-0EDF0F88D081}">
      <dgm:prSet custT="1"/>
      <dgm:spPr/>
      <dgm:t>
        <a:bodyPr vert="vert270" anchor="ctr"/>
        <a:lstStyle/>
        <a:p>
          <a:pPr>
            <a:buFont typeface="+mj-lt"/>
            <a:buNone/>
          </a:pPr>
          <a:r>
            <a:rPr lang="en-US" sz="1400" dirty="0"/>
            <a:t>Warehousing &amp; Storage</a:t>
          </a:r>
        </a:p>
      </dgm:t>
    </dgm:pt>
    <dgm:pt modelId="{A67D035E-CF50-48D8-9F46-0761EF4808AD}" type="parTrans" cxnId="{158D6D43-FC7E-4EA1-931A-76339282A001}">
      <dgm:prSet/>
      <dgm:spPr/>
      <dgm:t>
        <a:bodyPr/>
        <a:lstStyle/>
        <a:p>
          <a:endParaRPr lang="en-US"/>
        </a:p>
      </dgm:t>
    </dgm:pt>
    <dgm:pt modelId="{1CEB3DE9-80A3-4550-A456-D1E40DF82D9A}" type="sibTrans" cxnId="{158D6D43-FC7E-4EA1-931A-76339282A001}">
      <dgm:prSet/>
      <dgm:spPr/>
      <dgm:t>
        <a:bodyPr/>
        <a:lstStyle/>
        <a:p>
          <a:endParaRPr lang="en-US"/>
        </a:p>
      </dgm:t>
    </dgm:pt>
    <dgm:pt modelId="{47092BCB-A736-46A7-A0D4-8BC9F0D99261}">
      <dgm:prSet custT="1"/>
      <dgm:spPr/>
      <dgm:t>
        <a:bodyPr vert="vert270" anchor="ctr"/>
        <a:lstStyle/>
        <a:p>
          <a:pPr>
            <a:buFont typeface="+mj-lt"/>
            <a:buNone/>
          </a:pPr>
          <a:r>
            <a:rPr lang="en-US" sz="1400" b="0" dirty="0"/>
            <a:t>Distribution</a:t>
          </a:r>
        </a:p>
      </dgm:t>
    </dgm:pt>
    <dgm:pt modelId="{0FFC27BE-CFC9-4E3C-ABF1-9E1952CFF0A5}" type="parTrans" cxnId="{8C7902BF-7E0D-4E2F-8B09-93E4295FAD2F}">
      <dgm:prSet/>
      <dgm:spPr/>
      <dgm:t>
        <a:bodyPr/>
        <a:lstStyle/>
        <a:p>
          <a:endParaRPr lang="en-US"/>
        </a:p>
      </dgm:t>
    </dgm:pt>
    <dgm:pt modelId="{8D97D584-9FAC-4CE5-82F8-FA7674CDF107}" type="sibTrans" cxnId="{8C7902BF-7E0D-4E2F-8B09-93E4295FAD2F}">
      <dgm:prSet/>
      <dgm:spPr/>
      <dgm:t>
        <a:bodyPr/>
        <a:lstStyle/>
        <a:p>
          <a:endParaRPr lang="en-US"/>
        </a:p>
      </dgm:t>
    </dgm:pt>
    <dgm:pt modelId="{1EC46808-5A4C-48CB-BE89-6A619EA5FCD6}">
      <dgm:prSet custT="1"/>
      <dgm:spPr/>
      <dgm:t>
        <a:bodyPr vert="vert270" anchor="ctr"/>
        <a:lstStyle/>
        <a:p>
          <a:pPr>
            <a:buFont typeface="+mj-lt"/>
            <a:buNone/>
          </a:pPr>
          <a:r>
            <a:rPr lang="en-US" sz="1400" b="0" dirty="0"/>
            <a:t>Waste Management</a:t>
          </a:r>
        </a:p>
      </dgm:t>
    </dgm:pt>
    <dgm:pt modelId="{5F5B14BC-C680-416B-9A09-43575BCBDFE9}" type="parTrans" cxnId="{F3CB8390-E510-4C9C-80B5-1D61D19CC65A}">
      <dgm:prSet/>
      <dgm:spPr/>
      <dgm:t>
        <a:bodyPr/>
        <a:lstStyle/>
        <a:p>
          <a:endParaRPr lang="en-US"/>
        </a:p>
      </dgm:t>
    </dgm:pt>
    <dgm:pt modelId="{C3268F9D-71E6-4F76-8F22-825E7E4CD1BA}" type="sibTrans" cxnId="{F3CB8390-E510-4C9C-80B5-1D61D19CC65A}">
      <dgm:prSet/>
      <dgm:spPr/>
      <dgm:t>
        <a:bodyPr/>
        <a:lstStyle/>
        <a:p>
          <a:endParaRPr lang="en-US"/>
        </a:p>
      </dgm:t>
    </dgm:pt>
    <dgm:pt modelId="{756A97F7-A0BC-4E5A-BFD8-E6BBA33D1C16}">
      <dgm:prSet custT="1"/>
      <dgm:spPr>
        <a:solidFill>
          <a:schemeClr val="bg1">
            <a:lumMod val="85000"/>
          </a:schemeClr>
        </a:solidFill>
      </dgm:spPr>
      <dgm:t>
        <a:bodyPr vert="vert270" anchor="ctr"/>
        <a:lstStyle/>
        <a:p>
          <a:pPr>
            <a:buFont typeface="+mj-lt"/>
          </a:pPr>
          <a:r>
            <a:rPr lang="en-US" sz="1400" dirty="0"/>
            <a:t>Quality &amp; Pharmacovigilance </a:t>
          </a:r>
        </a:p>
      </dgm:t>
    </dgm:pt>
    <dgm:pt modelId="{11005090-788F-492E-B03D-05388236A727}" type="parTrans" cxnId="{8BE540A1-FF11-4D3D-B8DC-98977D9AD280}">
      <dgm:prSet/>
      <dgm:spPr/>
      <dgm:t>
        <a:bodyPr/>
        <a:lstStyle/>
        <a:p>
          <a:endParaRPr lang="en-US"/>
        </a:p>
      </dgm:t>
    </dgm:pt>
    <dgm:pt modelId="{7E00942B-058D-4637-B411-D9744651DB4D}" type="sibTrans" cxnId="{8BE540A1-FF11-4D3D-B8DC-98977D9AD280}">
      <dgm:prSet/>
      <dgm:spPr/>
      <dgm:t>
        <a:bodyPr/>
        <a:lstStyle/>
        <a:p>
          <a:endParaRPr lang="en-US"/>
        </a:p>
      </dgm:t>
    </dgm:pt>
    <dgm:pt modelId="{C6A49AD3-6ECC-46FA-88C9-D06B727E2496}" type="pres">
      <dgm:prSet presAssocID="{DFBCF3F5-AD1C-4EFB-B0B4-5284AD75C0F6}" presName="Name0" presStyleCnt="0">
        <dgm:presLayoutVars>
          <dgm:dir/>
          <dgm:resizeHandles val="exact"/>
        </dgm:presLayoutVars>
      </dgm:prSet>
      <dgm:spPr/>
      <dgm:t>
        <a:bodyPr/>
        <a:lstStyle/>
        <a:p>
          <a:endParaRPr lang="en-US"/>
        </a:p>
      </dgm:t>
    </dgm:pt>
    <dgm:pt modelId="{8E9D602F-343A-4973-A006-8EE57137E16F}" type="pres">
      <dgm:prSet presAssocID="{DFBCF3F5-AD1C-4EFB-B0B4-5284AD75C0F6}" presName="bkgdShp" presStyleLbl="alignAccFollowNode1" presStyleIdx="0" presStyleCnt="1" custScaleX="3188" custScaleY="33333" custLinFactNeighborX="1426"/>
      <dgm:spPr/>
    </dgm:pt>
    <dgm:pt modelId="{2C89E8BB-92B6-4E1D-B538-5D46627267BC}" type="pres">
      <dgm:prSet presAssocID="{DFBCF3F5-AD1C-4EFB-B0B4-5284AD75C0F6}" presName="linComp" presStyleCnt="0"/>
      <dgm:spPr/>
    </dgm:pt>
    <dgm:pt modelId="{7528D977-E85A-421C-BB60-5D1FD7BBC049}" type="pres">
      <dgm:prSet presAssocID="{ECF15612-D3FD-45F1-9140-0D1BDEFE3FFD}" presName="compNode" presStyleCnt="0"/>
      <dgm:spPr/>
    </dgm:pt>
    <dgm:pt modelId="{EB367EFE-84B4-48B8-B326-5A356E654C9B}" type="pres">
      <dgm:prSet presAssocID="{ECF15612-D3FD-45F1-9140-0D1BDEFE3FFD}" presName="node" presStyleLbl="node1" presStyleIdx="0" presStyleCnt="11" custScaleX="76098" custScaleY="181818" custLinFactNeighborX="-10504" custLinFactNeighborY="-38022">
        <dgm:presLayoutVars>
          <dgm:bulletEnabled val="1"/>
        </dgm:presLayoutVars>
      </dgm:prSet>
      <dgm:spPr/>
      <dgm:t>
        <a:bodyPr/>
        <a:lstStyle/>
        <a:p>
          <a:endParaRPr lang="en-US"/>
        </a:p>
      </dgm:t>
    </dgm:pt>
    <dgm:pt modelId="{19C42AB0-CA6F-42D9-A260-C9105FBE8192}" type="pres">
      <dgm:prSet presAssocID="{ECF15612-D3FD-45F1-9140-0D1BDEFE3FFD}" presName="invisiNode" presStyleLbl="node1" presStyleIdx="0" presStyleCnt="11"/>
      <dgm:spPr/>
    </dgm:pt>
    <dgm:pt modelId="{7D5E0B92-567E-422C-9985-5ED215A53A04}" type="pres">
      <dgm:prSet presAssocID="{ECF15612-D3FD-45F1-9140-0D1BDEFE3FFD}" presName="imagNode" presStyleLbl="fgImgPlace1" presStyleIdx="0" presStyleCnt="11" custScaleX="64924" custScaleY="54111"/>
      <dgm:spPr/>
    </dgm:pt>
    <dgm:pt modelId="{280AEFE3-16EE-4758-B7C5-08E0F57CB472}" type="pres">
      <dgm:prSet presAssocID="{B59AEDF1-11EC-48C1-8017-A22ED3B7F9E8}" presName="sibTrans" presStyleLbl="sibTrans2D1" presStyleIdx="0" presStyleCnt="0"/>
      <dgm:spPr/>
      <dgm:t>
        <a:bodyPr/>
        <a:lstStyle/>
        <a:p>
          <a:endParaRPr lang="en-US"/>
        </a:p>
      </dgm:t>
    </dgm:pt>
    <dgm:pt modelId="{2455CF68-3AFC-427D-9B9F-CAF9A48BB7CB}" type="pres">
      <dgm:prSet presAssocID="{60736E77-FA06-4731-8735-B55D09BE3BA5}" presName="compNode" presStyleCnt="0"/>
      <dgm:spPr/>
    </dgm:pt>
    <dgm:pt modelId="{E85916AF-48FB-4B97-B52C-D527FC8E8CA4}" type="pres">
      <dgm:prSet presAssocID="{60736E77-FA06-4731-8735-B55D09BE3BA5}" presName="node" presStyleLbl="node1" presStyleIdx="1" presStyleCnt="11" custScaleX="71548" custScaleY="181818" custLinFactNeighborX="-4903" custLinFactNeighborY="-23864">
        <dgm:presLayoutVars>
          <dgm:bulletEnabled val="1"/>
        </dgm:presLayoutVars>
      </dgm:prSet>
      <dgm:spPr/>
      <dgm:t>
        <a:bodyPr/>
        <a:lstStyle/>
        <a:p>
          <a:endParaRPr lang="en-US"/>
        </a:p>
      </dgm:t>
    </dgm:pt>
    <dgm:pt modelId="{939ACD56-4C2D-4B5D-8C14-0F5068350637}" type="pres">
      <dgm:prSet presAssocID="{60736E77-FA06-4731-8735-B55D09BE3BA5}" presName="invisiNode" presStyleLbl="node1" presStyleIdx="1" presStyleCnt="11"/>
      <dgm:spPr/>
    </dgm:pt>
    <dgm:pt modelId="{C1B8A438-8AED-4079-89EC-740E253CD7A1}" type="pres">
      <dgm:prSet presAssocID="{60736E77-FA06-4731-8735-B55D09BE3BA5}" presName="imagNode" presStyleLbl="fgImgPlace1" presStyleIdx="1" presStyleCnt="11" custScaleX="59086" custScaleY="45455"/>
      <dgm:spPr/>
    </dgm:pt>
    <dgm:pt modelId="{C21FC76F-C4D0-4EA0-BC1E-BD651B698EB1}" type="pres">
      <dgm:prSet presAssocID="{836532F9-83AF-4AE5-8269-AA3ABD4E12C4}" presName="sibTrans" presStyleLbl="sibTrans2D1" presStyleIdx="0" presStyleCnt="0"/>
      <dgm:spPr/>
      <dgm:t>
        <a:bodyPr/>
        <a:lstStyle/>
        <a:p>
          <a:endParaRPr lang="en-US"/>
        </a:p>
      </dgm:t>
    </dgm:pt>
    <dgm:pt modelId="{F187973F-4C69-4A58-8EF9-831F2D31C275}" type="pres">
      <dgm:prSet presAssocID="{DF2F4672-6A02-4B4D-873D-76004E57EAA3}" presName="compNode" presStyleCnt="0"/>
      <dgm:spPr/>
    </dgm:pt>
    <dgm:pt modelId="{79856AC3-9BD6-48B9-95E6-BF2B5C46BAFE}" type="pres">
      <dgm:prSet presAssocID="{DF2F4672-6A02-4B4D-873D-76004E57EAA3}" presName="node" presStyleLbl="node1" presStyleIdx="2" presStyleCnt="11" custScaleX="75445" custScaleY="181818" custLinFactNeighborX="-6780" custLinFactNeighborY="-26505">
        <dgm:presLayoutVars>
          <dgm:bulletEnabled val="1"/>
        </dgm:presLayoutVars>
      </dgm:prSet>
      <dgm:spPr/>
      <dgm:t>
        <a:bodyPr/>
        <a:lstStyle/>
        <a:p>
          <a:endParaRPr lang="en-US"/>
        </a:p>
      </dgm:t>
    </dgm:pt>
    <dgm:pt modelId="{FC69B9AC-341E-4B93-911D-11AB7F955A4C}" type="pres">
      <dgm:prSet presAssocID="{DF2F4672-6A02-4B4D-873D-76004E57EAA3}" presName="invisiNode" presStyleLbl="node1" presStyleIdx="2" presStyleCnt="11"/>
      <dgm:spPr/>
    </dgm:pt>
    <dgm:pt modelId="{55290674-42B0-499B-8284-246D004E82D0}" type="pres">
      <dgm:prSet presAssocID="{DF2F4672-6A02-4B4D-873D-76004E57EAA3}" presName="imagNode" presStyleLbl="fgImgPlace1" presStyleIdx="2" presStyleCnt="11" custScaleX="30664" custScaleY="30303"/>
      <dgm:spPr/>
    </dgm:pt>
    <dgm:pt modelId="{1DC9002F-C5BB-4A16-9775-A159837AF3C9}" type="pres">
      <dgm:prSet presAssocID="{E72966EF-C5A2-4FF4-9C0F-6BA9ED9D939C}" presName="sibTrans" presStyleLbl="sibTrans2D1" presStyleIdx="0" presStyleCnt="0"/>
      <dgm:spPr/>
      <dgm:t>
        <a:bodyPr/>
        <a:lstStyle/>
        <a:p>
          <a:endParaRPr lang="en-US"/>
        </a:p>
      </dgm:t>
    </dgm:pt>
    <dgm:pt modelId="{C8CABCC7-6D56-4A21-85F1-DD916D7CC555}" type="pres">
      <dgm:prSet presAssocID="{5283DEE5-7E62-4402-B35E-2E028E8D6266}" presName="compNode" presStyleCnt="0"/>
      <dgm:spPr/>
    </dgm:pt>
    <dgm:pt modelId="{7100F18D-FDA3-498B-8B32-D35A1DC243A8}" type="pres">
      <dgm:prSet presAssocID="{5283DEE5-7E62-4402-B35E-2E028E8D6266}" presName="node" presStyleLbl="node1" presStyleIdx="3" presStyleCnt="11" custScaleX="74811" custScaleY="181818" custLinFactNeighborX="3711" custLinFactNeighborY="-38022">
        <dgm:presLayoutVars>
          <dgm:bulletEnabled val="1"/>
        </dgm:presLayoutVars>
      </dgm:prSet>
      <dgm:spPr/>
      <dgm:t>
        <a:bodyPr/>
        <a:lstStyle/>
        <a:p>
          <a:endParaRPr lang="en-US"/>
        </a:p>
      </dgm:t>
    </dgm:pt>
    <dgm:pt modelId="{63582307-B61B-45D7-A43E-64909A56EC1F}" type="pres">
      <dgm:prSet presAssocID="{5283DEE5-7E62-4402-B35E-2E028E8D6266}" presName="invisiNode" presStyleLbl="node1" presStyleIdx="3" presStyleCnt="11"/>
      <dgm:spPr/>
    </dgm:pt>
    <dgm:pt modelId="{CA086B9B-2BAE-4014-B341-703A8C502AAF}" type="pres">
      <dgm:prSet presAssocID="{5283DEE5-7E62-4402-B35E-2E028E8D6266}" presName="imagNode" presStyleLbl="fgImgPlace1" presStyleIdx="3" presStyleCnt="11" custScaleX="31750" custScaleY="45455"/>
      <dgm:spPr/>
    </dgm:pt>
    <dgm:pt modelId="{5CB0D6B2-2F0C-4C32-B798-756A2B7FC934}" type="pres">
      <dgm:prSet presAssocID="{1C0ABE14-A631-41C7-A70C-F20FFC1428E3}" presName="sibTrans" presStyleLbl="sibTrans2D1" presStyleIdx="0" presStyleCnt="0"/>
      <dgm:spPr/>
      <dgm:t>
        <a:bodyPr/>
        <a:lstStyle/>
        <a:p>
          <a:endParaRPr lang="en-US"/>
        </a:p>
      </dgm:t>
    </dgm:pt>
    <dgm:pt modelId="{317BEB1B-964D-4B01-B982-278089613E96}" type="pres">
      <dgm:prSet presAssocID="{1CFBDE63-DEE0-491E-87AB-F0B9003E61B4}" presName="compNode" presStyleCnt="0"/>
      <dgm:spPr/>
    </dgm:pt>
    <dgm:pt modelId="{1B4AB26D-BF83-4BB8-AF59-117298739F1C}" type="pres">
      <dgm:prSet presAssocID="{1CFBDE63-DEE0-491E-87AB-F0B9003E61B4}" presName="node" presStyleLbl="node1" presStyleIdx="4" presStyleCnt="11" custScaleX="85569" custScaleY="181818" custLinFactNeighborX="6630" custLinFactNeighborY="-28409">
        <dgm:presLayoutVars>
          <dgm:bulletEnabled val="1"/>
        </dgm:presLayoutVars>
      </dgm:prSet>
      <dgm:spPr/>
      <dgm:t>
        <a:bodyPr/>
        <a:lstStyle/>
        <a:p>
          <a:endParaRPr lang="en-US"/>
        </a:p>
      </dgm:t>
    </dgm:pt>
    <dgm:pt modelId="{41B374B1-6788-4A4C-AFAE-F6BD10DCBF7D}" type="pres">
      <dgm:prSet presAssocID="{1CFBDE63-DEE0-491E-87AB-F0B9003E61B4}" presName="invisiNode" presStyleLbl="node1" presStyleIdx="4" presStyleCnt="11"/>
      <dgm:spPr/>
    </dgm:pt>
    <dgm:pt modelId="{E7015069-06E2-4C81-BDDC-A52EC2C71C8C}" type="pres">
      <dgm:prSet presAssocID="{1CFBDE63-DEE0-491E-87AB-F0B9003E61B4}" presName="imagNode" presStyleLbl="fgImgPlace1" presStyleIdx="4" presStyleCnt="11" custScaleX="41572" custScaleY="30303"/>
      <dgm:spPr/>
    </dgm:pt>
    <dgm:pt modelId="{75F29AD1-844B-4AB2-9D9A-D4533A43823A}" type="pres">
      <dgm:prSet presAssocID="{883EA51F-D696-4648-AD10-BD144CE62387}" presName="sibTrans" presStyleLbl="sibTrans2D1" presStyleIdx="0" presStyleCnt="0"/>
      <dgm:spPr/>
      <dgm:t>
        <a:bodyPr/>
        <a:lstStyle/>
        <a:p>
          <a:endParaRPr lang="en-US"/>
        </a:p>
      </dgm:t>
    </dgm:pt>
    <dgm:pt modelId="{1277668D-BBE8-458D-8554-F2EA50B3446D}" type="pres">
      <dgm:prSet presAssocID="{756A97F7-A0BC-4E5A-BFD8-E6BBA33D1C16}" presName="compNode" presStyleCnt="0"/>
      <dgm:spPr/>
    </dgm:pt>
    <dgm:pt modelId="{E48E5017-C529-49FB-9755-83B8047EA0E6}" type="pres">
      <dgm:prSet presAssocID="{756A97F7-A0BC-4E5A-BFD8-E6BBA33D1C16}" presName="node" presStyleLbl="node1" presStyleIdx="5" presStyleCnt="11" custScaleX="79447" custScaleY="181818" custLinFactNeighborX="6630" custLinFactNeighborY="-28409">
        <dgm:presLayoutVars>
          <dgm:bulletEnabled val="1"/>
        </dgm:presLayoutVars>
      </dgm:prSet>
      <dgm:spPr/>
      <dgm:t>
        <a:bodyPr/>
        <a:lstStyle/>
        <a:p>
          <a:endParaRPr lang="en-US"/>
        </a:p>
      </dgm:t>
    </dgm:pt>
    <dgm:pt modelId="{13FDD069-A291-4718-8674-EEFC010921A8}" type="pres">
      <dgm:prSet presAssocID="{756A97F7-A0BC-4E5A-BFD8-E6BBA33D1C16}" presName="invisiNode" presStyleLbl="node1" presStyleIdx="5" presStyleCnt="11"/>
      <dgm:spPr/>
    </dgm:pt>
    <dgm:pt modelId="{546D9079-3DE2-438B-B464-85BC94D753B9}" type="pres">
      <dgm:prSet presAssocID="{756A97F7-A0BC-4E5A-BFD8-E6BBA33D1C16}" presName="imagNode" presStyleLbl="fgImgPlace1" presStyleIdx="5" presStyleCnt="11"/>
      <dgm:spPr/>
    </dgm:pt>
    <dgm:pt modelId="{AEC78FC5-A5DB-405A-90DE-152679FDAFE3}" type="pres">
      <dgm:prSet presAssocID="{7E00942B-058D-4637-B411-D9744651DB4D}" presName="sibTrans" presStyleLbl="sibTrans2D1" presStyleIdx="0" presStyleCnt="0"/>
      <dgm:spPr/>
      <dgm:t>
        <a:bodyPr/>
        <a:lstStyle/>
        <a:p>
          <a:endParaRPr lang="en-US"/>
        </a:p>
      </dgm:t>
    </dgm:pt>
    <dgm:pt modelId="{880F7AC4-0506-4EC3-999F-240F6D87530C}" type="pres">
      <dgm:prSet presAssocID="{EAEA4CAF-9B18-4F1C-8A0E-50E11ED171D4}" presName="compNode" presStyleCnt="0"/>
      <dgm:spPr/>
    </dgm:pt>
    <dgm:pt modelId="{89575AFF-8CFD-467F-8DB8-B014D4564FE5}" type="pres">
      <dgm:prSet presAssocID="{EAEA4CAF-9B18-4F1C-8A0E-50E11ED171D4}" presName="node" presStyleLbl="node1" presStyleIdx="6" presStyleCnt="11" custScaleX="83784" custScaleY="181818" custLinFactNeighborX="1255" custLinFactNeighborY="-29025">
        <dgm:presLayoutVars>
          <dgm:bulletEnabled val="1"/>
        </dgm:presLayoutVars>
      </dgm:prSet>
      <dgm:spPr/>
      <dgm:t>
        <a:bodyPr/>
        <a:lstStyle/>
        <a:p>
          <a:endParaRPr lang="en-US"/>
        </a:p>
      </dgm:t>
    </dgm:pt>
    <dgm:pt modelId="{6E11A8A0-B4EA-413B-A96A-77910704F35C}" type="pres">
      <dgm:prSet presAssocID="{EAEA4CAF-9B18-4F1C-8A0E-50E11ED171D4}" presName="invisiNode" presStyleLbl="node1" presStyleIdx="6" presStyleCnt="11"/>
      <dgm:spPr/>
    </dgm:pt>
    <dgm:pt modelId="{2226F52B-D74C-4B0C-AFF6-19716C5A97A1}" type="pres">
      <dgm:prSet presAssocID="{EAEA4CAF-9B18-4F1C-8A0E-50E11ED171D4}" presName="imagNode" presStyleLbl="fgImgPlace1" presStyleIdx="6" presStyleCnt="11" custScaleX="54602" custScaleY="30303"/>
      <dgm:spPr/>
    </dgm:pt>
    <dgm:pt modelId="{8C2BD4B3-4AA9-4747-AB79-79543F641F87}" type="pres">
      <dgm:prSet presAssocID="{C1E0F219-1729-4C18-9371-580BDD8A46E6}" presName="sibTrans" presStyleLbl="sibTrans2D1" presStyleIdx="0" presStyleCnt="0"/>
      <dgm:spPr/>
      <dgm:t>
        <a:bodyPr/>
        <a:lstStyle/>
        <a:p>
          <a:endParaRPr lang="en-US"/>
        </a:p>
      </dgm:t>
    </dgm:pt>
    <dgm:pt modelId="{89ADB73F-9600-48A6-9FC7-6D3AA0FA368E}" type="pres">
      <dgm:prSet presAssocID="{91A9F37F-3CF5-4698-AF2B-AB2BBCC22A6C}" presName="compNode" presStyleCnt="0"/>
      <dgm:spPr/>
    </dgm:pt>
    <dgm:pt modelId="{266A036E-128D-433A-8E8A-96BEF934071A}" type="pres">
      <dgm:prSet presAssocID="{91A9F37F-3CF5-4698-AF2B-AB2BBCC22A6C}" presName="node" presStyleLbl="node1" presStyleIdx="7" presStyleCnt="11" custScaleX="76704" custScaleY="181818" custLinFactNeighborX="11887" custLinFactNeighborY="-20455">
        <dgm:presLayoutVars>
          <dgm:bulletEnabled val="1"/>
        </dgm:presLayoutVars>
      </dgm:prSet>
      <dgm:spPr/>
      <dgm:t>
        <a:bodyPr/>
        <a:lstStyle/>
        <a:p>
          <a:endParaRPr lang="en-US"/>
        </a:p>
      </dgm:t>
    </dgm:pt>
    <dgm:pt modelId="{78E03434-7F6D-4BDA-9860-A44673158A7A}" type="pres">
      <dgm:prSet presAssocID="{91A9F37F-3CF5-4698-AF2B-AB2BBCC22A6C}" presName="invisiNode" presStyleLbl="node1" presStyleIdx="7" presStyleCnt="11"/>
      <dgm:spPr/>
    </dgm:pt>
    <dgm:pt modelId="{E2FEAFF9-11D1-4E6A-BD30-0C935B3B9913}" type="pres">
      <dgm:prSet presAssocID="{91A9F37F-3CF5-4698-AF2B-AB2BBCC22A6C}" presName="imagNode" presStyleLbl="fgImgPlace1" presStyleIdx="7" presStyleCnt="11" custScaleX="29895" custScaleY="45455"/>
      <dgm:spPr/>
    </dgm:pt>
    <dgm:pt modelId="{39BF020D-EB1B-4512-AC57-8F25F24C4394}" type="pres">
      <dgm:prSet presAssocID="{98FA327A-6A5A-4B9F-BB15-7947DBD8CAD5}" presName="sibTrans" presStyleLbl="sibTrans2D1" presStyleIdx="0" presStyleCnt="0"/>
      <dgm:spPr/>
      <dgm:t>
        <a:bodyPr/>
        <a:lstStyle/>
        <a:p>
          <a:endParaRPr lang="en-US"/>
        </a:p>
      </dgm:t>
    </dgm:pt>
    <dgm:pt modelId="{25157B19-C81D-403C-B348-3BD784F64B94}" type="pres">
      <dgm:prSet presAssocID="{1BD5BA4B-5594-47EF-8C08-0EDF0F88D081}" presName="compNode" presStyleCnt="0"/>
      <dgm:spPr/>
    </dgm:pt>
    <dgm:pt modelId="{D64A8D25-7447-4463-82F3-992B564FB99D}" type="pres">
      <dgm:prSet presAssocID="{1BD5BA4B-5594-47EF-8C08-0EDF0F88D081}" presName="node" presStyleLbl="node1" presStyleIdx="8" presStyleCnt="11" custScaleX="68992" custScaleY="181818" custLinFactNeighborX="11884" custLinFactNeighborY="-20455">
        <dgm:presLayoutVars>
          <dgm:bulletEnabled val="1"/>
        </dgm:presLayoutVars>
      </dgm:prSet>
      <dgm:spPr/>
      <dgm:t>
        <a:bodyPr/>
        <a:lstStyle/>
        <a:p>
          <a:endParaRPr lang="en-US"/>
        </a:p>
      </dgm:t>
    </dgm:pt>
    <dgm:pt modelId="{4E0C99E4-9D97-446F-9DF4-60379C6630D3}" type="pres">
      <dgm:prSet presAssocID="{1BD5BA4B-5594-47EF-8C08-0EDF0F88D081}" presName="invisiNode" presStyleLbl="node1" presStyleIdx="8" presStyleCnt="11"/>
      <dgm:spPr/>
    </dgm:pt>
    <dgm:pt modelId="{6DED3343-B29E-40E6-B015-E6C2790F34D1}" type="pres">
      <dgm:prSet presAssocID="{1BD5BA4B-5594-47EF-8C08-0EDF0F88D081}" presName="imagNode" presStyleLbl="fgImgPlace1" presStyleIdx="8" presStyleCnt="11" custScaleX="24233" custScaleY="29222"/>
      <dgm:spPr/>
    </dgm:pt>
    <dgm:pt modelId="{298CE895-D15B-425A-951F-3D8C7C10137E}" type="pres">
      <dgm:prSet presAssocID="{1CEB3DE9-80A3-4550-A456-D1E40DF82D9A}" presName="sibTrans" presStyleLbl="sibTrans2D1" presStyleIdx="0" presStyleCnt="0"/>
      <dgm:spPr/>
      <dgm:t>
        <a:bodyPr/>
        <a:lstStyle/>
        <a:p>
          <a:endParaRPr lang="en-US"/>
        </a:p>
      </dgm:t>
    </dgm:pt>
    <dgm:pt modelId="{79322CA0-F811-435B-AFBB-47ECA1DF8723}" type="pres">
      <dgm:prSet presAssocID="{47092BCB-A736-46A7-A0D4-8BC9F0D99261}" presName="compNode" presStyleCnt="0"/>
      <dgm:spPr/>
    </dgm:pt>
    <dgm:pt modelId="{B37EADCF-D736-4F0A-88E5-AE65A0144C34}" type="pres">
      <dgm:prSet presAssocID="{47092BCB-A736-46A7-A0D4-8BC9F0D99261}" presName="node" presStyleLbl="node1" presStyleIdx="9" presStyleCnt="11" custScaleX="59082" custScaleY="176624" custLinFactNeighborX="7119" custLinFactNeighborY="-21393">
        <dgm:presLayoutVars>
          <dgm:bulletEnabled val="1"/>
        </dgm:presLayoutVars>
      </dgm:prSet>
      <dgm:spPr/>
      <dgm:t>
        <a:bodyPr/>
        <a:lstStyle/>
        <a:p>
          <a:endParaRPr lang="en-US"/>
        </a:p>
      </dgm:t>
    </dgm:pt>
    <dgm:pt modelId="{9DC24064-FCAD-4B8A-BF6D-8716739D34D8}" type="pres">
      <dgm:prSet presAssocID="{47092BCB-A736-46A7-A0D4-8BC9F0D99261}" presName="invisiNode" presStyleLbl="node1" presStyleIdx="9" presStyleCnt="11"/>
      <dgm:spPr/>
    </dgm:pt>
    <dgm:pt modelId="{A7EA7033-C333-4524-8BC3-8827C2A62F97}" type="pres">
      <dgm:prSet presAssocID="{47092BCB-A736-46A7-A0D4-8BC9F0D99261}" presName="imagNode" presStyleLbl="fgImgPlace1" presStyleIdx="9" presStyleCnt="11" custScaleX="66025" custScaleY="60606"/>
      <dgm:spPr/>
    </dgm:pt>
    <dgm:pt modelId="{A71B1713-3A62-4269-9C2F-27B61DD3C240}" type="pres">
      <dgm:prSet presAssocID="{8D97D584-9FAC-4CE5-82F8-FA7674CDF107}" presName="sibTrans" presStyleLbl="sibTrans2D1" presStyleIdx="0" presStyleCnt="0"/>
      <dgm:spPr/>
      <dgm:t>
        <a:bodyPr/>
        <a:lstStyle/>
        <a:p>
          <a:endParaRPr lang="en-US"/>
        </a:p>
      </dgm:t>
    </dgm:pt>
    <dgm:pt modelId="{6AEC4A7C-8445-4E1D-8AA7-84FDF4CFD6BE}" type="pres">
      <dgm:prSet presAssocID="{1EC46808-5A4C-48CB-BE89-6A619EA5FCD6}" presName="compNode" presStyleCnt="0"/>
      <dgm:spPr/>
    </dgm:pt>
    <dgm:pt modelId="{C30870A8-C8E4-4F07-9B5E-8A42F729BDB0}" type="pres">
      <dgm:prSet presAssocID="{1EC46808-5A4C-48CB-BE89-6A619EA5FCD6}" presName="node" presStyleLbl="node1" presStyleIdx="10" presStyleCnt="11" custScaleX="73275" custScaleY="178489" custLinFactNeighborX="18159" custLinFactNeighborY="-22496">
        <dgm:presLayoutVars>
          <dgm:bulletEnabled val="1"/>
        </dgm:presLayoutVars>
      </dgm:prSet>
      <dgm:spPr/>
      <dgm:t>
        <a:bodyPr/>
        <a:lstStyle/>
        <a:p>
          <a:endParaRPr lang="en-US"/>
        </a:p>
      </dgm:t>
    </dgm:pt>
    <dgm:pt modelId="{7DFB5875-9352-4782-B746-43E861BF0112}" type="pres">
      <dgm:prSet presAssocID="{1EC46808-5A4C-48CB-BE89-6A619EA5FCD6}" presName="invisiNode" presStyleLbl="node1" presStyleIdx="10" presStyleCnt="11"/>
      <dgm:spPr/>
    </dgm:pt>
    <dgm:pt modelId="{05F87BEC-525D-4E96-8121-11A31FB97EF5}" type="pres">
      <dgm:prSet presAssocID="{1EC46808-5A4C-48CB-BE89-6A619EA5FCD6}" presName="imagNode" presStyleLbl="fgImgPlace1" presStyleIdx="10" presStyleCnt="11" custFlipVert="1" custScaleX="63203" custScaleY="8657"/>
      <dgm:spPr/>
    </dgm:pt>
  </dgm:ptLst>
  <dgm:cxnLst>
    <dgm:cxn modelId="{BE518C3C-35AB-407E-A36C-368FCFCE620C}" srcId="{DFBCF3F5-AD1C-4EFB-B0B4-5284AD75C0F6}" destId="{DF2F4672-6A02-4B4D-873D-76004E57EAA3}" srcOrd="2" destOrd="0" parTransId="{37119E75-E676-4ADD-A70D-6C631727C4D9}" sibTransId="{E72966EF-C5A2-4FF4-9C0F-6BA9ED9D939C}"/>
    <dgm:cxn modelId="{82278026-B310-45AE-8F5D-A5514D0C2FEE}" srcId="{DFBCF3F5-AD1C-4EFB-B0B4-5284AD75C0F6}" destId="{5283DEE5-7E62-4402-B35E-2E028E8D6266}" srcOrd="3" destOrd="0" parTransId="{7069981C-2004-4223-BE08-4EB2030E44DF}" sibTransId="{1C0ABE14-A631-41C7-A70C-F20FFC1428E3}"/>
    <dgm:cxn modelId="{73539A68-ECF8-4AB0-9375-C4272D1857AE}" type="presOf" srcId="{7E00942B-058D-4637-B411-D9744651DB4D}" destId="{AEC78FC5-A5DB-405A-90DE-152679FDAFE3}" srcOrd="0" destOrd="0" presId="urn:microsoft.com/office/officeart/2005/8/layout/pList2"/>
    <dgm:cxn modelId="{019ED873-C92E-40E8-8366-CAF7396DAC7E}" type="presOf" srcId="{C1E0F219-1729-4C18-9371-580BDD8A46E6}" destId="{8C2BD4B3-4AA9-4747-AB79-79543F641F87}" srcOrd="0" destOrd="0" presId="urn:microsoft.com/office/officeart/2005/8/layout/pList2"/>
    <dgm:cxn modelId="{8BE540A1-FF11-4D3D-B8DC-98977D9AD280}" srcId="{DFBCF3F5-AD1C-4EFB-B0B4-5284AD75C0F6}" destId="{756A97F7-A0BC-4E5A-BFD8-E6BBA33D1C16}" srcOrd="5" destOrd="0" parTransId="{11005090-788F-492E-B03D-05388236A727}" sibTransId="{7E00942B-058D-4637-B411-D9744651DB4D}"/>
    <dgm:cxn modelId="{9A4FDC02-C09E-4620-BA70-6CFD556DCBF3}" type="presOf" srcId="{E72966EF-C5A2-4FF4-9C0F-6BA9ED9D939C}" destId="{1DC9002F-C5BB-4A16-9775-A159837AF3C9}" srcOrd="0" destOrd="0" presId="urn:microsoft.com/office/officeart/2005/8/layout/pList2"/>
    <dgm:cxn modelId="{387E71A3-FE1F-4141-8AF7-38E72E348BC1}" type="presOf" srcId="{5283DEE5-7E62-4402-B35E-2E028E8D6266}" destId="{7100F18D-FDA3-498B-8B32-D35A1DC243A8}" srcOrd="0" destOrd="0" presId="urn:microsoft.com/office/officeart/2005/8/layout/pList2"/>
    <dgm:cxn modelId="{7444FFFA-CC86-471F-857D-490706610DCD}" srcId="{DFBCF3F5-AD1C-4EFB-B0B4-5284AD75C0F6}" destId="{60736E77-FA06-4731-8735-B55D09BE3BA5}" srcOrd="1" destOrd="0" parTransId="{AE94B2BB-28CF-49A4-B68D-149E92E9F8D4}" sibTransId="{836532F9-83AF-4AE5-8269-AA3ABD4E12C4}"/>
    <dgm:cxn modelId="{751BC180-6BE7-44C9-B23C-156245911AF5}" type="presOf" srcId="{DFBCF3F5-AD1C-4EFB-B0B4-5284AD75C0F6}" destId="{C6A49AD3-6ECC-46FA-88C9-D06B727E2496}" srcOrd="0" destOrd="0" presId="urn:microsoft.com/office/officeart/2005/8/layout/pList2"/>
    <dgm:cxn modelId="{4EEB8D3D-6644-485E-8E01-4A5537F8E055}" type="presOf" srcId="{1CEB3DE9-80A3-4550-A456-D1E40DF82D9A}" destId="{298CE895-D15B-425A-951F-3D8C7C10137E}" srcOrd="0" destOrd="0" presId="urn:microsoft.com/office/officeart/2005/8/layout/pList2"/>
    <dgm:cxn modelId="{F65BCE69-24E5-47B7-9785-30DBBD2BAEC2}" type="presOf" srcId="{8D97D584-9FAC-4CE5-82F8-FA7674CDF107}" destId="{A71B1713-3A62-4269-9C2F-27B61DD3C240}" srcOrd="0" destOrd="0" presId="urn:microsoft.com/office/officeart/2005/8/layout/pList2"/>
    <dgm:cxn modelId="{5DEA7314-BE87-478D-B6D6-6A6830FB115D}" type="presOf" srcId="{98FA327A-6A5A-4B9F-BB15-7947DBD8CAD5}" destId="{39BF020D-EB1B-4512-AC57-8F25F24C4394}" srcOrd="0" destOrd="0" presId="urn:microsoft.com/office/officeart/2005/8/layout/pList2"/>
    <dgm:cxn modelId="{F3CB8390-E510-4C9C-80B5-1D61D19CC65A}" srcId="{DFBCF3F5-AD1C-4EFB-B0B4-5284AD75C0F6}" destId="{1EC46808-5A4C-48CB-BE89-6A619EA5FCD6}" srcOrd="10" destOrd="0" parTransId="{5F5B14BC-C680-416B-9A09-43575BCBDFE9}" sibTransId="{C3268F9D-71E6-4F76-8F22-825E7E4CD1BA}"/>
    <dgm:cxn modelId="{06D8897A-84E1-489D-85A6-60C8721D5023}" type="presOf" srcId="{B59AEDF1-11EC-48C1-8017-A22ED3B7F9E8}" destId="{280AEFE3-16EE-4758-B7C5-08E0F57CB472}" srcOrd="0" destOrd="0" presId="urn:microsoft.com/office/officeart/2005/8/layout/pList2"/>
    <dgm:cxn modelId="{209E6055-B3C3-49DD-84BC-2DB3AAA6399D}" type="presOf" srcId="{91A9F37F-3CF5-4698-AF2B-AB2BBCC22A6C}" destId="{266A036E-128D-433A-8E8A-96BEF934071A}" srcOrd="0" destOrd="0" presId="urn:microsoft.com/office/officeart/2005/8/layout/pList2"/>
    <dgm:cxn modelId="{1548A361-0F59-4F16-9CFD-D4F1BB323649}" type="presOf" srcId="{1BD5BA4B-5594-47EF-8C08-0EDF0F88D081}" destId="{D64A8D25-7447-4463-82F3-992B564FB99D}" srcOrd="0" destOrd="0" presId="urn:microsoft.com/office/officeart/2005/8/layout/pList2"/>
    <dgm:cxn modelId="{69AD93A9-7F63-4533-B167-96CD844B010B}" type="presOf" srcId="{756A97F7-A0BC-4E5A-BFD8-E6BBA33D1C16}" destId="{E48E5017-C529-49FB-9755-83B8047EA0E6}" srcOrd="0" destOrd="0" presId="urn:microsoft.com/office/officeart/2005/8/layout/pList2"/>
    <dgm:cxn modelId="{DCF2B8EF-45F5-4B5A-8EBB-3033D86C19ED}" type="presOf" srcId="{836532F9-83AF-4AE5-8269-AA3ABD4E12C4}" destId="{C21FC76F-C4D0-4EA0-BC1E-BD651B698EB1}" srcOrd="0" destOrd="0" presId="urn:microsoft.com/office/officeart/2005/8/layout/pList2"/>
    <dgm:cxn modelId="{158D6D43-FC7E-4EA1-931A-76339282A001}" srcId="{DFBCF3F5-AD1C-4EFB-B0B4-5284AD75C0F6}" destId="{1BD5BA4B-5594-47EF-8C08-0EDF0F88D081}" srcOrd="8" destOrd="0" parTransId="{A67D035E-CF50-48D8-9F46-0761EF4808AD}" sibTransId="{1CEB3DE9-80A3-4550-A456-D1E40DF82D9A}"/>
    <dgm:cxn modelId="{B02AB3A4-7BF6-434F-A225-70D08CE19B08}" type="presOf" srcId="{1CFBDE63-DEE0-491E-87AB-F0B9003E61B4}" destId="{1B4AB26D-BF83-4BB8-AF59-117298739F1C}" srcOrd="0" destOrd="0" presId="urn:microsoft.com/office/officeart/2005/8/layout/pList2"/>
    <dgm:cxn modelId="{BD5026EB-3995-4E14-90B3-769C9EBDB862}" type="presOf" srcId="{47092BCB-A736-46A7-A0D4-8BC9F0D99261}" destId="{B37EADCF-D736-4F0A-88E5-AE65A0144C34}" srcOrd="0" destOrd="0" presId="urn:microsoft.com/office/officeart/2005/8/layout/pList2"/>
    <dgm:cxn modelId="{8EC3BDFF-D7C8-4EF8-BA09-5956A6014F02}" type="presOf" srcId="{ECF15612-D3FD-45F1-9140-0D1BDEFE3FFD}" destId="{EB367EFE-84B4-48B8-B326-5A356E654C9B}" srcOrd="0" destOrd="0" presId="urn:microsoft.com/office/officeart/2005/8/layout/pList2"/>
    <dgm:cxn modelId="{5D1DDE1C-6FFE-4CE8-A668-650C1DCBA9A0}" srcId="{DFBCF3F5-AD1C-4EFB-B0B4-5284AD75C0F6}" destId="{91A9F37F-3CF5-4698-AF2B-AB2BBCC22A6C}" srcOrd="7" destOrd="0" parTransId="{01166087-9EC0-4AB4-85E3-82DC41DE2518}" sibTransId="{98FA327A-6A5A-4B9F-BB15-7947DBD8CAD5}"/>
    <dgm:cxn modelId="{A9CA5E83-A3A5-4EEE-B397-70FF83DF965A}" type="presOf" srcId="{883EA51F-D696-4648-AD10-BD144CE62387}" destId="{75F29AD1-844B-4AB2-9D9A-D4533A43823A}" srcOrd="0" destOrd="0" presId="urn:microsoft.com/office/officeart/2005/8/layout/pList2"/>
    <dgm:cxn modelId="{89FB65C6-70D0-419C-96C5-E3DDC9E5C21C}" srcId="{DFBCF3F5-AD1C-4EFB-B0B4-5284AD75C0F6}" destId="{ECF15612-D3FD-45F1-9140-0D1BDEFE3FFD}" srcOrd="0" destOrd="0" parTransId="{6A14BC63-ECA9-4B4C-A960-D3C116379E8D}" sibTransId="{B59AEDF1-11EC-48C1-8017-A22ED3B7F9E8}"/>
    <dgm:cxn modelId="{6CABAAAC-CE1A-4B6A-9855-07DFE9B89F7D}" type="presOf" srcId="{1EC46808-5A4C-48CB-BE89-6A619EA5FCD6}" destId="{C30870A8-C8E4-4F07-9B5E-8A42F729BDB0}" srcOrd="0" destOrd="0" presId="urn:microsoft.com/office/officeart/2005/8/layout/pList2"/>
    <dgm:cxn modelId="{D2A011DE-28F6-440F-8745-643EDCDD91DF}" srcId="{DFBCF3F5-AD1C-4EFB-B0B4-5284AD75C0F6}" destId="{1CFBDE63-DEE0-491E-87AB-F0B9003E61B4}" srcOrd="4" destOrd="0" parTransId="{CD3549F0-C753-4379-A418-E8C4FBD55326}" sibTransId="{883EA51F-D696-4648-AD10-BD144CE62387}"/>
    <dgm:cxn modelId="{8C7902BF-7E0D-4E2F-8B09-93E4295FAD2F}" srcId="{DFBCF3F5-AD1C-4EFB-B0B4-5284AD75C0F6}" destId="{47092BCB-A736-46A7-A0D4-8BC9F0D99261}" srcOrd="9" destOrd="0" parTransId="{0FFC27BE-CFC9-4E3C-ABF1-9E1952CFF0A5}" sibTransId="{8D97D584-9FAC-4CE5-82F8-FA7674CDF107}"/>
    <dgm:cxn modelId="{05EE512F-E00A-4698-A78F-CFAE7F45A49B}" type="presOf" srcId="{1C0ABE14-A631-41C7-A70C-F20FFC1428E3}" destId="{5CB0D6B2-2F0C-4C32-B798-756A2B7FC934}" srcOrd="0" destOrd="0" presId="urn:microsoft.com/office/officeart/2005/8/layout/pList2"/>
    <dgm:cxn modelId="{AB0B9053-9B18-4E95-A9AD-A3CF8CFF4716}" srcId="{DFBCF3F5-AD1C-4EFB-B0B4-5284AD75C0F6}" destId="{EAEA4CAF-9B18-4F1C-8A0E-50E11ED171D4}" srcOrd="6" destOrd="0" parTransId="{D93E8C87-2D88-49FD-992E-8C12138A6772}" sibTransId="{C1E0F219-1729-4C18-9371-580BDD8A46E6}"/>
    <dgm:cxn modelId="{7F45FA74-9A99-49E2-A39E-0CFAD46D38AB}" type="presOf" srcId="{EAEA4CAF-9B18-4F1C-8A0E-50E11ED171D4}" destId="{89575AFF-8CFD-467F-8DB8-B014D4564FE5}" srcOrd="0" destOrd="0" presId="urn:microsoft.com/office/officeart/2005/8/layout/pList2"/>
    <dgm:cxn modelId="{1766A150-D3E0-4087-8C81-752D1AE607ED}" type="presOf" srcId="{60736E77-FA06-4731-8735-B55D09BE3BA5}" destId="{E85916AF-48FB-4B97-B52C-D527FC8E8CA4}" srcOrd="0" destOrd="0" presId="urn:microsoft.com/office/officeart/2005/8/layout/pList2"/>
    <dgm:cxn modelId="{1B756A2C-06A9-4290-A463-63DB6257A051}" type="presOf" srcId="{DF2F4672-6A02-4B4D-873D-76004E57EAA3}" destId="{79856AC3-9BD6-48B9-95E6-BF2B5C46BAFE}" srcOrd="0" destOrd="0" presId="urn:microsoft.com/office/officeart/2005/8/layout/pList2"/>
    <dgm:cxn modelId="{029F7B34-0D61-4656-92D8-EE3489E6D6F9}" type="presParOf" srcId="{C6A49AD3-6ECC-46FA-88C9-D06B727E2496}" destId="{8E9D602F-343A-4973-A006-8EE57137E16F}" srcOrd="0" destOrd="0" presId="urn:microsoft.com/office/officeart/2005/8/layout/pList2"/>
    <dgm:cxn modelId="{FAE692A6-D8C6-4A42-A06A-5947C89DB6E9}" type="presParOf" srcId="{C6A49AD3-6ECC-46FA-88C9-D06B727E2496}" destId="{2C89E8BB-92B6-4E1D-B538-5D46627267BC}" srcOrd="1" destOrd="0" presId="urn:microsoft.com/office/officeart/2005/8/layout/pList2"/>
    <dgm:cxn modelId="{D8E16246-9928-49F6-AA27-8C97110213B4}" type="presParOf" srcId="{2C89E8BB-92B6-4E1D-B538-5D46627267BC}" destId="{7528D977-E85A-421C-BB60-5D1FD7BBC049}" srcOrd="0" destOrd="0" presId="urn:microsoft.com/office/officeart/2005/8/layout/pList2"/>
    <dgm:cxn modelId="{2CAE467F-3EB1-4B18-9643-992D0895421E}" type="presParOf" srcId="{7528D977-E85A-421C-BB60-5D1FD7BBC049}" destId="{EB367EFE-84B4-48B8-B326-5A356E654C9B}" srcOrd="0" destOrd="0" presId="urn:microsoft.com/office/officeart/2005/8/layout/pList2"/>
    <dgm:cxn modelId="{C90B6013-5A62-4F0C-8E40-711AE18E2343}" type="presParOf" srcId="{7528D977-E85A-421C-BB60-5D1FD7BBC049}" destId="{19C42AB0-CA6F-42D9-A260-C9105FBE8192}" srcOrd="1" destOrd="0" presId="urn:microsoft.com/office/officeart/2005/8/layout/pList2"/>
    <dgm:cxn modelId="{989833A7-9A70-4577-B0D5-58165A0E98B1}" type="presParOf" srcId="{7528D977-E85A-421C-BB60-5D1FD7BBC049}" destId="{7D5E0B92-567E-422C-9985-5ED215A53A04}" srcOrd="2" destOrd="0" presId="urn:microsoft.com/office/officeart/2005/8/layout/pList2"/>
    <dgm:cxn modelId="{476A2C5E-FC04-4F0A-B58F-7E413CCDDE58}" type="presParOf" srcId="{2C89E8BB-92B6-4E1D-B538-5D46627267BC}" destId="{280AEFE3-16EE-4758-B7C5-08E0F57CB472}" srcOrd="1" destOrd="0" presId="urn:microsoft.com/office/officeart/2005/8/layout/pList2"/>
    <dgm:cxn modelId="{00C9A344-EDEE-421A-91BA-C3AE9248CFBF}" type="presParOf" srcId="{2C89E8BB-92B6-4E1D-B538-5D46627267BC}" destId="{2455CF68-3AFC-427D-9B9F-CAF9A48BB7CB}" srcOrd="2" destOrd="0" presId="urn:microsoft.com/office/officeart/2005/8/layout/pList2"/>
    <dgm:cxn modelId="{0BCDB057-D608-4AC4-990B-83BC8247EE01}" type="presParOf" srcId="{2455CF68-3AFC-427D-9B9F-CAF9A48BB7CB}" destId="{E85916AF-48FB-4B97-B52C-D527FC8E8CA4}" srcOrd="0" destOrd="0" presId="urn:microsoft.com/office/officeart/2005/8/layout/pList2"/>
    <dgm:cxn modelId="{58E47CDD-AA34-4582-B1CE-5B8C58109287}" type="presParOf" srcId="{2455CF68-3AFC-427D-9B9F-CAF9A48BB7CB}" destId="{939ACD56-4C2D-4B5D-8C14-0F5068350637}" srcOrd="1" destOrd="0" presId="urn:microsoft.com/office/officeart/2005/8/layout/pList2"/>
    <dgm:cxn modelId="{E2A7E19B-15A7-49AB-BAB0-16FA71AE0FF5}" type="presParOf" srcId="{2455CF68-3AFC-427D-9B9F-CAF9A48BB7CB}" destId="{C1B8A438-8AED-4079-89EC-740E253CD7A1}" srcOrd="2" destOrd="0" presId="urn:microsoft.com/office/officeart/2005/8/layout/pList2"/>
    <dgm:cxn modelId="{E3FEBC08-0D2A-4A3E-8254-C6422A7617E0}" type="presParOf" srcId="{2C89E8BB-92B6-4E1D-B538-5D46627267BC}" destId="{C21FC76F-C4D0-4EA0-BC1E-BD651B698EB1}" srcOrd="3" destOrd="0" presId="urn:microsoft.com/office/officeart/2005/8/layout/pList2"/>
    <dgm:cxn modelId="{F6F92541-6F58-4EB5-BD36-FC2B66413C22}" type="presParOf" srcId="{2C89E8BB-92B6-4E1D-B538-5D46627267BC}" destId="{F187973F-4C69-4A58-8EF9-831F2D31C275}" srcOrd="4" destOrd="0" presId="urn:microsoft.com/office/officeart/2005/8/layout/pList2"/>
    <dgm:cxn modelId="{562606A2-9853-4B02-95E7-8D9D09D409DE}" type="presParOf" srcId="{F187973F-4C69-4A58-8EF9-831F2D31C275}" destId="{79856AC3-9BD6-48B9-95E6-BF2B5C46BAFE}" srcOrd="0" destOrd="0" presId="urn:microsoft.com/office/officeart/2005/8/layout/pList2"/>
    <dgm:cxn modelId="{C3E6741B-64A0-4D75-A865-F17EB6049C1D}" type="presParOf" srcId="{F187973F-4C69-4A58-8EF9-831F2D31C275}" destId="{FC69B9AC-341E-4B93-911D-11AB7F955A4C}" srcOrd="1" destOrd="0" presId="urn:microsoft.com/office/officeart/2005/8/layout/pList2"/>
    <dgm:cxn modelId="{0DEC9E93-5E13-4F4E-A9CD-D0989DEF5D09}" type="presParOf" srcId="{F187973F-4C69-4A58-8EF9-831F2D31C275}" destId="{55290674-42B0-499B-8284-246D004E82D0}" srcOrd="2" destOrd="0" presId="urn:microsoft.com/office/officeart/2005/8/layout/pList2"/>
    <dgm:cxn modelId="{C93ED031-FF3B-48FE-9AF9-EC60074472C8}" type="presParOf" srcId="{2C89E8BB-92B6-4E1D-B538-5D46627267BC}" destId="{1DC9002F-C5BB-4A16-9775-A159837AF3C9}" srcOrd="5" destOrd="0" presId="urn:microsoft.com/office/officeart/2005/8/layout/pList2"/>
    <dgm:cxn modelId="{5709A5AB-2036-498A-B53F-E92664714DDB}" type="presParOf" srcId="{2C89E8BB-92B6-4E1D-B538-5D46627267BC}" destId="{C8CABCC7-6D56-4A21-85F1-DD916D7CC555}" srcOrd="6" destOrd="0" presId="urn:microsoft.com/office/officeart/2005/8/layout/pList2"/>
    <dgm:cxn modelId="{DDF4F59E-75F2-47DA-B754-618CDC0FAA71}" type="presParOf" srcId="{C8CABCC7-6D56-4A21-85F1-DD916D7CC555}" destId="{7100F18D-FDA3-498B-8B32-D35A1DC243A8}" srcOrd="0" destOrd="0" presId="urn:microsoft.com/office/officeart/2005/8/layout/pList2"/>
    <dgm:cxn modelId="{70C2AECF-5980-4EA4-8415-5884EB0D2E68}" type="presParOf" srcId="{C8CABCC7-6D56-4A21-85F1-DD916D7CC555}" destId="{63582307-B61B-45D7-A43E-64909A56EC1F}" srcOrd="1" destOrd="0" presId="urn:microsoft.com/office/officeart/2005/8/layout/pList2"/>
    <dgm:cxn modelId="{943FE31C-02C1-43E9-B9E9-181BF3E7E693}" type="presParOf" srcId="{C8CABCC7-6D56-4A21-85F1-DD916D7CC555}" destId="{CA086B9B-2BAE-4014-B341-703A8C502AAF}" srcOrd="2" destOrd="0" presId="urn:microsoft.com/office/officeart/2005/8/layout/pList2"/>
    <dgm:cxn modelId="{26293ED6-7A66-4C6C-A3E8-7EF05C1BE7A9}" type="presParOf" srcId="{2C89E8BB-92B6-4E1D-B538-5D46627267BC}" destId="{5CB0D6B2-2F0C-4C32-B798-756A2B7FC934}" srcOrd="7" destOrd="0" presId="urn:microsoft.com/office/officeart/2005/8/layout/pList2"/>
    <dgm:cxn modelId="{89069543-DB2E-4C49-BB54-C917A2FDB630}" type="presParOf" srcId="{2C89E8BB-92B6-4E1D-B538-5D46627267BC}" destId="{317BEB1B-964D-4B01-B982-278089613E96}" srcOrd="8" destOrd="0" presId="urn:microsoft.com/office/officeart/2005/8/layout/pList2"/>
    <dgm:cxn modelId="{8ABFE374-1153-4F8B-8D0D-CAC8BA878CD8}" type="presParOf" srcId="{317BEB1B-964D-4B01-B982-278089613E96}" destId="{1B4AB26D-BF83-4BB8-AF59-117298739F1C}" srcOrd="0" destOrd="0" presId="urn:microsoft.com/office/officeart/2005/8/layout/pList2"/>
    <dgm:cxn modelId="{6F826A75-97AE-494B-93F8-C81C3229796B}" type="presParOf" srcId="{317BEB1B-964D-4B01-B982-278089613E96}" destId="{41B374B1-6788-4A4C-AFAE-F6BD10DCBF7D}" srcOrd="1" destOrd="0" presId="urn:microsoft.com/office/officeart/2005/8/layout/pList2"/>
    <dgm:cxn modelId="{90B114D5-9844-4AC6-AB5B-FDBB4DB33603}" type="presParOf" srcId="{317BEB1B-964D-4B01-B982-278089613E96}" destId="{E7015069-06E2-4C81-BDDC-A52EC2C71C8C}" srcOrd="2" destOrd="0" presId="urn:microsoft.com/office/officeart/2005/8/layout/pList2"/>
    <dgm:cxn modelId="{F839554D-843D-485B-AE85-8A239B22E905}" type="presParOf" srcId="{2C89E8BB-92B6-4E1D-B538-5D46627267BC}" destId="{75F29AD1-844B-4AB2-9D9A-D4533A43823A}" srcOrd="9" destOrd="0" presId="urn:microsoft.com/office/officeart/2005/8/layout/pList2"/>
    <dgm:cxn modelId="{1DE026F2-F0E1-48CF-AD6E-43B0741E7AA2}" type="presParOf" srcId="{2C89E8BB-92B6-4E1D-B538-5D46627267BC}" destId="{1277668D-BBE8-458D-8554-F2EA50B3446D}" srcOrd="10" destOrd="0" presId="urn:microsoft.com/office/officeart/2005/8/layout/pList2"/>
    <dgm:cxn modelId="{6D0A9C2D-4294-4CD5-A518-3BB2E4138A55}" type="presParOf" srcId="{1277668D-BBE8-458D-8554-F2EA50B3446D}" destId="{E48E5017-C529-49FB-9755-83B8047EA0E6}" srcOrd="0" destOrd="0" presId="urn:microsoft.com/office/officeart/2005/8/layout/pList2"/>
    <dgm:cxn modelId="{17C29183-1106-4D56-8582-EAE81E25714E}" type="presParOf" srcId="{1277668D-BBE8-458D-8554-F2EA50B3446D}" destId="{13FDD069-A291-4718-8674-EEFC010921A8}" srcOrd="1" destOrd="0" presId="urn:microsoft.com/office/officeart/2005/8/layout/pList2"/>
    <dgm:cxn modelId="{1EED7C2F-E4CD-4EAA-A8E9-CDDC7672E2F4}" type="presParOf" srcId="{1277668D-BBE8-458D-8554-F2EA50B3446D}" destId="{546D9079-3DE2-438B-B464-85BC94D753B9}" srcOrd="2" destOrd="0" presId="urn:microsoft.com/office/officeart/2005/8/layout/pList2"/>
    <dgm:cxn modelId="{9A7A3EEA-0F73-48BF-B09C-86739D84BC74}" type="presParOf" srcId="{2C89E8BB-92B6-4E1D-B538-5D46627267BC}" destId="{AEC78FC5-A5DB-405A-90DE-152679FDAFE3}" srcOrd="11" destOrd="0" presId="urn:microsoft.com/office/officeart/2005/8/layout/pList2"/>
    <dgm:cxn modelId="{F48737F8-6BC3-4B60-9F79-797FB8BE95AF}" type="presParOf" srcId="{2C89E8BB-92B6-4E1D-B538-5D46627267BC}" destId="{880F7AC4-0506-4EC3-999F-240F6D87530C}" srcOrd="12" destOrd="0" presId="urn:microsoft.com/office/officeart/2005/8/layout/pList2"/>
    <dgm:cxn modelId="{4A6A04AF-0610-4F95-87E1-9C6A7E7B64DC}" type="presParOf" srcId="{880F7AC4-0506-4EC3-999F-240F6D87530C}" destId="{89575AFF-8CFD-467F-8DB8-B014D4564FE5}" srcOrd="0" destOrd="0" presId="urn:microsoft.com/office/officeart/2005/8/layout/pList2"/>
    <dgm:cxn modelId="{30B73B85-2285-402F-8FF6-7A4C61317A8E}" type="presParOf" srcId="{880F7AC4-0506-4EC3-999F-240F6D87530C}" destId="{6E11A8A0-B4EA-413B-A96A-77910704F35C}" srcOrd="1" destOrd="0" presId="urn:microsoft.com/office/officeart/2005/8/layout/pList2"/>
    <dgm:cxn modelId="{11EAED50-7307-4398-8340-BCA8A0889015}" type="presParOf" srcId="{880F7AC4-0506-4EC3-999F-240F6D87530C}" destId="{2226F52B-D74C-4B0C-AFF6-19716C5A97A1}" srcOrd="2" destOrd="0" presId="urn:microsoft.com/office/officeart/2005/8/layout/pList2"/>
    <dgm:cxn modelId="{0A5DA477-6B6C-441C-A28C-29FC3179FAEF}" type="presParOf" srcId="{2C89E8BB-92B6-4E1D-B538-5D46627267BC}" destId="{8C2BD4B3-4AA9-4747-AB79-79543F641F87}" srcOrd="13" destOrd="0" presId="urn:microsoft.com/office/officeart/2005/8/layout/pList2"/>
    <dgm:cxn modelId="{E2D8E3D4-8B8D-4ADC-A815-2E396BBCD0E8}" type="presParOf" srcId="{2C89E8BB-92B6-4E1D-B538-5D46627267BC}" destId="{89ADB73F-9600-48A6-9FC7-6D3AA0FA368E}" srcOrd="14" destOrd="0" presId="urn:microsoft.com/office/officeart/2005/8/layout/pList2"/>
    <dgm:cxn modelId="{553501C4-CE5F-4D27-AEA8-B978C19712B5}" type="presParOf" srcId="{89ADB73F-9600-48A6-9FC7-6D3AA0FA368E}" destId="{266A036E-128D-433A-8E8A-96BEF934071A}" srcOrd="0" destOrd="0" presId="urn:microsoft.com/office/officeart/2005/8/layout/pList2"/>
    <dgm:cxn modelId="{8724A59F-0974-4937-ACDD-E9B2C255F6EF}" type="presParOf" srcId="{89ADB73F-9600-48A6-9FC7-6D3AA0FA368E}" destId="{78E03434-7F6D-4BDA-9860-A44673158A7A}" srcOrd="1" destOrd="0" presId="urn:microsoft.com/office/officeart/2005/8/layout/pList2"/>
    <dgm:cxn modelId="{5C6D139C-7645-4B70-A775-7860E4A14B08}" type="presParOf" srcId="{89ADB73F-9600-48A6-9FC7-6D3AA0FA368E}" destId="{E2FEAFF9-11D1-4E6A-BD30-0C935B3B9913}" srcOrd="2" destOrd="0" presId="urn:microsoft.com/office/officeart/2005/8/layout/pList2"/>
    <dgm:cxn modelId="{A3EFCD5B-4424-4905-AE73-DEBDE372F82B}" type="presParOf" srcId="{2C89E8BB-92B6-4E1D-B538-5D46627267BC}" destId="{39BF020D-EB1B-4512-AC57-8F25F24C4394}" srcOrd="15" destOrd="0" presId="urn:microsoft.com/office/officeart/2005/8/layout/pList2"/>
    <dgm:cxn modelId="{FA3134E7-D9B2-4B7E-95AF-1B1CF0F0B6ED}" type="presParOf" srcId="{2C89E8BB-92B6-4E1D-B538-5D46627267BC}" destId="{25157B19-C81D-403C-B348-3BD784F64B94}" srcOrd="16" destOrd="0" presId="urn:microsoft.com/office/officeart/2005/8/layout/pList2"/>
    <dgm:cxn modelId="{AC799183-AC25-4B1A-853D-39C8C2AA5140}" type="presParOf" srcId="{25157B19-C81D-403C-B348-3BD784F64B94}" destId="{D64A8D25-7447-4463-82F3-992B564FB99D}" srcOrd="0" destOrd="0" presId="urn:microsoft.com/office/officeart/2005/8/layout/pList2"/>
    <dgm:cxn modelId="{9892F37E-C711-4AB9-897C-5A48F980397A}" type="presParOf" srcId="{25157B19-C81D-403C-B348-3BD784F64B94}" destId="{4E0C99E4-9D97-446F-9DF4-60379C6630D3}" srcOrd="1" destOrd="0" presId="urn:microsoft.com/office/officeart/2005/8/layout/pList2"/>
    <dgm:cxn modelId="{8E24947F-A7F1-48C6-AE19-6B9F755AA50D}" type="presParOf" srcId="{25157B19-C81D-403C-B348-3BD784F64B94}" destId="{6DED3343-B29E-40E6-B015-E6C2790F34D1}" srcOrd="2" destOrd="0" presId="urn:microsoft.com/office/officeart/2005/8/layout/pList2"/>
    <dgm:cxn modelId="{2D5B93EB-32C6-4917-BB0A-AD6280587F54}" type="presParOf" srcId="{2C89E8BB-92B6-4E1D-B538-5D46627267BC}" destId="{298CE895-D15B-425A-951F-3D8C7C10137E}" srcOrd="17" destOrd="0" presId="urn:microsoft.com/office/officeart/2005/8/layout/pList2"/>
    <dgm:cxn modelId="{02C60CBD-E82E-47C3-9024-1035F54A0FF1}" type="presParOf" srcId="{2C89E8BB-92B6-4E1D-B538-5D46627267BC}" destId="{79322CA0-F811-435B-AFBB-47ECA1DF8723}" srcOrd="18" destOrd="0" presId="urn:microsoft.com/office/officeart/2005/8/layout/pList2"/>
    <dgm:cxn modelId="{6104CBD1-D60D-4830-80F4-E444F0C3265E}" type="presParOf" srcId="{79322CA0-F811-435B-AFBB-47ECA1DF8723}" destId="{B37EADCF-D736-4F0A-88E5-AE65A0144C34}" srcOrd="0" destOrd="0" presId="urn:microsoft.com/office/officeart/2005/8/layout/pList2"/>
    <dgm:cxn modelId="{F3703D8F-D19D-4A89-9E24-11C91E9A8519}" type="presParOf" srcId="{79322CA0-F811-435B-AFBB-47ECA1DF8723}" destId="{9DC24064-FCAD-4B8A-BF6D-8716739D34D8}" srcOrd="1" destOrd="0" presId="urn:microsoft.com/office/officeart/2005/8/layout/pList2"/>
    <dgm:cxn modelId="{EB7210BE-0EAB-450E-BE43-D2C66D4F7732}" type="presParOf" srcId="{79322CA0-F811-435B-AFBB-47ECA1DF8723}" destId="{A7EA7033-C333-4524-8BC3-8827C2A62F97}" srcOrd="2" destOrd="0" presId="urn:microsoft.com/office/officeart/2005/8/layout/pList2"/>
    <dgm:cxn modelId="{5C16CEA5-3A8D-4FE2-A61D-401DE201CA61}" type="presParOf" srcId="{2C89E8BB-92B6-4E1D-B538-5D46627267BC}" destId="{A71B1713-3A62-4269-9C2F-27B61DD3C240}" srcOrd="19" destOrd="0" presId="urn:microsoft.com/office/officeart/2005/8/layout/pList2"/>
    <dgm:cxn modelId="{899159D4-643D-4E40-ABBE-F92170BB81BF}" type="presParOf" srcId="{2C89E8BB-92B6-4E1D-B538-5D46627267BC}" destId="{6AEC4A7C-8445-4E1D-8AA7-84FDF4CFD6BE}" srcOrd="20" destOrd="0" presId="urn:microsoft.com/office/officeart/2005/8/layout/pList2"/>
    <dgm:cxn modelId="{E14BFA96-186B-45B7-BD67-2AC0802D72A2}" type="presParOf" srcId="{6AEC4A7C-8445-4E1D-8AA7-84FDF4CFD6BE}" destId="{C30870A8-C8E4-4F07-9B5E-8A42F729BDB0}" srcOrd="0" destOrd="0" presId="urn:microsoft.com/office/officeart/2005/8/layout/pList2"/>
    <dgm:cxn modelId="{414B89DC-05A0-4F35-96A0-0969B9242434}" type="presParOf" srcId="{6AEC4A7C-8445-4E1D-8AA7-84FDF4CFD6BE}" destId="{7DFB5875-9352-4782-B746-43E861BF0112}" srcOrd="1" destOrd="0" presId="urn:microsoft.com/office/officeart/2005/8/layout/pList2"/>
    <dgm:cxn modelId="{E368B8D9-A126-47C1-B815-F48B6C6CBCC9}" type="presParOf" srcId="{6AEC4A7C-8445-4E1D-8AA7-84FDF4CFD6BE}" destId="{05F87BEC-525D-4E96-8121-11A31FB97EF5}"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4D9E48-5E7F-D24C-87D5-695B18367D24}" type="datetimeFigureOut">
              <a:rPr lang="en-US" smtClean="0"/>
              <a:t>12/21/2018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6CB10C2-C6DD-5A4A-BF1B-B012B8BA4284}" type="slidenum">
              <a:rPr lang="en-US" smtClean="0"/>
              <a:t>‹#›</a:t>
            </a:fld>
            <a:endParaRPr lang="en-US"/>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6357CE-B3EB-1B4A-84E5-C1E2DF427ABD}" type="datetimeFigureOut">
              <a:rPr lang="en-US" smtClean="0"/>
              <a:t>12/21/2018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4A558B-E4E9-A94A-B9C1-029E46A76ABA}" type="slidenum">
              <a:rPr lang="en-US" smtClean="0"/>
              <a:t>‹#›</a:t>
            </a:fld>
            <a:endParaRPr lang="en-US"/>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this is based on a</a:t>
            </a:r>
            <a:r>
              <a:rPr lang="en-US" baseline="0" dirty="0" smtClean="0"/>
              <a:t> </a:t>
            </a:r>
            <a:r>
              <a:rPr lang="en-US" baseline="0" smtClean="0"/>
              <a:t>Mapping </a:t>
            </a:r>
            <a:r>
              <a:rPr lang="en-US" baseline="0" smtClean="0"/>
              <a:t>Workshop </a:t>
            </a:r>
            <a:r>
              <a:rPr lang="en-US" baseline="0" dirty="0" smtClean="0"/>
              <a:t>conducted in Uganda. Please adapt to your country.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60868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should</a:t>
            </a:r>
            <a:r>
              <a:rPr lang="en-US" baseline="0" dirty="0"/>
              <a:t> be converted to a more effective Graphic </a:t>
            </a:r>
          </a:p>
          <a:p>
            <a:endParaRPr lang="en-US" baseline="0" dirty="0"/>
          </a:p>
          <a:p>
            <a:r>
              <a:rPr lang="en-US" baseline="0" dirty="0"/>
              <a:t>Important points-</a:t>
            </a:r>
          </a:p>
          <a:p>
            <a:pPr marL="228600" indent="-228600">
              <a:buAutoNum type="arabicPeriod"/>
            </a:pPr>
            <a:r>
              <a:rPr lang="en-US" baseline="0" dirty="0"/>
              <a:t>Overview of scoring- what are the four categories and why is scoring important </a:t>
            </a:r>
          </a:p>
          <a:p>
            <a:pPr marL="228600" indent="-228600">
              <a:buAutoNum type="arabicPeriod"/>
            </a:pPr>
            <a:r>
              <a:rPr lang="en-US" baseline="0" dirty="0"/>
              <a:t> what makes this version so effective -Not just a single categorization – </a:t>
            </a:r>
          </a:p>
          <a:p>
            <a:pPr marL="228600" indent="-228600">
              <a:buAutoNum type="arabicPeriod"/>
            </a:pPr>
            <a:r>
              <a:rPr lang="en-US" baseline="0" dirty="0"/>
              <a:t>May want to compare with other maturity models </a:t>
            </a:r>
          </a:p>
          <a:p>
            <a:pPr marL="228600" indent="-228600">
              <a:buAutoNum type="arabicPeriod"/>
            </a:pPr>
            <a:r>
              <a:rPr lang="en-US" baseline="0" dirty="0"/>
              <a:t>Two different ways to reach an overall “basic” score</a:t>
            </a:r>
          </a:p>
          <a:p>
            <a:pPr marL="685800" lvl="1" indent="-228600">
              <a:buAutoNum type="arabicPeriod"/>
            </a:pPr>
            <a:r>
              <a:rPr lang="en-US" baseline="0" dirty="0"/>
              <a:t>All basic capabilities</a:t>
            </a:r>
          </a:p>
          <a:p>
            <a:pPr marL="685800" lvl="1" indent="-228600">
              <a:buAutoNum type="arabicPeriod"/>
            </a:pPr>
            <a:r>
              <a:rPr lang="en-US" baseline="0" dirty="0"/>
              <a:t>Mix of basic w/some gaps and some intermediate </a:t>
            </a:r>
          </a:p>
          <a:p>
            <a:pPr marL="0" lvl="0" indent="0">
              <a:buNone/>
            </a:pPr>
            <a:r>
              <a:rPr lang="en-US" baseline="0" dirty="0"/>
              <a:t>Important internal note- - What to call below basic  – Where and when to set expectations</a:t>
            </a:r>
          </a:p>
          <a:p>
            <a:pPr marL="0" lvl="0" indent="0">
              <a:buNone/>
            </a:pPr>
            <a:endParaRPr lang="en-US" baseline="0" dirty="0"/>
          </a:p>
          <a:p>
            <a:pPr marL="0" lvl="0" indent="0">
              <a:buNone/>
            </a:pPr>
            <a:r>
              <a:rPr lang="en-US" baseline="0" dirty="0"/>
              <a:t>More detail on maturity model to be included in training as additional slides</a:t>
            </a:r>
          </a:p>
          <a:p>
            <a:r>
              <a:rPr lang="en-US" dirty="0"/>
              <a:t>Discuss different ways of looking at maturity scores.</a:t>
            </a:r>
          </a:p>
          <a:p>
            <a:pPr lvl="1"/>
            <a:r>
              <a:rPr lang="en-US" dirty="0"/>
              <a:t>Overall level </a:t>
            </a:r>
          </a:p>
          <a:p>
            <a:pPr lvl="1"/>
            <a:r>
              <a:rPr lang="en-US" dirty="0"/>
              <a:t>What score is sufficiently basic  </a:t>
            </a:r>
          </a:p>
          <a:p>
            <a:pPr lvl="1"/>
            <a:r>
              <a:rPr lang="en-US" dirty="0"/>
              <a:t>Variability between sites</a:t>
            </a:r>
          </a:p>
          <a:p>
            <a:pPr lvl="1"/>
            <a:r>
              <a:rPr lang="en-US" dirty="0"/>
              <a:t>No bright lines-…</a:t>
            </a:r>
          </a:p>
          <a:p>
            <a:pPr lvl="1"/>
            <a:r>
              <a:rPr lang="en-US" dirty="0"/>
              <a:t>Situation where could be gaps in basic maturity and some advanced capabilities in the same function </a:t>
            </a:r>
          </a:p>
          <a:p>
            <a:pPr marL="0" lvl="0" indent="0">
              <a:buNone/>
            </a:pPr>
            <a:endParaRPr lang="en-US" baseline="0" dirty="0"/>
          </a:p>
          <a:p>
            <a:pPr marL="0" lvl="0" indent="0">
              <a:buNone/>
            </a:pPr>
            <a:endParaRPr lang="en-US" baseline="0" dirty="0"/>
          </a:p>
        </p:txBody>
      </p:sp>
      <p:sp>
        <p:nvSpPr>
          <p:cNvPr id="4" name="Slide Number Placeholder 3"/>
          <p:cNvSpPr>
            <a:spLocks noGrp="1"/>
          </p:cNvSpPr>
          <p:nvPr>
            <p:ph type="sldNum" sz="quarter" idx="10"/>
          </p:nvPr>
        </p:nvSpPr>
        <p:spPr/>
        <p:txBody>
          <a:bodyPr/>
          <a:lstStyle/>
          <a:p>
            <a:fld id="{950B9C52-E2F9-4229-A752-FF3A322C8BC5}" type="slidenum">
              <a:rPr lang="en-US" smtClean="0"/>
              <a:t>23</a:t>
            </a:fld>
            <a:endParaRPr lang="en-US"/>
          </a:p>
        </p:txBody>
      </p:sp>
    </p:spTree>
    <p:extLst>
      <p:ext uri="{BB962C8B-B14F-4D97-AF65-F5344CB8AC3E}">
        <p14:creationId xmlns:p14="http://schemas.microsoft.com/office/powerpoint/2010/main" val="548872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24A558B-E4E9-A94A-B9C1-029E46A76ABA}" type="slidenum">
              <a:rPr lang="en-US" smtClean="0">
                <a:solidFill>
                  <a:prstClr val="black"/>
                </a:solidFill>
              </a:rPr>
              <a:pPr>
                <a:defRPr/>
              </a:pPr>
              <a:t>26</a:t>
            </a:fld>
            <a:endParaRPr lang="en-US">
              <a:solidFill>
                <a:prstClr val="black"/>
              </a:solidFill>
            </a:endParaRPr>
          </a:p>
        </p:txBody>
      </p:sp>
    </p:spTree>
    <p:extLst>
      <p:ext uri="{BB962C8B-B14F-4D97-AF65-F5344CB8AC3E}">
        <p14:creationId xmlns:p14="http://schemas.microsoft.com/office/powerpoint/2010/main" val="4996018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641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cs typeface="Arial" panose="020B0604020202020204" pitchFamily="34" charset="0"/>
              </a:defRPr>
            </a:lvl1pPr>
            <a:lvl2pPr marL="742950" indent="-285750" eaLnBrk="0" hangingPunct="0">
              <a:defRPr>
                <a:solidFill>
                  <a:schemeClr val="tx1"/>
                </a:solidFill>
                <a:latin typeface="Gill Sans MT" panose="020B0502020104020203" pitchFamily="34" charset="0"/>
                <a:cs typeface="Arial" panose="020B0604020202020204" pitchFamily="34" charset="0"/>
              </a:defRPr>
            </a:lvl2pPr>
            <a:lvl3pPr marL="1143000" indent="-228600" eaLnBrk="0" hangingPunct="0">
              <a:defRPr>
                <a:solidFill>
                  <a:schemeClr val="tx1"/>
                </a:solidFill>
                <a:latin typeface="Gill Sans MT" panose="020B0502020104020203" pitchFamily="34" charset="0"/>
                <a:cs typeface="Arial" panose="020B0604020202020204" pitchFamily="34" charset="0"/>
              </a:defRPr>
            </a:lvl3pPr>
            <a:lvl4pPr marL="1600200" indent="-228600" eaLnBrk="0" hangingPunct="0">
              <a:defRPr>
                <a:solidFill>
                  <a:schemeClr val="tx1"/>
                </a:solidFill>
                <a:latin typeface="Gill Sans MT" panose="020B0502020104020203" pitchFamily="34" charset="0"/>
                <a:cs typeface="Arial" panose="020B0604020202020204" pitchFamily="34" charset="0"/>
              </a:defRPr>
            </a:lvl4pPr>
            <a:lvl5pPr marL="2057400" indent="-228600" eaLnBrk="0" hangingPunct="0">
              <a:defRPr>
                <a:solidFill>
                  <a:schemeClr val="tx1"/>
                </a:solidFill>
                <a:latin typeface="Gill Sans MT" panose="020B05020201040202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9pPr>
          </a:lstStyle>
          <a:p>
            <a:pPr eaLnBrk="1" hangingPunct="1"/>
            <a:fld id="{138BF69E-CB98-4C92-9F69-761DC89669ED}" type="slidenum">
              <a:rPr lang="en-US" altLang="en-US">
                <a:solidFill>
                  <a:srgbClr val="000000"/>
                </a:solidFill>
                <a:latin typeface="Calibri" panose="020F0502020204030204" pitchFamily="34" charset="0"/>
              </a:rPr>
              <a:pPr eaLnBrk="1" hangingPunct="1"/>
              <a:t>28</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4386984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24A558B-E4E9-A94A-B9C1-029E46A76ABA}" type="slidenum">
              <a:rPr lang="en-US" smtClean="0">
                <a:solidFill>
                  <a:prstClr val="black"/>
                </a:solidFill>
              </a:rPr>
              <a:pPr>
                <a:defRPr/>
              </a:pPr>
              <a:t>29</a:t>
            </a:fld>
            <a:endParaRPr lang="en-US">
              <a:solidFill>
                <a:prstClr val="black"/>
              </a:solidFill>
            </a:endParaRPr>
          </a:p>
        </p:txBody>
      </p:sp>
    </p:spTree>
    <p:extLst>
      <p:ext uri="{BB962C8B-B14F-4D97-AF65-F5344CB8AC3E}">
        <p14:creationId xmlns:p14="http://schemas.microsoft.com/office/powerpoint/2010/main" val="22319725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4913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051242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we want to include a financial flow?</a:t>
            </a:r>
          </a:p>
        </p:txBody>
      </p:sp>
      <p:sp>
        <p:nvSpPr>
          <p:cNvPr id="4" name="Slide Number Placeholder 3"/>
          <p:cNvSpPr>
            <a:spLocks noGrp="1"/>
          </p:cNvSpPr>
          <p:nvPr>
            <p:ph type="sldNum" sz="quarter" idx="10"/>
          </p:nvPr>
        </p:nvSpPr>
        <p:spPr/>
        <p:txBody>
          <a:bodyPr/>
          <a:lstStyle/>
          <a:p>
            <a:fld id="{824A558B-E4E9-A94A-B9C1-029E46A76ABA}" type="slidenum">
              <a:rPr lang="en-US" smtClean="0"/>
              <a:t>39</a:t>
            </a:fld>
            <a:endParaRPr lang="en-US"/>
          </a:p>
        </p:txBody>
      </p:sp>
    </p:spTree>
    <p:extLst>
      <p:ext uri="{BB962C8B-B14F-4D97-AF65-F5344CB8AC3E}">
        <p14:creationId xmlns:p14="http://schemas.microsoft.com/office/powerpoint/2010/main" val="28374975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we want to add</a:t>
            </a:r>
            <a:r>
              <a:rPr lang="en-US" baseline="0" dirty="0"/>
              <a:t> financial flow?</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43</a:t>
            </a:fld>
            <a:endParaRPr lang="en-US"/>
          </a:p>
        </p:txBody>
      </p:sp>
    </p:spTree>
    <p:extLst>
      <p:ext uri="{BB962C8B-B14F-4D97-AF65-F5344CB8AC3E}">
        <p14:creationId xmlns:p14="http://schemas.microsoft.com/office/powerpoint/2010/main" val="37776963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642358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09163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543491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Remember to say</a:t>
            </a:r>
            <a:r>
              <a:rPr lang="en-GB" baseline="0" dirty="0"/>
              <a:t> that all those present will be invited to a May 30</a:t>
            </a:r>
            <a:r>
              <a:rPr lang="en-GB" baseline="30000" dirty="0"/>
              <a:t>th</a:t>
            </a:r>
            <a:r>
              <a:rPr lang="en-GB" baseline="0" dirty="0"/>
              <a:t> </a:t>
            </a:r>
            <a:r>
              <a:rPr lang="en-GB" baseline="0"/>
              <a:t>Outbrief session.</a:t>
            </a:r>
            <a:endParaRPr lang="en-GB" dirty="0"/>
          </a:p>
        </p:txBody>
      </p:sp>
      <p:sp>
        <p:nvSpPr>
          <p:cNvPr id="4" name="Slide Number Placeholder 3"/>
          <p:cNvSpPr>
            <a:spLocks noGrp="1"/>
          </p:cNvSpPr>
          <p:nvPr>
            <p:ph type="sldNum" sz="quarter" idx="10"/>
          </p:nvPr>
        </p:nvSpPr>
        <p:spPr/>
        <p:txBody>
          <a:bodyPr/>
          <a:lstStyle/>
          <a:p>
            <a:fld id="{6DC366F2-1B82-8E43-B983-045388936D7F}" type="slidenum">
              <a:rPr lang="en-US" smtClean="0"/>
              <a:t>46</a:t>
            </a:fld>
            <a:endParaRPr lang="en-US"/>
          </a:p>
        </p:txBody>
      </p:sp>
    </p:spTree>
    <p:extLst>
      <p:ext uri="{BB962C8B-B14F-4D97-AF65-F5344CB8AC3E}">
        <p14:creationId xmlns:p14="http://schemas.microsoft.com/office/powerpoint/2010/main" val="3214280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5073C4B-39C8-4DB2-A941-3770275DFE6C}" type="slidenum">
              <a:rPr lang="en-GB" altLang="en-US" smtClean="0"/>
              <a:pPr/>
              <a:t>47</a:t>
            </a:fld>
            <a:endParaRPr lang="en-GB" altLang="en-US"/>
          </a:p>
        </p:txBody>
      </p:sp>
    </p:spTree>
    <p:extLst>
      <p:ext uri="{BB962C8B-B14F-4D97-AF65-F5344CB8AC3E}">
        <p14:creationId xmlns:p14="http://schemas.microsoft.com/office/powerpoint/2010/main" val="11547066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08964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917963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569C1A4D-27E7-5748-85F8-1E3683F33065}" type="slidenum">
              <a:rPr lang="en-US" altLang="en-US">
                <a:solidFill>
                  <a:srgbClr val="000000"/>
                </a:solidFill>
              </a:rPr>
              <a:pPr eaLnBrk="1" hangingPunct="1"/>
              <a:t>51</a:t>
            </a:fld>
            <a:endParaRPr lang="en-US" altLang="en-US">
              <a:solidFill>
                <a:srgbClr val="000000"/>
              </a:solidFill>
            </a:endParaRPr>
          </a:p>
        </p:txBody>
      </p:sp>
    </p:spTree>
    <p:extLst>
      <p:ext uri="{BB962C8B-B14F-4D97-AF65-F5344CB8AC3E}">
        <p14:creationId xmlns:p14="http://schemas.microsoft.com/office/powerpoint/2010/main" val="21858005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0B9C52-E2F9-4229-A752-FF3A322C8BC5}" type="slidenum">
              <a:rPr lang="en-US" smtClean="0"/>
              <a:t>58</a:t>
            </a:fld>
            <a:endParaRPr lang="en-US"/>
          </a:p>
        </p:txBody>
      </p:sp>
    </p:spTree>
    <p:extLst>
      <p:ext uri="{BB962C8B-B14F-4D97-AF65-F5344CB8AC3E}">
        <p14:creationId xmlns:p14="http://schemas.microsoft.com/office/powerpoint/2010/main" val="1393124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p:spPr>
        <p:txBody>
          <a:bodyPr/>
          <a:lstStyle/>
          <a:p>
            <a:r>
              <a:rPr lang="en-US" altLang="en-US" dirty="0"/>
              <a:t>All</a:t>
            </a:r>
            <a:r>
              <a:rPr lang="en-US" altLang="en-US" baseline="0" dirty="0"/>
              <a:t> of the tools listed were used to develop the NSCA  and the subsequent 2.0 version.</a:t>
            </a:r>
          </a:p>
          <a:p>
            <a:endParaRPr lang="en-US" altLang="en-US" baseline="0" dirty="0"/>
          </a:p>
          <a:p>
            <a:r>
              <a:rPr lang="en-US" altLang="en-US" baseline="0" dirty="0"/>
              <a:t>NSCA 2.0 was reviewed, line by line, question by question by: the Global Fund, UNICEF, GAVI, GHSC-PSM, the ISG, and USAID.  </a:t>
            </a:r>
          </a:p>
          <a:p>
            <a:endParaRPr lang="en-US" altLang="en-US" baseline="0" dirty="0"/>
          </a:p>
          <a:p>
            <a:endParaRPr lang="en-US" altLang="en-US" dirty="0"/>
          </a:p>
          <a:p>
            <a:r>
              <a:rPr lang="en-US" altLang="en-US" dirty="0"/>
              <a:t>With the Previously identified needs, we determined that we needed a 2.0 and that now was the right time to role it out.  The NSCA had already absorbed the best practices of the LSAT and LIAT.  We wanted to ensure that our 2.0 version would be useful to other stakeholders, for this reason we are so eager to work with colleagues on the EVM 2.0 and for the NSCA to include components which will help countries avoid being over-assessed. We want to align the NSCA with other tools for the same purpose. </a:t>
            </a:r>
          </a:p>
          <a:p>
            <a:endParaRPr lang="en-US" altLang="en-US" dirty="0"/>
          </a:p>
          <a:p>
            <a:r>
              <a:rPr lang="en-US" altLang="en-US" dirty="0"/>
              <a:t>Countries are assessed, in some cases, constantly.  Sometimes just regularly (EUV) and in other cases as needed or when desired. Moreover, we wanted to adopt the best practices and lessons learned of not only the tools show but also some that I couldn’t fit on the slide, which is part of the reason we have invited you here.   </a:t>
            </a:r>
          </a:p>
        </p:txBody>
      </p:sp>
      <p:sp>
        <p:nvSpPr>
          <p:cNvPr id="34820" name="Slide Number Placeholder 3"/>
          <p:cNvSpPr>
            <a:spLocks noGrp="1"/>
          </p:cNvSpPr>
          <p:nvPr>
            <p:ph type="sldNum" sz="quarter" idx="5"/>
          </p:nvPr>
        </p:nvSpPr>
        <p:spPr>
          <a:noFill/>
        </p:spPr>
        <p:txBody>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fld id="{EECB0E89-0608-41F0-B2DF-8C294456EDAA}" type="slidenum">
              <a:rPr lang="en-US" altLang="en-US" sz="1200">
                <a:latin typeface="Times" panose="02020603050405020304" pitchFamily="18" charset="0"/>
              </a:rPr>
              <a:pPr/>
              <a:t>5</a:t>
            </a:fld>
            <a:endParaRPr lang="en-US" altLang="en-US" sz="1200">
              <a:latin typeface="Times" panose="02020603050405020304" pitchFamily="18" charset="0"/>
            </a:endParaRPr>
          </a:p>
        </p:txBody>
      </p:sp>
    </p:spTree>
    <p:extLst>
      <p:ext uri="{BB962C8B-B14F-4D97-AF65-F5344CB8AC3E}">
        <p14:creationId xmlns:p14="http://schemas.microsoft.com/office/powerpoint/2010/main" val="600470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78407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p:spPr>
        <p:txBody>
          <a:bodyPr/>
          <a:lstStyle/>
          <a:p>
            <a:r>
              <a:rPr lang="en-US" altLang="en-US" dirty="0"/>
              <a:t>23 countries, including three which participated in pilots.</a:t>
            </a:r>
          </a:p>
          <a:p>
            <a:r>
              <a:rPr lang="en-US" altLang="en-US" dirty="0"/>
              <a:t>Reports are available on the internet</a:t>
            </a:r>
          </a:p>
          <a:p>
            <a:r>
              <a:rPr lang="en-US" altLang="en-US" dirty="0"/>
              <a:t>2018</a:t>
            </a:r>
            <a:r>
              <a:rPr lang="en-US" altLang="en-US" baseline="0" dirty="0"/>
              <a:t>/2019 NSCAs are in the planning phase now. </a:t>
            </a:r>
            <a:endParaRPr lang="en-US" altLang="en-US" dirty="0"/>
          </a:p>
        </p:txBody>
      </p:sp>
      <p:sp>
        <p:nvSpPr>
          <p:cNvPr id="33796" name="Slide Number Placeholder 3"/>
          <p:cNvSpPr>
            <a:spLocks noGrp="1"/>
          </p:cNvSpPr>
          <p:nvPr>
            <p:ph type="sldNum" sz="quarter" idx="5"/>
          </p:nvPr>
        </p:nvSpPr>
        <p:spPr>
          <a:noFill/>
        </p:spPr>
        <p:txBody>
          <a:bodyPr/>
          <a:lstStyle>
            <a:lvl1pPr>
              <a:defRPr sz="2800">
                <a:solidFill>
                  <a:schemeClr val="tx1"/>
                </a:solidFill>
                <a:latin typeface="Arial" panose="020B0604020202020204" pitchFamily="34" charset="0"/>
              </a:defRPr>
            </a:lvl1pPr>
            <a:lvl2pPr marL="741363" indent="-284163">
              <a:defRPr sz="2800">
                <a:solidFill>
                  <a:schemeClr val="tx1"/>
                </a:solidFill>
                <a:latin typeface="Arial" panose="020B0604020202020204" pitchFamily="34" charset="0"/>
              </a:defRPr>
            </a:lvl2pPr>
            <a:lvl3pPr marL="1141413" indent="-227013">
              <a:defRPr sz="2800">
                <a:solidFill>
                  <a:schemeClr val="tx1"/>
                </a:solidFill>
                <a:latin typeface="Arial" panose="020B0604020202020204" pitchFamily="34" charset="0"/>
              </a:defRPr>
            </a:lvl3pPr>
            <a:lvl4pPr marL="1598613" indent="-227013">
              <a:defRPr sz="2800">
                <a:solidFill>
                  <a:schemeClr val="tx1"/>
                </a:solidFill>
                <a:latin typeface="Arial" panose="020B0604020202020204" pitchFamily="34" charset="0"/>
              </a:defRPr>
            </a:lvl4pPr>
            <a:lvl5pPr marL="2055813" indent="-227013">
              <a:defRPr sz="2800">
                <a:solidFill>
                  <a:schemeClr val="tx1"/>
                </a:solidFill>
                <a:latin typeface="Arial" panose="020B0604020202020204" pitchFamily="34" charset="0"/>
              </a:defRPr>
            </a:lvl5pPr>
            <a:lvl6pPr marL="2513013" indent="-227013" eaLnBrk="0" fontAlgn="base" hangingPunct="0">
              <a:spcBef>
                <a:spcPct val="0"/>
              </a:spcBef>
              <a:spcAft>
                <a:spcPct val="0"/>
              </a:spcAft>
              <a:defRPr sz="2800">
                <a:solidFill>
                  <a:schemeClr val="tx1"/>
                </a:solidFill>
                <a:latin typeface="Arial" panose="020B0604020202020204" pitchFamily="34" charset="0"/>
              </a:defRPr>
            </a:lvl6pPr>
            <a:lvl7pPr marL="2970213" indent="-227013" eaLnBrk="0" fontAlgn="base" hangingPunct="0">
              <a:spcBef>
                <a:spcPct val="0"/>
              </a:spcBef>
              <a:spcAft>
                <a:spcPct val="0"/>
              </a:spcAft>
              <a:defRPr sz="2800">
                <a:solidFill>
                  <a:schemeClr val="tx1"/>
                </a:solidFill>
                <a:latin typeface="Arial" panose="020B0604020202020204" pitchFamily="34" charset="0"/>
              </a:defRPr>
            </a:lvl7pPr>
            <a:lvl8pPr marL="3427413" indent="-227013" eaLnBrk="0" fontAlgn="base" hangingPunct="0">
              <a:spcBef>
                <a:spcPct val="0"/>
              </a:spcBef>
              <a:spcAft>
                <a:spcPct val="0"/>
              </a:spcAft>
              <a:defRPr sz="2800">
                <a:solidFill>
                  <a:schemeClr val="tx1"/>
                </a:solidFill>
                <a:latin typeface="Arial" panose="020B0604020202020204" pitchFamily="34" charset="0"/>
              </a:defRPr>
            </a:lvl8pPr>
            <a:lvl9pPr marL="3884613" indent="-227013" eaLnBrk="0" fontAlgn="base" hangingPunct="0">
              <a:spcBef>
                <a:spcPct val="0"/>
              </a:spcBef>
              <a:spcAft>
                <a:spcPct val="0"/>
              </a:spcAft>
              <a:defRPr sz="2800">
                <a:solidFill>
                  <a:schemeClr val="tx1"/>
                </a:solidFill>
                <a:latin typeface="Arial" panose="020B0604020202020204" pitchFamily="34" charset="0"/>
              </a:defRPr>
            </a:lvl9pPr>
          </a:lstStyle>
          <a:p>
            <a:fld id="{C3F249B1-138D-4D24-81B0-F73AF1184C01}" type="slidenum">
              <a:rPr lang="en-US" altLang="en-US" sz="1200">
                <a:solidFill>
                  <a:srgbClr val="000000"/>
                </a:solidFill>
                <a:latin typeface="Times" panose="02020603050405020304" pitchFamily="18" charset="0"/>
              </a:rPr>
              <a:pPr/>
              <a:t>11</a:t>
            </a:fld>
            <a:endParaRPr lang="en-US" altLang="en-US" sz="1200">
              <a:solidFill>
                <a:srgbClr val="000000"/>
              </a:solidFill>
              <a:latin typeface="Times" panose="02020603050405020304" pitchFamily="18" charset="0"/>
            </a:endParaRPr>
          </a:p>
        </p:txBody>
      </p:sp>
    </p:spTree>
    <p:extLst>
      <p:ext uri="{BB962C8B-B14F-4D97-AF65-F5344CB8AC3E}">
        <p14:creationId xmlns:p14="http://schemas.microsoft.com/office/powerpoint/2010/main" val="2908887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24A558B-E4E9-A94A-B9C1-029E46A76ABA}" type="slidenum">
              <a:rPr lang="en-US" smtClean="0">
                <a:solidFill>
                  <a:prstClr val="black"/>
                </a:solidFill>
              </a:rPr>
              <a:pPr>
                <a:defRPr/>
              </a:pPr>
              <a:t>12</a:t>
            </a:fld>
            <a:endParaRPr lang="en-US">
              <a:solidFill>
                <a:prstClr val="black"/>
              </a:solidFill>
            </a:endParaRPr>
          </a:p>
        </p:txBody>
      </p:sp>
    </p:spTree>
    <p:extLst>
      <p:ext uri="{BB962C8B-B14F-4D97-AF65-F5344CB8AC3E}">
        <p14:creationId xmlns:p14="http://schemas.microsoft.com/office/powerpoint/2010/main" val="350588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16</a:t>
            </a:fld>
            <a:endParaRPr lang="en-US"/>
          </a:p>
        </p:txBody>
      </p:sp>
    </p:spTree>
    <p:extLst>
      <p:ext uri="{BB962C8B-B14F-4D97-AF65-F5344CB8AC3E}">
        <p14:creationId xmlns:p14="http://schemas.microsoft.com/office/powerpoint/2010/main" val="3915198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24A558B-E4E9-A94A-B9C1-029E46A76ABA}"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2503345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Those</a:t>
            </a:r>
            <a:r>
              <a:rPr lang="en-US" baseline="0" dirty="0"/>
              <a:t> modules in blue are the new ones for NSCA 2.0.</a:t>
            </a:r>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22</a:t>
            </a:fld>
            <a:endParaRPr lang="en-US" dirty="0"/>
          </a:p>
        </p:txBody>
      </p:sp>
    </p:spTree>
    <p:extLst>
      <p:ext uri="{BB962C8B-B14F-4D97-AF65-F5344CB8AC3E}">
        <p14:creationId xmlns:p14="http://schemas.microsoft.com/office/powerpoint/2010/main" val="5952726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9.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image" Target="../media/image9.jpeg"/></Relationships>
</file>

<file path=ppt/slideLayouts/_rels/slideLayout6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0.xml"/></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40C00456-721A-A94C-800A-D5E7EE91C160}"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indent="0">
              <a:spcAft>
                <a:spcPts val="600"/>
              </a:spcAft>
              <a:buFontTx/>
              <a:buNone/>
            </a:pPr>
            <a:r>
              <a:rPr lang="en-US" sz="1000" dirty="0">
                <a:solidFill>
                  <a:schemeClr val="tx1"/>
                </a:solidFill>
              </a:rPr>
              <a:t>To change this cover photo: </a:t>
            </a:r>
          </a:p>
          <a:p>
            <a:pPr marL="171450" indent="-112713">
              <a:spcAft>
                <a:spcPts val="600"/>
              </a:spcAft>
              <a:buFont typeface="Arial"/>
              <a:buChar char="•"/>
            </a:pPr>
            <a:r>
              <a:rPr lang="en-US" sz="1000" dirty="0">
                <a:solidFill>
                  <a:schemeClr val="tx1"/>
                </a:solidFill>
              </a:rPr>
              <a:t>Click on View &gt; Slide Master.</a:t>
            </a:r>
          </a:p>
          <a:p>
            <a:pPr marL="171450" indent="-112713">
              <a:spcAft>
                <a:spcPts val="600"/>
              </a:spcAft>
              <a:buFont typeface="Arial"/>
              <a:buChar char="•"/>
            </a:pPr>
            <a:r>
              <a:rPr lang="en-US" sz="1000" dirty="0">
                <a:solidFill>
                  <a:schemeClr val="tx1"/>
                </a:solidFill>
              </a:rPr>
              <a:t>Right</a:t>
            </a:r>
            <a:r>
              <a:rPr lang="en-US" sz="1000" baseline="0" dirty="0">
                <a:solidFill>
                  <a:schemeClr val="tx1"/>
                </a:solidFill>
              </a:rPr>
              <a:t> c</a:t>
            </a:r>
            <a:r>
              <a:rPr lang="en-US" sz="1000" dirty="0">
                <a:solidFill>
                  <a:schemeClr val="tx1"/>
                </a:solidFill>
              </a:rPr>
              <a:t>lick on this photo</a:t>
            </a:r>
            <a:r>
              <a:rPr lang="en-US" sz="1000" baseline="0" dirty="0">
                <a:solidFill>
                  <a:schemeClr val="tx1"/>
                </a:solidFill>
              </a:rPr>
              <a:t> &gt; Change Picture… &gt; Choose a Picture &gt; Insert.</a:t>
            </a:r>
            <a:endParaRPr lang="en-US" sz="1000" dirty="0">
              <a:solidFill>
                <a:schemeClr val="tx1"/>
              </a:solidFill>
            </a:endParaRPr>
          </a:p>
          <a:p>
            <a:pPr marL="171450" indent="-112713">
              <a:spcAft>
                <a:spcPts val="600"/>
              </a:spcAft>
              <a:buFont typeface="Arial"/>
              <a:buChar char="•"/>
            </a:pPr>
            <a:r>
              <a:rPr lang="en-US" sz="1000" dirty="0">
                <a:solidFill>
                  <a:schemeClr val="tx1"/>
                </a:solidFill>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indent="-112713">
              <a:spcAft>
                <a:spcPts val="600"/>
              </a:spcAft>
              <a:buFont typeface="Arial"/>
              <a:buChar char="•"/>
            </a:pPr>
            <a:r>
              <a:rPr lang="en-US" sz="1000" dirty="0">
                <a:solidFill>
                  <a:schemeClr val="tx1"/>
                </a:solidFill>
              </a:rPr>
              <a:t>Add photo credit to the text box at top right of page.</a:t>
            </a:r>
          </a:p>
          <a:p>
            <a:pPr marL="171450" indent="-112713">
              <a:spcAft>
                <a:spcPts val="600"/>
              </a:spcAft>
              <a:buFont typeface="Arial"/>
              <a:buChar char="•"/>
            </a:pPr>
            <a:r>
              <a:rPr lang="en-US" sz="1000" dirty="0">
                <a:solidFill>
                  <a:schemeClr val="tx1"/>
                </a:solidFill>
              </a:rPr>
              <a:t>Delete this instruction text box.</a:t>
            </a:r>
          </a:p>
        </p:txBody>
      </p:sp>
    </p:spTree>
    <p:extLst>
      <p:ext uri="{BB962C8B-B14F-4D97-AF65-F5344CB8AC3E}">
        <p14:creationId xmlns:p14="http://schemas.microsoft.com/office/powerpoint/2010/main" val="3883077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69214248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endParaRPr lang="da-D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5" name="Rectangle 107"/>
          <p:cNvSpPr txBox="1">
            <a:spLocks noChangeArrowheads="1"/>
          </p:cNvSpPr>
          <p:nvPr/>
        </p:nvSpPr>
        <p:spPr bwMode="auto">
          <a:xfrm>
            <a:off x="8610600" y="6477000"/>
            <a:ext cx="457200" cy="304800"/>
          </a:xfrm>
          <a:prstGeom prst="rect">
            <a:avLst/>
          </a:prstGeom>
          <a:noFill/>
          <a:ln w="9525">
            <a:noFill/>
            <a:miter lim="800000"/>
            <a:headEnd/>
            <a:tailEnd/>
          </a:ln>
          <a:effectLst/>
        </p:spPr>
        <p:txBody>
          <a:bodyPr vert="horz" wrap="square" lIns="68580" tIns="34290" rIns="68580" bIns="34290" numCol="1" anchor="t" anchorCtr="0" compatLnSpc="1">
            <a:prstTxWarp prst="textNoShape">
              <a:avLst/>
            </a:prstTxWarp>
          </a:bodyPr>
          <a:lstStyle>
            <a:lvl1pPr>
              <a:defRPr/>
            </a:lvl1pPr>
          </a:lstStyle>
          <a:p>
            <a:pPr algn="r" defTabSz="685800" fontAlgn="base">
              <a:spcBef>
                <a:spcPct val="0"/>
              </a:spcBef>
              <a:spcAft>
                <a:spcPct val="0"/>
              </a:spcAft>
              <a:defRPr/>
            </a:pPr>
            <a:fld id="{FD95C372-8E1F-4F77-BC57-8BA68511056D}" type="slidenum">
              <a:rPr lang="en-US" sz="900" smtClean="0">
                <a:solidFill>
                  <a:prstClr val="black"/>
                </a:solidFill>
                <a:latin typeface="Arial" charset="0"/>
              </a:rPr>
              <a:pPr algn="r" defTabSz="685800" fontAlgn="base">
                <a:spcBef>
                  <a:spcPct val="0"/>
                </a:spcBef>
                <a:spcAft>
                  <a:spcPct val="0"/>
                </a:spcAft>
                <a:defRPr/>
              </a:pPr>
              <a:t>‹#›</a:t>
            </a:fld>
            <a:endParaRPr lang="en-US" sz="900" dirty="0">
              <a:solidFill>
                <a:prstClr val="black"/>
              </a:solidFill>
              <a:latin typeface="Arial" charset="0"/>
            </a:endParaRPr>
          </a:p>
        </p:txBody>
      </p:sp>
    </p:spTree>
    <p:extLst>
      <p:ext uri="{BB962C8B-B14F-4D97-AF65-F5344CB8AC3E}">
        <p14:creationId xmlns:p14="http://schemas.microsoft.com/office/powerpoint/2010/main" val="3926642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4771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25405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3414608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2620357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7900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3F4168E2-91C5-9646-9F53-5B4E70AF759D}" type="datetime1">
              <a:rPr lang="en-US" smtClean="0"/>
              <a:pPr/>
              <a:t>12/21/2018</a:t>
            </a:fld>
            <a:endParaRPr lang="en-US"/>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18525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9452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fld id="{C3349C05-927F-3348-96DF-9086CF2761D6}" type="datetime1">
              <a:rPr lang="en-US" smtClean="0"/>
              <a:t>12/21/2018</a:t>
            </a:fld>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2938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729899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12/21/2018</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2771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4121020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226335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483867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682463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3879362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3042319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751183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476668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1251040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796746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Divider - Full Re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8" name="Picture 7" descr="C:\Users\Mariana Rodrigues\AppData\Local\Microsoft\Windows\INetCacheContent.Word\Horizontal_RGB_294_White.png"/>
          <p:cNvPicPr/>
          <p:nvPr userDrawn="1"/>
        </p:nvPicPr>
        <p:blipFill rotWithShape="1">
          <a:blip r:embed="rId2" cstate="email">
            <a:extLst>
              <a:ext uri="{28A0092B-C50C-407E-A947-70E740481C1C}">
                <a14:useLocalDpi xmlns:a14="http://schemas.microsoft.com/office/drawing/2010/main"/>
              </a:ext>
            </a:extLst>
          </a:blip>
          <a:srcRect l="9335" t="13752" r="7623" b="12534"/>
          <a:stretch/>
        </p:blipFill>
        <p:spPr bwMode="auto">
          <a:xfrm>
            <a:off x="444690" y="5715000"/>
            <a:ext cx="2374710" cy="7620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3496371"/>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4473836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23D42B4-3021-43AA-9EB6-F27CE9B9F5B0}" type="datetimeFigureOut">
              <a:rPr lang="en-US" smtClean="0"/>
              <a:t>12/21/2018</a:t>
            </a:fld>
            <a:endParaRPr lang="en-US"/>
          </a:p>
        </p:txBody>
      </p:sp>
      <p:sp>
        <p:nvSpPr>
          <p:cNvPr id="6" name="Slide Number Placeholder 5"/>
          <p:cNvSpPr>
            <a:spLocks noGrp="1"/>
          </p:cNvSpPr>
          <p:nvPr>
            <p:ph type="sldNum" sz="quarter" idx="12"/>
          </p:nvPr>
        </p:nvSpPr>
        <p:spPr/>
        <p:txBody>
          <a:bodyPr/>
          <a:lstStyle/>
          <a:p>
            <a:fld id="{A3E3E7B1-5544-488D-89C9-1CBD4FE25131}" type="slidenum">
              <a:rPr lang="en-US" smtClean="0"/>
              <a:t>‹#›</a:t>
            </a:fld>
            <a:endParaRPr lang="en-US"/>
          </a:p>
        </p:txBody>
      </p:sp>
    </p:spTree>
    <p:extLst>
      <p:ext uri="{BB962C8B-B14F-4D97-AF65-F5344CB8AC3E}">
        <p14:creationId xmlns:p14="http://schemas.microsoft.com/office/powerpoint/2010/main" val="39837020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161C64-498F-7F4C-B0A1-12650882F061}" type="datetimeFigureOut">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a:t>
            </a:fld>
            <a:endParaRPr lang="en-US"/>
          </a:p>
        </p:txBody>
      </p:sp>
    </p:spTree>
    <p:extLst>
      <p:ext uri="{BB962C8B-B14F-4D97-AF65-F5344CB8AC3E}">
        <p14:creationId xmlns:p14="http://schemas.microsoft.com/office/powerpoint/2010/main" val="5799412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da-D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5" name="Rectangle 107"/>
          <p:cNvSpPr txBox="1">
            <a:spLocks noChangeArrowheads="1"/>
          </p:cNvSpPr>
          <p:nvPr/>
        </p:nvSpPr>
        <p:spPr bwMode="auto">
          <a:xfrm>
            <a:off x="8610600" y="6477000"/>
            <a:ext cx="457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D95C372-8E1F-4F77-BC57-8BA68511056D}" type="slidenum">
              <a:rPr kumimoji="0" lang="en-US" sz="1200" b="0" i="0" u="none" strike="noStrike" kern="1200" cap="none" spc="0" normalizeH="0" baseline="0" noProof="0" smtClean="0">
                <a:ln>
                  <a:noFill/>
                </a:ln>
                <a:solidFill>
                  <a:schemeClr val="tx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1200" b="0" i="0" u="none" strike="noStrike" kern="1200" cap="none" spc="0" normalizeH="0" baseline="0" noProof="0" dirty="0">
              <a:ln>
                <a:noFill/>
              </a:ln>
              <a:solidFill>
                <a:schemeClr val="tx1"/>
              </a:solidFill>
              <a:effectLst/>
              <a:uLnTx/>
              <a:uFillTx/>
              <a:latin typeface="Arial" charset="0"/>
              <a:ea typeface="+mn-ea"/>
              <a:cs typeface="+mn-cs"/>
            </a:endParaRPr>
          </a:p>
        </p:txBody>
      </p:sp>
    </p:spTree>
    <p:extLst>
      <p:ext uri="{BB962C8B-B14F-4D97-AF65-F5344CB8AC3E}">
        <p14:creationId xmlns:p14="http://schemas.microsoft.com/office/powerpoint/2010/main" val="23098267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2209800"/>
            <a:ext cx="38100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209800"/>
            <a:ext cx="38100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fld id="{71947443-8382-416B-8D9C-3AB9F43D6504}" type="slidenum">
              <a:rPr lang="en-US" altLang="en-US"/>
              <a:pPr/>
              <a:t>‹#›</a:t>
            </a:fld>
            <a:endParaRPr lang="en-US" altLang="en-US"/>
          </a:p>
        </p:txBody>
      </p:sp>
    </p:spTree>
    <p:extLst>
      <p:ext uri="{BB962C8B-B14F-4D97-AF65-F5344CB8AC3E}">
        <p14:creationId xmlns:p14="http://schemas.microsoft.com/office/powerpoint/2010/main" val="31636539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9" y="2118"/>
          <a:ext cx="1587" cy="2116"/>
        </p:xfrm>
        <a:graphic>
          <a:graphicData uri="http://schemas.openxmlformats.org/presentationml/2006/ole">
            <mc:AlternateContent xmlns:mc="http://schemas.openxmlformats.org/markup-compatibility/2006">
              <mc:Choice xmlns:v="urn:schemas-microsoft-com:vml" Requires="v">
                <p:oleObj spid="_x0000_s7240" name="think-cell Slide" r:id="rId4" imgW="353" imgH="353" progId="TCLayout.ActiveDocument.1">
                  <p:embed/>
                </p:oleObj>
              </mc:Choice>
              <mc:Fallback>
                <p:oleObj name="think-cell Slide" r:id="rId4" imgW="353" imgH="353" progId="TCLayout.ActiveDocument.1">
                  <p:embed/>
                  <p:pic>
                    <p:nvPicPr>
                      <p:cNvPr id="0" name=""/>
                      <p:cNvPicPr/>
                      <p:nvPr/>
                    </p:nvPicPr>
                    <p:blipFill>
                      <a:blip r:embed="rId5"/>
                      <a:stretch>
                        <a:fillRect/>
                      </a:stretch>
                    </p:blipFill>
                    <p:spPr>
                      <a:xfrm>
                        <a:off x="1589" y="2118"/>
                        <a:ext cx="1587" cy="2116"/>
                      </a:xfrm>
                      <a:prstGeom prst="rect">
                        <a:avLst/>
                      </a:prstGeom>
                    </p:spPr>
                  </p:pic>
                </p:oleObj>
              </mc:Fallback>
            </mc:AlternateContent>
          </a:graphicData>
        </a:graphic>
      </p:graphicFrame>
      <p:sp>
        <p:nvSpPr>
          <p:cNvPr id="2" name="2. Slide Title"/>
          <p:cNvSpPr>
            <a:spLocks noGrp="1"/>
          </p:cNvSpPr>
          <p:nvPr>
            <p:ph type="title"/>
          </p:nvPr>
        </p:nvSpPr>
        <p:spPr bwMode="auto">
          <a:xfrm>
            <a:off x="123110" y="295205"/>
            <a:ext cx="8794113" cy="369332"/>
          </a:xfrm>
        </p:spPr>
        <p:txBody>
          <a:bodyPr/>
          <a:lstStyle>
            <a:lvl1pPr>
              <a:lnSpc>
                <a:spcPct val="90000"/>
              </a:lnSpc>
              <a:defRPr/>
            </a:lvl1pPr>
          </a:lstStyle>
          <a:p>
            <a:r>
              <a:rPr lang="en-US"/>
              <a:t>Click to edit Master title style</a:t>
            </a:r>
            <a:endParaRPr lang="x-none" dirty="0"/>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85128" fontAlgn="base">
              <a:spcBef>
                <a:spcPct val="0"/>
              </a:spcBef>
              <a:spcAft>
                <a:spcPct val="0"/>
              </a:spcAft>
            </a:pPr>
            <a:endParaRPr lang="x-none" sz="612" dirty="0">
              <a:solidFill>
                <a:srgbClr val="808080"/>
              </a:solidFill>
            </a:endParaRPr>
          </a:p>
        </p:txBody>
      </p:sp>
    </p:spTree>
    <p:extLst>
      <p:ext uri="{BB962C8B-B14F-4D97-AF65-F5344CB8AC3E}">
        <p14:creationId xmlns:p14="http://schemas.microsoft.com/office/powerpoint/2010/main" val="1977961038"/>
      </p:ext>
    </p:extLst>
  </p:cSld>
  <p:clrMapOvr>
    <a:masterClrMapping/>
  </p:clrMapOvr>
  <p:extLst mod="1">
    <p:ext uri="{DCECCB84-F9BA-43D5-87BE-67443E8EF086}">
      <p15:sldGuideLst xmlns="" xmlns:p15="http://schemas.microsoft.com/office/powerpoint/2012/main">
        <p15:guide id="1" pos="5617">
          <p15:clr>
            <a:srgbClr val="F26B43"/>
          </p15:clr>
        </p15:guide>
        <p15:guide id="2" pos="76">
          <p15:clr>
            <a:srgbClr val="F26B43"/>
          </p15:clr>
        </p15:guide>
        <p15:guide id="3" orient="horz" pos="437">
          <p15:clr>
            <a:srgbClr val="F26B43"/>
          </p15:clr>
        </p15:guide>
        <p15:guide id="4" orient="horz" pos="2993">
          <p15:clr>
            <a:srgbClr val="F26B43"/>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0C00456-721A-A94C-800A-D5E7EE91C160}"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marR="0" lvl="0" indent="0" algn="l" defTabSz="4572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To change this cover photo: </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View &gt; Slide Master.</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Right click on this photo &gt; Change Picture… &gt; Choose a Picture &gt; Insert.</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Add photo credit to the text box at top right of page.</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Delete this instruction text box.</a:t>
            </a:r>
          </a:p>
        </p:txBody>
      </p:sp>
    </p:spTree>
    <p:extLst>
      <p:ext uri="{BB962C8B-B14F-4D97-AF65-F5344CB8AC3E}">
        <p14:creationId xmlns:p14="http://schemas.microsoft.com/office/powerpoint/2010/main" val="33127138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78540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Divider - Full Re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1031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93167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1160972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56391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466049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649011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233264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2094677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4921759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8398014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0478555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42210819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82669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9860425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5324630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F4168E2-91C5-9646-9F53-5B4E70AF759D}"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80475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445508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116876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8283289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17506466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2111702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845687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6360575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799220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12/21/2018</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909667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8669329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5340945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100624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0676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904990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53601675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8" name="background"/>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203"/>
            <a:ext cx="9144000" cy="6857596"/>
          </a:xfrm>
          <a:prstGeom prst="rect">
            <a:avLst/>
          </a:prstGeom>
        </p:spPr>
      </p:pic>
      <p:sp>
        <p:nvSpPr>
          <p:cNvPr id="2" name="TitleRectangle"/>
          <p:cNvSpPr>
            <a:spLocks/>
          </p:cNvSpPr>
          <p:nvPr userDrawn="1"/>
        </p:nvSpPr>
        <p:spPr bwMode="white">
          <a:xfrm>
            <a:off x="2128471" y="1"/>
            <a:ext cx="7017149" cy="4048475"/>
          </a:xfrm>
          <a:prstGeom prst="rect">
            <a:avLst/>
          </a:prstGeom>
          <a:solidFill>
            <a:schemeClr val="bg2">
              <a:alpha val="92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rgbClr val="000000"/>
              </a:solidFill>
              <a:latin typeface="+mn-lt"/>
            </a:endParaRPr>
          </a:p>
        </p:txBody>
      </p:sp>
      <p:graphicFrame>
        <p:nvGraphicFramePr>
          <p:cNvPr id="3" name="Object 2" hidden="1"/>
          <p:cNvGraphicFramePr>
            <a:graphicFrameLocks noChangeAspect="1"/>
          </p:cNvGraphicFramePr>
          <p:nvPr userDrawn="1">
            <p:custDataLst>
              <p:tags r:id="rId2"/>
            </p:custDataLs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2458"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1621" y="1621"/>
                        <a:ext cx="1619" cy="1619"/>
                      </a:xfrm>
                      <a:prstGeom prst="rect">
                        <a:avLst/>
                      </a:prstGeom>
                    </p:spPr>
                  </p:pic>
                </p:oleObj>
              </mc:Fallback>
            </mc:AlternateContent>
          </a:graphicData>
        </a:graphic>
      </p:graphicFrame>
      <p:sp>
        <p:nvSpPr>
          <p:cNvPr id="13314" name="Title"/>
          <p:cNvSpPr>
            <a:spLocks noGrp="1" noChangeArrowheads="1"/>
          </p:cNvSpPr>
          <p:nvPr userDrawn="1">
            <p:ph type="ctrTitle"/>
          </p:nvPr>
        </p:nvSpPr>
        <p:spPr>
          <a:xfrm>
            <a:off x="2314476" y="1463555"/>
            <a:ext cx="6358614" cy="502445"/>
          </a:xfrm>
          <a:prstGeom prst="rect">
            <a:avLst/>
          </a:prstGeom>
        </p:spPr>
        <p:txBody>
          <a:bodyPr>
            <a:spAutoFit/>
          </a:bodyPr>
          <a:lstStyle>
            <a:lvl1pPr>
              <a:defRPr lang="x-none" sz="3265" b="0" baseline="0">
                <a:solidFill>
                  <a:schemeClr val="accent2"/>
                </a:solidFill>
                <a:latin typeface="+mj-lt"/>
                <a:ea typeface="+mj-ea"/>
              </a:defRPr>
            </a:lvl1pPr>
          </a:lstStyle>
          <a:p>
            <a:pPr lvl="0" latinLnBrk="0"/>
            <a:r>
              <a:rPr lang="en-US" noProof="0"/>
              <a:t>Click to edit Master title style</a:t>
            </a:r>
            <a:endParaRPr lang="x-none" noProof="0" dirty="0"/>
          </a:p>
        </p:txBody>
      </p:sp>
      <p:sp>
        <p:nvSpPr>
          <p:cNvPr id="13315" name="Subtitle"/>
          <p:cNvSpPr>
            <a:spLocks noGrp="1" noChangeArrowheads="1"/>
          </p:cNvSpPr>
          <p:nvPr userDrawn="1">
            <p:ph type="subTitle" idx="1"/>
          </p:nvPr>
        </p:nvSpPr>
        <p:spPr>
          <a:xfrm>
            <a:off x="2314476" y="3182433"/>
            <a:ext cx="6358614" cy="219820"/>
          </a:xfrm>
          <a:prstGeom prst="rect">
            <a:avLst/>
          </a:prstGeom>
        </p:spPr>
        <p:txBody>
          <a:bodyPr wrap="square">
            <a:spAutoFit/>
          </a:bodyPr>
          <a:lstStyle>
            <a:lvl1pPr>
              <a:defRPr lang="x-none" sz="1428" cap="all" baseline="0">
                <a:solidFill>
                  <a:schemeClr val="accent6"/>
                </a:solidFill>
                <a:latin typeface="+mn-lt"/>
                <a:ea typeface="+mn-ea"/>
              </a:defRPr>
            </a:lvl1pPr>
          </a:lstStyle>
          <a:p>
            <a:pPr lvl="0" latinLnBrk="0"/>
            <a:r>
              <a:rPr lang="en-US" noProof="0"/>
              <a:t>Click to edit Master subtitle style</a:t>
            </a:r>
            <a:endParaRPr lang="x-none" noProof="0" dirty="0"/>
          </a:p>
        </p:txBody>
      </p:sp>
      <p:sp>
        <p:nvSpPr>
          <p:cNvPr id="57" name="Document type" hidden="1"/>
          <p:cNvSpPr txBox="1">
            <a:spLocks noChangeArrowheads="1"/>
          </p:cNvSpPr>
          <p:nvPr userDrawn="1"/>
        </p:nvSpPr>
        <p:spPr bwMode="gray">
          <a:xfrm>
            <a:off x="2314476" y="3650596"/>
            <a:ext cx="6358614" cy="22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x-none" sz="1428" baseline="0" dirty="0">
                <a:solidFill>
                  <a:schemeClr val="accent6"/>
                </a:solidFill>
                <a:latin typeface="+mn-lt"/>
              </a:rPr>
              <a:t>Document type | Date</a:t>
            </a:r>
          </a:p>
        </p:txBody>
      </p:sp>
      <p:sp>
        <p:nvSpPr>
          <p:cNvPr id="5" name="doc id" hidden="1"/>
          <p:cNvSpPr txBox="1">
            <a:spLocks noChangeArrowheads="1"/>
          </p:cNvSpPr>
          <p:nvPr userDrawn="1"/>
        </p:nvSpPr>
        <p:spPr bwMode="white">
          <a:xfrm>
            <a:off x="8615933" y="37255"/>
            <a:ext cx="301290"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r" eaLnBrk="1" hangingPunct="1">
              <a:defRPr lang="x-none"/>
            </a:pPr>
            <a:endParaRPr lang="x-none" sz="816" baseline="0" dirty="0">
              <a:solidFill>
                <a:srgbClr val="FFFFFF"/>
              </a:solidFill>
              <a:latin typeface="+mn-lt"/>
            </a:endParaRPr>
          </a:p>
        </p:txBody>
      </p:sp>
      <p:sp>
        <p:nvSpPr>
          <p:cNvPr id="28" name="LogoImage"/>
          <p:cNvSpPr>
            <a:spLocks noEditPoints="1"/>
          </p:cNvSpPr>
          <p:nvPr userDrawn="1"/>
        </p:nvSpPr>
        <p:spPr bwMode="auto">
          <a:xfrm>
            <a:off x="2314475" y="153713"/>
            <a:ext cx="2221327" cy="242909"/>
          </a:xfrm>
          <a:custGeom>
            <a:avLst/>
            <a:gdLst>
              <a:gd name="T0" fmla="*/ 504 w 5516"/>
              <a:gd name="T1" fmla="*/ 26 h 606"/>
              <a:gd name="T2" fmla="*/ 18 w 5516"/>
              <a:gd name="T3" fmla="*/ 22 h 606"/>
              <a:gd name="T4" fmla="*/ 140 w 5516"/>
              <a:gd name="T5" fmla="*/ 436 h 606"/>
              <a:gd name="T6" fmla="*/ 408 w 5516"/>
              <a:gd name="T7" fmla="*/ 372 h 606"/>
              <a:gd name="T8" fmla="*/ 696 w 5516"/>
              <a:gd name="T9" fmla="*/ 422 h 606"/>
              <a:gd name="T10" fmla="*/ 768 w 5516"/>
              <a:gd name="T11" fmla="*/ 196 h 606"/>
              <a:gd name="T12" fmla="*/ 1272 w 5516"/>
              <a:gd name="T13" fmla="*/ 26 h 606"/>
              <a:gd name="T14" fmla="*/ 1302 w 5516"/>
              <a:gd name="T15" fmla="*/ 338 h 606"/>
              <a:gd name="T16" fmla="*/ 1202 w 5516"/>
              <a:gd name="T17" fmla="*/ 436 h 606"/>
              <a:gd name="T18" fmla="*/ 1030 w 5516"/>
              <a:gd name="T19" fmla="*/ 10 h 606"/>
              <a:gd name="T20" fmla="*/ 960 w 5516"/>
              <a:gd name="T21" fmla="*/ 22 h 606"/>
              <a:gd name="T22" fmla="*/ 804 w 5516"/>
              <a:gd name="T23" fmla="*/ 434 h 606"/>
              <a:gd name="T24" fmla="*/ 930 w 5516"/>
              <a:gd name="T25" fmla="*/ 246 h 606"/>
              <a:gd name="T26" fmla="*/ 1658 w 5516"/>
              <a:gd name="T27" fmla="*/ 342 h 606"/>
              <a:gd name="T28" fmla="*/ 1368 w 5516"/>
              <a:gd name="T29" fmla="*/ 188 h 606"/>
              <a:gd name="T30" fmla="*/ 1514 w 5516"/>
              <a:gd name="T31" fmla="*/ 436 h 606"/>
              <a:gd name="T32" fmla="*/ 1564 w 5516"/>
              <a:gd name="T33" fmla="*/ 434 h 606"/>
              <a:gd name="T34" fmla="*/ 1904 w 5516"/>
              <a:gd name="T35" fmla="*/ 184 h 606"/>
              <a:gd name="T36" fmla="*/ 1728 w 5516"/>
              <a:gd name="T37" fmla="*/ 366 h 606"/>
              <a:gd name="T38" fmla="*/ 2102 w 5516"/>
              <a:gd name="T39" fmla="*/ 192 h 606"/>
              <a:gd name="T40" fmla="*/ 1982 w 5516"/>
              <a:gd name="T41" fmla="*/ 320 h 606"/>
              <a:gd name="T42" fmla="*/ 2478 w 5516"/>
              <a:gd name="T43" fmla="*/ 242 h 606"/>
              <a:gd name="T44" fmla="*/ 2406 w 5516"/>
              <a:gd name="T45" fmla="*/ 390 h 606"/>
              <a:gd name="T46" fmla="*/ 2234 w 5516"/>
              <a:gd name="T47" fmla="*/ 192 h 606"/>
              <a:gd name="T48" fmla="*/ 2478 w 5516"/>
              <a:gd name="T49" fmla="*/ 242 h 606"/>
              <a:gd name="T50" fmla="*/ 2928 w 5516"/>
              <a:gd name="T51" fmla="*/ 448 h 606"/>
              <a:gd name="T52" fmla="*/ 2958 w 5516"/>
              <a:gd name="T53" fmla="*/ 230 h 606"/>
              <a:gd name="T54" fmla="*/ 2716 w 5516"/>
              <a:gd name="T55" fmla="*/ 54 h 606"/>
              <a:gd name="T56" fmla="*/ 2714 w 5516"/>
              <a:gd name="T57" fmla="*/ 36 h 606"/>
              <a:gd name="T58" fmla="*/ 2928 w 5516"/>
              <a:gd name="T59" fmla="*/ 448 h 606"/>
              <a:gd name="T60" fmla="*/ 3388 w 5516"/>
              <a:gd name="T61" fmla="*/ 4 h 606"/>
              <a:gd name="T62" fmla="*/ 3396 w 5516"/>
              <a:gd name="T63" fmla="*/ 366 h 606"/>
              <a:gd name="T64" fmla="*/ 3580 w 5516"/>
              <a:gd name="T65" fmla="*/ 190 h 606"/>
              <a:gd name="T66" fmla="*/ 3502 w 5516"/>
              <a:gd name="T67" fmla="*/ 432 h 606"/>
              <a:gd name="T68" fmla="*/ 4232 w 5516"/>
              <a:gd name="T69" fmla="*/ 348 h 606"/>
              <a:gd name="T70" fmla="*/ 3858 w 5516"/>
              <a:gd name="T71" fmla="*/ 176 h 606"/>
              <a:gd name="T72" fmla="*/ 3758 w 5516"/>
              <a:gd name="T73" fmla="*/ 446 h 606"/>
              <a:gd name="T74" fmla="*/ 3990 w 5516"/>
              <a:gd name="T75" fmla="*/ 282 h 606"/>
              <a:gd name="T76" fmla="*/ 4042 w 5516"/>
              <a:gd name="T77" fmla="*/ 342 h 606"/>
              <a:gd name="T78" fmla="*/ 4134 w 5516"/>
              <a:gd name="T79" fmla="*/ 448 h 606"/>
              <a:gd name="T80" fmla="*/ 4454 w 5516"/>
              <a:gd name="T81" fmla="*/ 202 h 606"/>
              <a:gd name="T82" fmla="*/ 4284 w 5516"/>
              <a:gd name="T83" fmla="*/ 174 h 606"/>
              <a:gd name="T84" fmla="*/ 4432 w 5516"/>
              <a:gd name="T85" fmla="*/ 588 h 606"/>
              <a:gd name="T86" fmla="*/ 4792 w 5516"/>
              <a:gd name="T87" fmla="*/ 382 h 606"/>
              <a:gd name="T88" fmla="*/ 5192 w 5516"/>
              <a:gd name="T89" fmla="*/ 340 h 606"/>
              <a:gd name="T90" fmla="*/ 4902 w 5516"/>
              <a:gd name="T91" fmla="*/ 186 h 606"/>
              <a:gd name="T92" fmla="*/ 4850 w 5516"/>
              <a:gd name="T93" fmla="*/ 274 h 606"/>
              <a:gd name="T94" fmla="*/ 4742 w 5516"/>
              <a:gd name="T95" fmla="*/ 194 h 606"/>
              <a:gd name="T96" fmla="*/ 4794 w 5516"/>
              <a:gd name="T97" fmla="*/ 418 h 606"/>
              <a:gd name="T98" fmla="*/ 5004 w 5516"/>
              <a:gd name="T99" fmla="*/ 338 h 606"/>
              <a:gd name="T100" fmla="*/ 5098 w 5516"/>
              <a:gd name="T101" fmla="*/ 446 h 606"/>
              <a:gd name="T102" fmla="*/ 5418 w 5516"/>
              <a:gd name="T103" fmla="*/ 192 h 606"/>
              <a:gd name="T104" fmla="*/ 5348 w 5516"/>
              <a:gd name="T105" fmla="*/ 180 h 606"/>
              <a:gd name="T106" fmla="*/ 5254 w 5516"/>
              <a:gd name="T107" fmla="*/ 60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16" h="606">
                <a:moveTo>
                  <a:pt x="366" y="448"/>
                </a:moveTo>
                <a:cubicBezTo>
                  <a:pt x="524" y="448"/>
                  <a:pt x="524" y="448"/>
                  <a:pt x="524" y="448"/>
                </a:cubicBezTo>
                <a:cubicBezTo>
                  <a:pt x="524" y="436"/>
                  <a:pt x="524" y="436"/>
                  <a:pt x="524" y="436"/>
                </a:cubicBezTo>
                <a:cubicBezTo>
                  <a:pt x="486" y="432"/>
                  <a:pt x="470" y="414"/>
                  <a:pt x="468" y="362"/>
                </a:cubicBezTo>
                <a:cubicBezTo>
                  <a:pt x="454" y="86"/>
                  <a:pt x="454" y="86"/>
                  <a:pt x="454" y="86"/>
                </a:cubicBezTo>
                <a:cubicBezTo>
                  <a:pt x="452" y="46"/>
                  <a:pt x="470" y="30"/>
                  <a:pt x="504" y="26"/>
                </a:cubicBezTo>
                <a:cubicBezTo>
                  <a:pt x="504" y="12"/>
                  <a:pt x="504" y="12"/>
                  <a:pt x="504" y="12"/>
                </a:cubicBezTo>
                <a:cubicBezTo>
                  <a:pt x="394" y="12"/>
                  <a:pt x="394" y="12"/>
                  <a:pt x="394" y="12"/>
                </a:cubicBezTo>
                <a:cubicBezTo>
                  <a:pt x="264" y="350"/>
                  <a:pt x="264" y="350"/>
                  <a:pt x="264" y="350"/>
                </a:cubicBezTo>
                <a:cubicBezTo>
                  <a:pt x="132" y="10"/>
                  <a:pt x="132" y="10"/>
                  <a:pt x="132" y="10"/>
                </a:cubicBezTo>
                <a:cubicBezTo>
                  <a:pt x="18" y="10"/>
                  <a:pt x="18" y="10"/>
                  <a:pt x="18" y="10"/>
                </a:cubicBezTo>
                <a:cubicBezTo>
                  <a:pt x="18" y="22"/>
                  <a:pt x="18" y="22"/>
                  <a:pt x="18" y="22"/>
                </a:cubicBezTo>
                <a:cubicBezTo>
                  <a:pt x="40" y="26"/>
                  <a:pt x="74" y="32"/>
                  <a:pt x="72" y="84"/>
                </a:cubicBezTo>
                <a:cubicBezTo>
                  <a:pt x="58" y="352"/>
                  <a:pt x="58" y="352"/>
                  <a:pt x="58" y="352"/>
                </a:cubicBezTo>
                <a:cubicBezTo>
                  <a:pt x="54" y="410"/>
                  <a:pt x="38" y="430"/>
                  <a:pt x="0" y="436"/>
                </a:cubicBezTo>
                <a:cubicBezTo>
                  <a:pt x="0" y="448"/>
                  <a:pt x="0" y="448"/>
                  <a:pt x="0" y="448"/>
                </a:cubicBezTo>
                <a:cubicBezTo>
                  <a:pt x="140" y="448"/>
                  <a:pt x="140" y="448"/>
                  <a:pt x="140" y="448"/>
                </a:cubicBezTo>
                <a:cubicBezTo>
                  <a:pt x="140" y="436"/>
                  <a:pt x="140" y="436"/>
                  <a:pt x="140" y="436"/>
                </a:cubicBezTo>
                <a:cubicBezTo>
                  <a:pt x="98" y="428"/>
                  <a:pt x="84" y="414"/>
                  <a:pt x="88" y="356"/>
                </a:cubicBezTo>
                <a:cubicBezTo>
                  <a:pt x="100" y="86"/>
                  <a:pt x="100" y="86"/>
                  <a:pt x="100" y="86"/>
                </a:cubicBezTo>
                <a:cubicBezTo>
                  <a:pt x="240" y="444"/>
                  <a:pt x="240" y="444"/>
                  <a:pt x="240" y="444"/>
                </a:cubicBezTo>
                <a:cubicBezTo>
                  <a:pt x="258" y="444"/>
                  <a:pt x="258" y="444"/>
                  <a:pt x="258" y="444"/>
                </a:cubicBezTo>
                <a:cubicBezTo>
                  <a:pt x="396" y="86"/>
                  <a:pt x="396" y="86"/>
                  <a:pt x="396" y="86"/>
                </a:cubicBezTo>
                <a:cubicBezTo>
                  <a:pt x="408" y="372"/>
                  <a:pt x="408" y="372"/>
                  <a:pt x="408" y="372"/>
                </a:cubicBezTo>
                <a:cubicBezTo>
                  <a:pt x="410" y="416"/>
                  <a:pt x="398" y="430"/>
                  <a:pt x="366" y="434"/>
                </a:cubicBezTo>
                <a:lnTo>
                  <a:pt x="366" y="448"/>
                </a:lnTo>
                <a:close/>
                <a:moveTo>
                  <a:pt x="670" y="456"/>
                </a:moveTo>
                <a:cubicBezTo>
                  <a:pt x="708" y="456"/>
                  <a:pt x="756" y="440"/>
                  <a:pt x="782" y="412"/>
                </a:cubicBezTo>
                <a:cubicBezTo>
                  <a:pt x="776" y="400"/>
                  <a:pt x="776" y="400"/>
                  <a:pt x="776" y="400"/>
                </a:cubicBezTo>
                <a:cubicBezTo>
                  <a:pt x="750" y="416"/>
                  <a:pt x="722" y="422"/>
                  <a:pt x="696" y="422"/>
                </a:cubicBezTo>
                <a:cubicBezTo>
                  <a:pt x="620" y="422"/>
                  <a:pt x="592" y="358"/>
                  <a:pt x="592" y="290"/>
                </a:cubicBezTo>
                <a:cubicBezTo>
                  <a:pt x="592" y="258"/>
                  <a:pt x="600" y="236"/>
                  <a:pt x="614" y="222"/>
                </a:cubicBezTo>
                <a:cubicBezTo>
                  <a:pt x="626" y="210"/>
                  <a:pt x="646" y="204"/>
                  <a:pt x="664" y="204"/>
                </a:cubicBezTo>
                <a:cubicBezTo>
                  <a:pt x="690" y="204"/>
                  <a:pt x="722" y="214"/>
                  <a:pt x="744" y="244"/>
                </a:cubicBezTo>
                <a:cubicBezTo>
                  <a:pt x="750" y="244"/>
                  <a:pt x="750" y="244"/>
                  <a:pt x="750" y="244"/>
                </a:cubicBezTo>
                <a:cubicBezTo>
                  <a:pt x="758" y="234"/>
                  <a:pt x="766" y="212"/>
                  <a:pt x="768" y="196"/>
                </a:cubicBezTo>
                <a:cubicBezTo>
                  <a:pt x="748" y="180"/>
                  <a:pt x="720" y="172"/>
                  <a:pt x="686" y="172"/>
                </a:cubicBezTo>
                <a:cubicBezTo>
                  <a:pt x="604" y="172"/>
                  <a:pt x="544" y="246"/>
                  <a:pt x="544" y="326"/>
                </a:cubicBezTo>
                <a:cubicBezTo>
                  <a:pt x="540" y="390"/>
                  <a:pt x="576" y="456"/>
                  <a:pt x="670" y="456"/>
                </a:cubicBezTo>
                <a:moveTo>
                  <a:pt x="1272" y="98"/>
                </a:moveTo>
                <a:cubicBezTo>
                  <a:pt x="1292" y="98"/>
                  <a:pt x="1308" y="82"/>
                  <a:pt x="1308" y="62"/>
                </a:cubicBezTo>
                <a:cubicBezTo>
                  <a:pt x="1308" y="42"/>
                  <a:pt x="1292" y="26"/>
                  <a:pt x="1272" y="26"/>
                </a:cubicBezTo>
                <a:cubicBezTo>
                  <a:pt x="1252" y="26"/>
                  <a:pt x="1238" y="42"/>
                  <a:pt x="1238" y="62"/>
                </a:cubicBezTo>
                <a:cubicBezTo>
                  <a:pt x="1238" y="82"/>
                  <a:pt x="1252" y="98"/>
                  <a:pt x="1272" y="98"/>
                </a:cubicBezTo>
                <a:moveTo>
                  <a:pt x="1202" y="448"/>
                </a:moveTo>
                <a:cubicBezTo>
                  <a:pt x="1346" y="448"/>
                  <a:pt x="1346" y="448"/>
                  <a:pt x="1346" y="448"/>
                </a:cubicBezTo>
                <a:cubicBezTo>
                  <a:pt x="1346" y="436"/>
                  <a:pt x="1346" y="436"/>
                  <a:pt x="1346" y="436"/>
                </a:cubicBezTo>
                <a:cubicBezTo>
                  <a:pt x="1304" y="432"/>
                  <a:pt x="1302" y="434"/>
                  <a:pt x="1302" y="338"/>
                </a:cubicBezTo>
                <a:cubicBezTo>
                  <a:pt x="1302" y="176"/>
                  <a:pt x="1302" y="176"/>
                  <a:pt x="1302" y="176"/>
                </a:cubicBezTo>
                <a:cubicBezTo>
                  <a:pt x="1200" y="176"/>
                  <a:pt x="1200" y="176"/>
                  <a:pt x="1200" y="176"/>
                </a:cubicBezTo>
                <a:cubicBezTo>
                  <a:pt x="1200" y="188"/>
                  <a:pt x="1200" y="188"/>
                  <a:pt x="1200" y="188"/>
                </a:cubicBezTo>
                <a:cubicBezTo>
                  <a:pt x="1244" y="190"/>
                  <a:pt x="1250" y="192"/>
                  <a:pt x="1250" y="268"/>
                </a:cubicBezTo>
                <a:cubicBezTo>
                  <a:pt x="1250" y="336"/>
                  <a:pt x="1250" y="336"/>
                  <a:pt x="1250" y="336"/>
                </a:cubicBezTo>
                <a:cubicBezTo>
                  <a:pt x="1250" y="432"/>
                  <a:pt x="1248" y="432"/>
                  <a:pt x="1202" y="436"/>
                </a:cubicBezTo>
                <a:cubicBezTo>
                  <a:pt x="1178" y="434"/>
                  <a:pt x="1154" y="426"/>
                  <a:pt x="1076" y="338"/>
                </a:cubicBezTo>
                <a:cubicBezTo>
                  <a:pt x="1046" y="302"/>
                  <a:pt x="996" y="244"/>
                  <a:pt x="968" y="206"/>
                </a:cubicBezTo>
                <a:cubicBezTo>
                  <a:pt x="1062" y="102"/>
                  <a:pt x="1062" y="102"/>
                  <a:pt x="1062" y="102"/>
                </a:cubicBezTo>
                <a:cubicBezTo>
                  <a:pt x="1108" y="52"/>
                  <a:pt x="1132" y="26"/>
                  <a:pt x="1176" y="24"/>
                </a:cubicBezTo>
                <a:cubicBezTo>
                  <a:pt x="1176" y="10"/>
                  <a:pt x="1176" y="10"/>
                  <a:pt x="1176" y="10"/>
                </a:cubicBezTo>
                <a:cubicBezTo>
                  <a:pt x="1030" y="10"/>
                  <a:pt x="1030" y="10"/>
                  <a:pt x="1030" y="10"/>
                </a:cubicBezTo>
                <a:cubicBezTo>
                  <a:pt x="1030" y="22"/>
                  <a:pt x="1030" y="22"/>
                  <a:pt x="1030" y="22"/>
                </a:cubicBezTo>
                <a:cubicBezTo>
                  <a:pt x="1050" y="26"/>
                  <a:pt x="1056" y="32"/>
                  <a:pt x="1056" y="46"/>
                </a:cubicBezTo>
                <a:cubicBezTo>
                  <a:pt x="1056" y="56"/>
                  <a:pt x="1054" y="72"/>
                  <a:pt x="1026" y="102"/>
                </a:cubicBezTo>
                <a:cubicBezTo>
                  <a:pt x="910" y="230"/>
                  <a:pt x="910" y="230"/>
                  <a:pt x="910" y="230"/>
                </a:cubicBezTo>
                <a:cubicBezTo>
                  <a:pt x="910" y="148"/>
                  <a:pt x="910" y="148"/>
                  <a:pt x="910" y="148"/>
                </a:cubicBezTo>
                <a:cubicBezTo>
                  <a:pt x="910" y="36"/>
                  <a:pt x="916" y="28"/>
                  <a:pt x="960" y="22"/>
                </a:cubicBezTo>
                <a:cubicBezTo>
                  <a:pt x="960" y="8"/>
                  <a:pt x="960" y="8"/>
                  <a:pt x="960" y="8"/>
                </a:cubicBezTo>
                <a:cubicBezTo>
                  <a:pt x="804" y="8"/>
                  <a:pt x="804" y="8"/>
                  <a:pt x="804" y="8"/>
                </a:cubicBezTo>
                <a:cubicBezTo>
                  <a:pt x="804" y="22"/>
                  <a:pt x="804" y="22"/>
                  <a:pt x="804" y="22"/>
                </a:cubicBezTo>
                <a:cubicBezTo>
                  <a:pt x="852" y="26"/>
                  <a:pt x="854" y="36"/>
                  <a:pt x="854" y="148"/>
                </a:cubicBezTo>
                <a:cubicBezTo>
                  <a:pt x="854" y="300"/>
                  <a:pt x="854" y="300"/>
                  <a:pt x="854" y="300"/>
                </a:cubicBezTo>
                <a:cubicBezTo>
                  <a:pt x="854" y="422"/>
                  <a:pt x="850" y="430"/>
                  <a:pt x="804" y="434"/>
                </a:cubicBezTo>
                <a:cubicBezTo>
                  <a:pt x="804" y="446"/>
                  <a:pt x="804" y="446"/>
                  <a:pt x="804" y="446"/>
                </a:cubicBezTo>
                <a:cubicBezTo>
                  <a:pt x="960" y="446"/>
                  <a:pt x="960" y="446"/>
                  <a:pt x="960" y="446"/>
                </a:cubicBezTo>
                <a:cubicBezTo>
                  <a:pt x="960" y="434"/>
                  <a:pt x="960" y="434"/>
                  <a:pt x="960" y="434"/>
                </a:cubicBezTo>
                <a:cubicBezTo>
                  <a:pt x="910" y="428"/>
                  <a:pt x="910" y="424"/>
                  <a:pt x="910" y="292"/>
                </a:cubicBezTo>
                <a:cubicBezTo>
                  <a:pt x="910" y="268"/>
                  <a:pt x="910" y="268"/>
                  <a:pt x="910" y="268"/>
                </a:cubicBezTo>
                <a:cubicBezTo>
                  <a:pt x="930" y="246"/>
                  <a:pt x="930" y="246"/>
                  <a:pt x="930" y="246"/>
                </a:cubicBezTo>
                <a:cubicBezTo>
                  <a:pt x="982" y="310"/>
                  <a:pt x="1038" y="380"/>
                  <a:pt x="1098" y="448"/>
                </a:cubicBezTo>
                <a:cubicBezTo>
                  <a:pt x="1202" y="448"/>
                  <a:pt x="1202" y="448"/>
                  <a:pt x="1202" y="448"/>
                </a:cubicBezTo>
                <a:close/>
                <a:moveTo>
                  <a:pt x="1564" y="448"/>
                </a:moveTo>
                <a:cubicBezTo>
                  <a:pt x="1706" y="448"/>
                  <a:pt x="1706" y="448"/>
                  <a:pt x="1706" y="448"/>
                </a:cubicBezTo>
                <a:cubicBezTo>
                  <a:pt x="1706" y="436"/>
                  <a:pt x="1706" y="436"/>
                  <a:pt x="1706" y="436"/>
                </a:cubicBezTo>
                <a:cubicBezTo>
                  <a:pt x="1658" y="434"/>
                  <a:pt x="1658" y="432"/>
                  <a:pt x="1658" y="342"/>
                </a:cubicBezTo>
                <a:cubicBezTo>
                  <a:pt x="1658" y="280"/>
                  <a:pt x="1658" y="280"/>
                  <a:pt x="1658" y="280"/>
                </a:cubicBezTo>
                <a:cubicBezTo>
                  <a:pt x="1658" y="198"/>
                  <a:pt x="1612" y="172"/>
                  <a:pt x="1570" y="172"/>
                </a:cubicBezTo>
                <a:cubicBezTo>
                  <a:pt x="1534" y="172"/>
                  <a:pt x="1498" y="188"/>
                  <a:pt x="1470" y="224"/>
                </a:cubicBezTo>
                <a:cubicBezTo>
                  <a:pt x="1470" y="176"/>
                  <a:pt x="1470" y="176"/>
                  <a:pt x="1470" y="176"/>
                </a:cubicBezTo>
                <a:cubicBezTo>
                  <a:pt x="1368" y="176"/>
                  <a:pt x="1368" y="176"/>
                  <a:pt x="1368" y="176"/>
                </a:cubicBezTo>
                <a:cubicBezTo>
                  <a:pt x="1368" y="188"/>
                  <a:pt x="1368" y="188"/>
                  <a:pt x="1368" y="188"/>
                </a:cubicBezTo>
                <a:cubicBezTo>
                  <a:pt x="1412" y="190"/>
                  <a:pt x="1418" y="192"/>
                  <a:pt x="1418" y="268"/>
                </a:cubicBezTo>
                <a:cubicBezTo>
                  <a:pt x="1418" y="336"/>
                  <a:pt x="1418" y="336"/>
                  <a:pt x="1418" y="336"/>
                </a:cubicBezTo>
                <a:cubicBezTo>
                  <a:pt x="1418" y="434"/>
                  <a:pt x="1418" y="434"/>
                  <a:pt x="1370" y="436"/>
                </a:cubicBezTo>
                <a:cubicBezTo>
                  <a:pt x="1370" y="448"/>
                  <a:pt x="1370" y="448"/>
                  <a:pt x="1370" y="448"/>
                </a:cubicBezTo>
                <a:cubicBezTo>
                  <a:pt x="1514" y="448"/>
                  <a:pt x="1514" y="448"/>
                  <a:pt x="1514" y="448"/>
                </a:cubicBezTo>
                <a:cubicBezTo>
                  <a:pt x="1514" y="436"/>
                  <a:pt x="1514" y="436"/>
                  <a:pt x="1514" y="436"/>
                </a:cubicBezTo>
                <a:cubicBezTo>
                  <a:pt x="1472" y="432"/>
                  <a:pt x="1470" y="434"/>
                  <a:pt x="1470" y="338"/>
                </a:cubicBezTo>
                <a:cubicBezTo>
                  <a:pt x="1470" y="262"/>
                  <a:pt x="1470" y="262"/>
                  <a:pt x="1470" y="262"/>
                </a:cubicBezTo>
                <a:cubicBezTo>
                  <a:pt x="1470" y="236"/>
                  <a:pt x="1504" y="206"/>
                  <a:pt x="1546" y="206"/>
                </a:cubicBezTo>
                <a:cubicBezTo>
                  <a:pt x="1580" y="206"/>
                  <a:pt x="1606" y="220"/>
                  <a:pt x="1606" y="286"/>
                </a:cubicBezTo>
                <a:cubicBezTo>
                  <a:pt x="1606" y="340"/>
                  <a:pt x="1606" y="340"/>
                  <a:pt x="1606" y="340"/>
                </a:cubicBezTo>
                <a:cubicBezTo>
                  <a:pt x="1606" y="432"/>
                  <a:pt x="1602" y="432"/>
                  <a:pt x="1564" y="434"/>
                </a:cubicBezTo>
                <a:lnTo>
                  <a:pt x="1564" y="448"/>
                </a:lnTo>
                <a:close/>
                <a:moveTo>
                  <a:pt x="1776" y="222"/>
                </a:moveTo>
                <a:cubicBezTo>
                  <a:pt x="1776" y="200"/>
                  <a:pt x="1796" y="188"/>
                  <a:pt x="1822" y="188"/>
                </a:cubicBezTo>
                <a:cubicBezTo>
                  <a:pt x="1874" y="188"/>
                  <a:pt x="1896" y="236"/>
                  <a:pt x="1900" y="252"/>
                </a:cubicBezTo>
                <a:cubicBezTo>
                  <a:pt x="1912" y="252"/>
                  <a:pt x="1912" y="252"/>
                  <a:pt x="1912" y="252"/>
                </a:cubicBezTo>
                <a:cubicBezTo>
                  <a:pt x="1912" y="212"/>
                  <a:pt x="1908" y="188"/>
                  <a:pt x="1904" y="184"/>
                </a:cubicBezTo>
                <a:cubicBezTo>
                  <a:pt x="1900" y="180"/>
                  <a:pt x="1862" y="170"/>
                  <a:pt x="1824" y="170"/>
                </a:cubicBezTo>
                <a:cubicBezTo>
                  <a:pt x="1768" y="170"/>
                  <a:pt x="1734" y="206"/>
                  <a:pt x="1734" y="248"/>
                </a:cubicBezTo>
                <a:cubicBezTo>
                  <a:pt x="1734" y="340"/>
                  <a:pt x="1890" y="322"/>
                  <a:pt x="1890" y="396"/>
                </a:cubicBezTo>
                <a:cubicBezTo>
                  <a:pt x="1890" y="422"/>
                  <a:pt x="1866" y="436"/>
                  <a:pt x="1826" y="436"/>
                </a:cubicBezTo>
                <a:cubicBezTo>
                  <a:pt x="1788" y="436"/>
                  <a:pt x="1754" y="416"/>
                  <a:pt x="1744" y="366"/>
                </a:cubicBezTo>
                <a:cubicBezTo>
                  <a:pt x="1728" y="366"/>
                  <a:pt x="1728" y="366"/>
                  <a:pt x="1728" y="366"/>
                </a:cubicBezTo>
                <a:cubicBezTo>
                  <a:pt x="1728" y="386"/>
                  <a:pt x="1732" y="422"/>
                  <a:pt x="1734" y="428"/>
                </a:cubicBezTo>
                <a:cubicBezTo>
                  <a:pt x="1744" y="446"/>
                  <a:pt x="1788" y="454"/>
                  <a:pt x="1824" y="454"/>
                </a:cubicBezTo>
                <a:cubicBezTo>
                  <a:pt x="1888" y="454"/>
                  <a:pt x="1928" y="416"/>
                  <a:pt x="1928" y="372"/>
                </a:cubicBezTo>
                <a:cubicBezTo>
                  <a:pt x="1932" y="270"/>
                  <a:pt x="1776" y="286"/>
                  <a:pt x="1776" y="222"/>
                </a:cubicBezTo>
                <a:moveTo>
                  <a:pt x="2030" y="270"/>
                </a:moveTo>
                <a:cubicBezTo>
                  <a:pt x="2034" y="220"/>
                  <a:pt x="2058" y="192"/>
                  <a:pt x="2102" y="192"/>
                </a:cubicBezTo>
                <a:cubicBezTo>
                  <a:pt x="2144" y="192"/>
                  <a:pt x="2170" y="220"/>
                  <a:pt x="2172" y="270"/>
                </a:cubicBezTo>
                <a:lnTo>
                  <a:pt x="2030" y="270"/>
                </a:lnTo>
                <a:close/>
                <a:moveTo>
                  <a:pt x="2030" y="290"/>
                </a:moveTo>
                <a:cubicBezTo>
                  <a:pt x="2222" y="290"/>
                  <a:pt x="2222" y="290"/>
                  <a:pt x="2222" y="290"/>
                </a:cubicBezTo>
                <a:cubicBezTo>
                  <a:pt x="2226" y="228"/>
                  <a:pt x="2192" y="168"/>
                  <a:pt x="2114" y="168"/>
                </a:cubicBezTo>
                <a:cubicBezTo>
                  <a:pt x="2034" y="168"/>
                  <a:pt x="1982" y="232"/>
                  <a:pt x="1982" y="320"/>
                </a:cubicBezTo>
                <a:cubicBezTo>
                  <a:pt x="1982" y="388"/>
                  <a:pt x="2018" y="456"/>
                  <a:pt x="2112" y="456"/>
                </a:cubicBezTo>
                <a:cubicBezTo>
                  <a:pt x="2150" y="456"/>
                  <a:pt x="2198" y="440"/>
                  <a:pt x="2224" y="412"/>
                </a:cubicBezTo>
                <a:cubicBezTo>
                  <a:pt x="2218" y="400"/>
                  <a:pt x="2218" y="400"/>
                  <a:pt x="2218" y="400"/>
                </a:cubicBezTo>
                <a:cubicBezTo>
                  <a:pt x="2192" y="416"/>
                  <a:pt x="2164" y="422"/>
                  <a:pt x="2138" y="422"/>
                </a:cubicBezTo>
                <a:cubicBezTo>
                  <a:pt x="2058" y="420"/>
                  <a:pt x="2028" y="352"/>
                  <a:pt x="2030" y="290"/>
                </a:cubicBezTo>
                <a:moveTo>
                  <a:pt x="2478" y="242"/>
                </a:moveTo>
                <a:cubicBezTo>
                  <a:pt x="2490" y="206"/>
                  <a:pt x="2510" y="192"/>
                  <a:pt x="2528" y="192"/>
                </a:cubicBezTo>
                <a:cubicBezTo>
                  <a:pt x="2528" y="180"/>
                  <a:pt x="2528" y="180"/>
                  <a:pt x="2528" y="180"/>
                </a:cubicBezTo>
                <a:cubicBezTo>
                  <a:pt x="2430" y="180"/>
                  <a:pt x="2430" y="180"/>
                  <a:pt x="2430" y="180"/>
                </a:cubicBezTo>
                <a:cubicBezTo>
                  <a:pt x="2430" y="192"/>
                  <a:pt x="2430" y="192"/>
                  <a:pt x="2430" y="192"/>
                </a:cubicBezTo>
                <a:cubicBezTo>
                  <a:pt x="2454" y="194"/>
                  <a:pt x="2466" y="206"/>
                  <a:pt x="2458" y="234"/>
                </a:cubicBezTo>
                <a:cubicBezTo>
                  <a:pt x="2406" y="390"/>
                  <a:pt x="2406" y="390"/>
                  <a:pt x="2406" y="390"/>
                </a:cubicBezTo>
                <a:cubicBezTo>
                  <a:pt x="2354" y="270"/>
                  <a:pt x="2354" y="270"/>
                  <a:pt x="2354" y="270"/>
                </a:cubicBezTo>
                <a:cubicBezTo>
                  <a:pt x="2340" y="238"/>
                  <a:pt x="2334" y="224"/>
                  <a:pt x="2334" y="212"/>
                </a:cubicBezTo>
                <a:cubicBezTo>
                  <a:pt x="2334" y="202"/>
                  <a:pt x="2340" y="196"/>
                  <a:pt x="2360" y="192"/>
                </a:cubicBezTo>
                <a:cubicBezTo>
                  <a:pt x="2360" y="180"/>
                  <a:pt x="2360" y="180"/>
                  <a:pt x="2360" y="180"/>
                </a:cubicBezTo>
                <a:cubicBezTo>
                  <a:pt x="2234" y="180"/>
                  <a:pt x="2234" y="180"/>
                  <a:pt x="2234" y="180"/>
                </a:cubicBezTo>
                <a:cubicBezTo>
                  <a:pt x="2234" y="192"/>
                  <a:pt x="2234" y="192"/>
                  <a:pt x="2234" y="192"/>
                </a:cubicBezTo>
                <a:cubicBezTo>
                  <a:pt x="2266" y="194"/>
                  <a:pt x="2268" y="198"/>
                  <a:pt x="2310" y="292"/>
                </a:cubicBezTo>
                <a:cubicBezTo>
                  <a:pt x="2382" y="450"/>
                  <a:pt x="2382" y="450"/>
                  <a:pt x="2382" y="450"/>
                </a:cubicBezTo>
                <a:cubicBezTo>
                  <a:pt x="2358" y="512"/>
                  <a:pt x="2320" y="546"/>
                  <a:pt x="2242" y="564"/>
                </a:cubicBezTo>
                <a:cubicBezTo>
                  <a:pt x="2246" y="576"/>
                  <a:pt x="2260" y="600"/>
                  <a:pt x="2268" y="606"/>
                </a:cubicBezTo>
                <a:cubicBezTo>
                  <a:pt x="2370" y="564"/>
                  <a:pt x="2390" y="498"/>
                  <a:pt x="2426" y="396"/>
                </a:cubicBezTo>
                <a:lnTo>
                  <a:pt x="2478" y="242"/>
                </a:lnTo>
                <a:close/>
                <a:moveTo>
                  <a:pt x="2844" y="394"/>
                </a:moveTo>
                <a:cubicBezTo>
                  <a:pt x="2822" y="412"/>
                  <a:pt x="2782" y="416"/>
                  <a:pt x="2750" y="416"/>
                </a:cubicBezTo>
                <a:cubicBezTo>
                  <a:pt x="2670" y="416"/>
                  <a:pt x="2606" y="360"/>
                  <a:pt x="2606" y="284"/>
                </a:cubicBezTo>
                <a:cubicBezTo>
                  <a:pt x="2606" y="236"/>
                  <a:pt x="2626" y="206"/>
                  <a:pt x="2658" y="198"/>
                </a:cubicBezTo>
                <a:cubicBezTo>
                  <a:pt x="2698" y="266"/>
                  <a:pt x="2770" y="338"/>
                  <a:pt x="2844" y="394"/>
                </a:cubicBezTo>
                <a:moveTo>
                  <a:pt x="2928" y="448"/>
                </a:moveTo>
                <a:cubicBezTo>
                  <a:pt x="3022" y="448"/>
                  <a:pt x="3022" y="448"/>
                  <a:pt x="3022" y="448"/>
                </a:cubicBezTo>
                <a:cubicBezTo>
                  <a:pt x="3022" y="436"/>
                  <a:pt x="3022" y="436"/>
                  <a:pt x="3022" y="436"/>
                </a:cubicBezTo>
                <a:cubicBezTo>
                  <a:pt x="2992" y="432"/>
                  <a:pt x="2946" y="408"/>
                  <a:pt x="2896" y="372"/>
                </a:cubicBezTo>
                <a:cubicBezTo>
                  <a:pt x="2914" y="342"/>
                  <a:pt x="2918" y="300"/>
                  <a:pt x="2922" y="270"/>
                </a:cubicBezTo>
                <a:cubicBezTo>
                  <a:pt x="2926" y="244"/>
                  <a:pt x="2946" y="244"/>
                  <a:pt x="2958" y="242"/>
                </a:cubicBezTo>
                <a:cubicBezTo>
                  <a:pt x="2958" y="230"/>
                  <a:pt x="2958" y="230"/>
                  <a:pt x="2958" y="230"/>
                </a:cubicBezTo>
                <a:cubicBezTo>
                  <a:pt x="2834" y="230"/>
                  <a:pt x="2834" y="230"/>
                  <a:pt x="2834" y="230"/>
                </a:cubicBezTo>
                <a:cubicBezTo>
                  <a:pt x="2834" y="242"/>
                  <a:pt x="2834" y="242"/>
                  <a:pt x="2834" y="242"/>
                </a:cubicBezTo>
                <a:cubicBezTo>
                  <a:pt x="2864" y="246"/>
                  <a:pt x="2892" y="250"/>
                  <a:pt x="2892" y="294"/>
                </a:cubicBezTo>
                <a:cubicBezTo>
                  <a:pt x="2892" y="318"/>
                  <a:pt x="2888" y="342"/>
                  <a:pt x="2878" y="358"/>
                </a:cubicBezTo>
                <a:cubicBezTo>
                  <a:pt x="2770" y="274"/>
                  <a:pt x="2670" y="156"/>
                  <a:pt x="2670" y="96"/>
                </a:cubicBezTo>
                <a:cubicBezTo>
                  <a:pt x="2670" y="66"/>
                  <a:pt x="2688" y="54"/>
                  <a:pt x="2716" y="54"/>
                </a:cubicBezTo>
                <a:cubicBezTo>
                  <a:pt x="2752" y="54"/>
                  <a:pt x="2784" y="78"/>
                  <a:pt x="2800" y="124"/>
                </a:cubicBezTo>
                <a:cubicBezTo>
                  <a:pt x="2812" y="124"/>
                  <a:pt x="2812" y="124"/>
                  <a:pt x="2812" y="124"/>
                </a:cubicBezTo>
                <a:cubicBezTo>
                  <a:pt x="2810" y="42"/>
                  <a:pt x="2810" y="42"/>
                  <a:pt x="2810" y="42"/>
                </a:cubicBezTo>
                <a:cubicBezTo>
                  <a:pt x="2798" y="42"/>
                  <a:pt x="2798" y="42"/>
                  <a:pt x="2798" y="42"/>
                </a:cubicBezTo>
                <a:cubicBezTo>
                  <a:pt x="2798" y="48"/>
                  <a:pt x="2792" y="52"/>
                  <a:pt x="2788" y="52"/>
                </a:cubicBezTo>
                <a:cubicBezTo>
                  <a:pt x="2772" y="52"/>
                  <a:pt x="2752" y="36"/>
                  <a:pt x="2714" y="36"/>
                </a:cubicBezTo>
                <a:cubicBezTo>
                  <a:pt x="2672" y="36"/>
                  <a:pt x="2630" y="62"/>
                  <a:pt x="2630" y="118"/>
                </a:cubicBezTo>
                <a:cubicBezTo>
                  <a:pt x="2630" y="140"/>
                  <a:pt x="2636" y="160"/>
                  <a:pt x="2648" y="182"/>
                </a:cubicBezTo>
                <a:cubicBezTo>
                  <a:pt x="2592" y="200"/>
                  <a:pt x="2562" y="248"/>
                  <a:pt x="2562" y="304"/>
                </a:cubicBezTo>
                <a:cubicBezTo>
                  <a:pt x="2562" y="406"/>
                  <a:pt x="2640" y="460"/>
                  <a:pt x="2726" y="460"/>
                </a:cubicBezTo>
                <a:cubicBezTo>
                  <a:pt x="2780" y="460"/>
                  <a:pt x="2824" y="444"/>
                  <a:pt x="2862" y="410"/>
                </a:cubicBezTo>
                <a:cubicBezTo>
                  <a:pt x="2888" y="424"/>
                  <a:pt x="2912" y="442"/>
                  <a:pt x="2928" y="448"/>
                </a:cubicBezTo>
                <a:moveTo>
                  <a:pt x="3094" y="212"/>
                </a:moveTo>
                <a:cubicBezTo>
                  <a:pt x="3094" y="88"/>
                  <a:pt x="3154" y="20"/>
                  <a:pt x="3252" y="20"/>
                </a:cubicBezTo>
                <a:cubicBezTo>
                  <a:pt x="3328" y="20"/>
                  <a:pt x="3372" y="58"/>
                  <a:pt x="3392" y="134"/>
                </a:cubicBezTo>
                <a:cubicBezTo>
                  <a:pt x="3404" y="134"/>
                  <a:pt x="3404" y="134"/>
                  <a:pt x="3404" y="134"/>
                </a:cubicBezTo>
                <a:cubicBezTo>
                  <a:pt x="3400" y="4"/>
                  <a:pt x="3400" y="4"/>
                  <a:pt x="3400" y="4"/>
                </a:cubicBezTo>
                <a:cubicBezTo>
                  <a:pt x="3388" y="4"/>
                  <a:pt x="3388" y="4"/>
                  <a:pt x="3388" y="4"/>
                </a:cubicBezTo>
                <a:cubicBezTo>
                  <a:pt x="3384" y="14"/>
                  <a:pt x="3376" y="18"/>
                  <a:pt x="3364" y="18"/>
                </a:cubicBezTo>
                <a:cubicBezTo>
                  <a:pt x="3338" y="18"/>
                  <a:pt x="3314" y="0"/>
                  <a:pt x="3248" y="0"/>
                </a:cubicBezTo>
                <a:cubicBezTo>
                  <a:pt x="3118" y="0"/>
                  <a:pt x="3030" y="102"/>
                  <a:pt x="3030" y="242"/>
                </a:cubicBezTo>
                <a:cubicBezTo>
                  <a:pt x="3030" y="376"/>
                  <a:pt x="3110" y="460"/>
                  <a:pt x="3238" y="460"/>
                </a:cubicBezTo>
                <a:cubicBezTo>
                  <a:pt x="3320" y="460"/>
                  <a:pt x="3384" y="420"/>
                  <a:pt x="3408" y="380"/>
                </a:cubicBezTo>
                <a:cubicBezTo>
                  <a:pt x="3396" y="366"/>
                  <a:pt x="3396" y="366"/>
                  <a:pt x="3396" y="366"/>
                </a:cubicBezTo>
                <a:cubicBezTo>
                  <a:pt x="3370" y="402"/>
                  <a:pt x="3314" y="426"/>
                  <a:pt x="3256" y="426"/>
                </a:cubicBezTo>
                <a:cubicBezTo>
                  <a:pt x="3156" y="426"/>
                  <a:pt x="3094" y="340"/>
                  <a:pt x="3094" y="212"/>
                </a:cubicBezTo>
                <a:moveTo>
                  <a:pt x="3678" y="328"/>
                </a:moveTo>
                <a:cubicBezTo>
                  <a:pt x="3678" y="392"/>
                  <a:pt x="3650" y="430"/>
                  <a:pt x="3592" y="430"/>
                </a:cubicBezTo>
                <a:cubicBezTo>
                  <a:pt x="3542" y="430"/>
                  <a:pt x="3496" y="384"/>
                  <a:pt x="3496" y="292"/>
                </a:cubicBezTo>
                <a:cubicBezTo>
                  <a:pt x="3496" y="226"/>
                  <a:pt x="3528" y="190"/>
                  <a:pt x="3580" y="190"/>
                </a:cubicBezTo>
                <a:cubicBezTo>
                  <a:pt x="3628" y="192"/>
                  <a:pt x="3678" y="238"/>
                  <a:pt x="3678" y="328"/>
                </a:cubicBezTo>
                <a:moveTo>
                  <a:pt x="3732" y="312"/>
                </a:moveTo>
                <a:cubicBezTo>
                  <a:pt x="3732" y="260"/>
                  <a:pt x="3710" y="214"/>
                  <a:pt x="3672" y="190"/>
                </a:cubicBezTo>
                <a:cubicBezTo>
                  <a:pt x="3650" y="176"/>
                  <a:pt x="3620" y="168"/>
                  <a:pt x="3588" y="168"/>
                </a:cubicBezTo>
                <a:cubicBezTo>
                  <a:pt x="3502" y="168"/>
                  <a:pt x="3442" y="230"/>
                  <a:pt x="3442" y="310"/>
                </a:cubicBezTo>
                <a:cubicBezTo>
                  <a:pt x="3442" y="364"/>
                  <a:pt x="3464" y="408"/>
                  <a:pt x="3502" y="432"/>
                </a:cubicBezTo>
                <a:cubicBezTo>
                  <a:pt x="3524" y="446"/>
                  <a:pt x="3554" y="452"/>
                  <a:pt x="3586" y="452"/>
                </a:cubicBezTo>
                <a:cubicBezTo>
                  <a:pt x="3672" y="454"/>
                  <a:pt x="3732" y="394"/>
                  <a:pt x="3732" y="312"/>
                </a:cubicBezTo>
                <a:moveTo>
                  <a:pt x="4136" y="448"/>
                </a:moveTo>
                <a:cubicBezTo>
                  <a:pt x="4280" y="448"/>
                  <a:pt x="4280" y="448"/>
                  <a:pt x="4280" y="448"/>
                </a:cubicBezTo>
                <a:cubicBezTo>
                  <a:pt x="4280" y="436"/>
                  <a:pt x="4280" y="436"/>
                  <a:pt x="4280" y="436"/>
                </a:cubicBezTo>
                <a:cubicBezTo>
                  <a:pt x="4230" y="434"/>
                  <a:pt x="4232" y="426"/>
                  <a:pt x="4232" y="348"/>
                </a:cubicBezTo>
                <a:cubicBezTo>
                  <a:pt x="4232" y="276"/>
                  <a:pt x="4232" y="276"/>
                  <a:pt x="4232" y="276"/>
                </a:cubicBezTo>
                <a:cubicBezTo>
                  <a:pt x="4232" y="200"/>
                  <a:pt x="4190" y="172"/>
                  <a:pt x="4142" y="172"/>
                </a:cubicBezTo>
                <a:cubicBezTo>
                  <a:pt x="4098" y="172"/>
                  <a:pt x="4064" y="196"/>
                  <a:pt x="4038" y="232"/>
                </a:cubicBezTo>
                <a:cubicBezTo>
                  <a:pt x="4028" y="194"/>
                  <a:pt x="4000" y="172"/>
                  <a:pt x="3954" y="172"/>
                </a:cubicBezTo>
                <a:cubicBezTo>
                  <a:pt x="3916" y="172"/>
                  <a:pt x="3880" y="196"/>
                  <a:pt x="3858" y="224"/>
                </a:cubicBezTo>
                <a:cubicBezTo>
                  <a:pt x="3858" y="176"/>
                  <a:pt x="3858" y="176"/>
                  <a:pt x="3858" y="176"/>
                </a:cubicBezTo>
                <a:cubicBezTo>
                  <a:pt x="3756" y="176"/>
                  <a:pt x="3756" y="176"/>
                  <a:pt x="3756" y="176"/>
                </a:cubicBezTo>
                <a:cubicBezTo>
                  <a:pt x="3756" y="188"/>
                  <a:pt x="3756" y="188"/>
                  <a:pt x="3756" y="188"/>
                </a:cubicBezTo>
                <a:cubicBezTo>
                  <a:pt x="3800" y="190"/>
                  <a:pt x="3806" y="192"/>
                  <a:pt x="3806" y="268"/>
                </a:cubicBezTo>
                <a:cubicBezTo>
                  <a:pt x="3806" y="346"/>
                  <a:pt x="3806" y="346"/>
                  <a:pt x="3806" y="346"/>
                </a:cubicBezTo>
                <a:cubicBezTo>
                  <a:pt x="3806" y="434"/>
                  <a:pt x="3804" y="434"/>
                  <a:pt x="3758" y="434"/>
                </a:cubicBezTo>
                <a:cubicBezTo>
                  <a:pt x="3758" y="446"/>
                  <a:pt x="3758" y="446"/>
                  <a:pt x="3758" y="446"/>
                </a:cubicBezTo>
                <a:cubicBezTo>
                  <a:pt x="3902" y="446"/>
                  <a:pt x="3902" y="446"/>
                  <a:pt x="3902" y="446"/>
                </a:cubicBezTo>
                <a:cubicBezTo>
                  <a:pt x="3902" y="434"/>
                  <a:pt x="3902" y="434"/>
                  <a:pt x="3902" y="434"/>
                </a:cubicBezTo>
                <a:cubicBezTo>
                  <a:pt x="3862" y="430"/>
                  <a:pt x="3858" y="430"/>
                  <a:pt x="3858" y="342"/>
                </a:cubicBezTo>
                <a:cubicBezTo>
                  <a:pt x="3858" y="262"/>
                  <a:pt x="3858" y="262"/>
                  <a:pt x="3858" y="262"/>
                </a:cubicBezTo>
                <a:cubicBezTo>
                  <a:pt x="3858" y="234"/>
                  <a:pt x="3894" y="204"/>
                  <a:pt x="3932" y="204"/>
                </a:cubicBezTo>
                <a:cubicBezTo>
                  <a:pt x="3974" y="204"/>
                  <a:pt x="3990" y="226"/>
                  <a:pt x="3990" y="282"/>
                </a:cubicBezTo>
                <a:cubicBezTo>
                  <a:pt x="3990" y="338"/>
                  <a:pt x="3990" y="338"/>
                  <a:pt x="3990" y="338"/>
                </a:cubicBezTo>
                <a:cubicBezTo>
                  <a:pt x="3990" y="428"/>
                  <a:pt x="3988" y="432"/>
                  <a:pt x="3950" y="436"/>
                </a:cubicBezTo>
                <a:cubicBezTo>
                  <a:pt x="3950" y="448"/>
                  <a:pt x="3950" y="448"/>
                  <a:pt x="3950" y="448"/>
                </a:cubicBezTo>
                <a:cubicBezTo>
                  <a:pt x="4086" y="448"/>
                  <a:pt x="4086" y="448"/>
                  <a:pt x="4086" y="448"/>
                </a:cubicBezTo>
                <a:cubicBezTo>
                  <a:pt x="4086" y="436"/>
                  <a:pt x="4086" y="436"/>
                  <a:pt x="4086" y="436"/>
                </a:cubicBezTo>
                <a:cubicBezTo>
                  <a:pt x="4040" y="432"/>
                  <a:pt x="4042" y="428"/>
                  <a:pt x="4042" y="342"/>
                </a:cubicBezTo>
                <a:cubicBezTo>
                  <a:pt x="4042" y="264"/>
                  <a:pt x="4042" y="264"/>
                  <a:pt x="4042" y="264"/>
                </a:cubicBezTo>
                <a:cubicBezTo>
                  <a:pt x="4042" y="236"/>
                  <a:pt x="4078" y="206"/>
                  <a:pt x="4118" y="206"/>
                </a:cubicBezTo>
                <a:cubicBezTo>
                  <a:pt x="4152" y="206"/>
                  <a:pt x="4174" y="226"/>
                  <a:pt x="4174" y="284"/>
                </a:cubicBezTo>
                <a:cubicBezTo>
                  <a:pt x="4174" y="346"/>
                  <a:pt x="4174" y="346"/>
                  <a:pt x="4174" y="346"/>
                </a:cubicBezTo>
                <a:cubicBezTo>
                  <a:pt x="4174" y="428"/>
                  <a:pt x="4174" y="432"/>
                  <a:pt x="4134" y="436"/>
                </a:cubicBezTo>
                <a:cubicBezTo>
                  <a:pt x="4134" y="448"/>
                  <a:pt x="4134" y="448"/>
                  <a:pt x="4134" y="448"/>
                </a:cubicBezTo>
                <a:lnTo>
                  <a:pt x="4136" y="448"/>
                </a:lnTo>
                <a:close/>
                <a:moveTo>
                  <a:pt x="4546" y="316"/>
                </a:moveTo>
                <a:cubicBezTo>
                  <a:pt x="4546" y="388"/>
                  <a:pt x="4516" y="432"/>
                  <a:pt x="4460" y="432"/>
                </a:cubicBezTo>
                <a:cubicBezTo>
                  <a:pt x="4424" y="432"/>
                  <a:pt x="4384" y="412"/>
                  <a:pt x="4384" y="384"/>
                </a:cubicBezTo>
                <a:cubicBezTo>
                  <a:pt x="4384" y="248"/>
                  <a:pt x="4384" y="248"/>
                  <a:pt x="4384" y="248"/>
                </a:cubicBezTo>
                <a:cubicBezTo>
                  <a:pt x="4384" y="226"/>
                  <a:pt x="4416" y="202"/>
                  <a:pt x="4454" y="202"/>
                </a:cubicBezTo>
                <a:cubicBezTo>
                  <a:pt x="4510" y="206"/>
                  <a:pt x="4546" y="248"/>
                  <a:pt x="4546" y="316"/>
                </a:cubicBezTo>
                <a:moveTo>
                  <a:pt x="4600" y="310"/>
                </a:moveTo>
                <a:cubicBezTo>
                  <a:pt x="4600" y="230"/>
                  <a:pt x="4548" y="170"/>
                  <a:pt x="4478" y="170"/>
                </a:cubicBezTo>
                <a:cubicBezTo>
                  <a:pt x="4438" y="170"/>
                  <a:pt x="4406" y="188"/>
                  <a:pt x="4384" y="214"/>
                </a:cubicBezTo>
                <a:cubicBezTo>
                  <a:pt x="4384" y="174"/>
                  <a:pt x="4384" y="174"/>
                  <a:pt x="4384" y="174"/>
                </a:cubicBezTo>
                <a:cubicBezTo>
                  <a:pt x="4284" y="174"/>
                  <a:pt x="4284" y="174"/>
                  <a:pt x="4284" y="174"/>
                </a:cubicBezTo>
                <a:cubicBezTo>
                  <a:pt x="4284" y="186"/>
                  <a:pt x="4284" y="186"/>
                  <a:pt x="4284" y="186"/>
                </a:cubicBezTo>
                <a:cubicBezTo>
                  <a:pt x="4326" y="188"/>
                  <a:pt x="4332" y="190"/>
                  <a:pt x="4332" y="280"/>
                </a:cubicBezTo>
                <a:cubicBezTo>
                  <a:pt x="4332" y="466"/>
                  <a:pt x="4332" y="466"/>
                  <a:pt x="4332" y="466"/>
                </a:cubicBezTo>
                <a:cubicBezTo>
                  <a:pt x="4332" y="564"/>
                  <a:pt x="4334" y="570"/>
                  <a:pt x="4286" y="574"/>
                </a:cubicBezTo>
                <a:cubicBezTo>
                  <a:pt x="4286" y="588"/>
                  <a:pt x="4286" y="588"/>
                  <a:pt x="4286" y="588"/>
                </a:cubicBezTo>
                <a:cubicBezTo>
                  <a:pt x="4432" y="588"/>
                  <a:pt x="4432" y="588"/>
                  <a:pt x="4432" y="588"/>
                </a:cubicBezTo>
                <a:cubicBezTo>
                  <a:pt x="4432" y="574"/>
                  <a:pt x="4432" y="574"/>
                  <a:pt x="4432" y="574"/>
                </a:cubicBezTo>
                <a:cubicBezTo>
                  <a:pt x="4380" y="572"/>
                  <a:pt x="4384" y="564"/>
                  <a:pt x="4384" y="462"/>
                </a:cubicBezTo>
                <a:cubicBezTo>
                  <a:pt x="4384" y="424"/>
                  <a:pt x="4384" y="424"/>
                  <a:pt x="4384" y="424"/>
                </a:cubicBezTo>
                <a:cubicBezTo>
                  <a:pt x="4404" y="444"/>
                  <a:pt x="4436" y="454"/>
                  <a:pt x="4466" y="454"/>
                </a:cubicBezTo>
                <a:cubicBezTo>
                  <a:pt x="4548" y="454"/>
                  <a:pt x="4600" y="392"/>
                  <a:pt x="4600" y="310"/>
                </a:cubicBezTo>
                <a:moveTo>
                  <a:pt x="4792" y="382"/>
                </a:moveTo>
                <a:cubicBezTo>
                  <a:pt x="4792" y="404"/>
                  <a:pt x="4762" y="424"/>
                  <a:pt x="4736" y="424"/>
                </a:cubicBezTo>
                <a:cubicBezTo>
                  <a:pt x="4712" y="424"/>
                  <a:pt x="4694" y="410"/>
                  <a:pt x="4694" y="378"/>
                </a:cubicBezTo>
                <a:cubicBezTo>
                  <a:pt x="4694" y="322"/>
                  <a:pt x="4752" y="328"/>
                  <a:pt x="4792" y="306"/>
                </a:cubicBezTo>
                <a:cubicBezTo>
                  <a:pt x="4792" y="382"/>
                  <a:pt x="4792" y="382"/>
                  <a:pt x="4792" y="382"/>
                </a:cubicBezTo>
                <a:close/>
                <a:moveTo>
                  <a:pt x="5240" y="434"/>
                </a:moveTo>
                <a:cubicBezTo>
                  <a:pt x="5192" y="432"/>
                  <a:pt x="5192" y="430"/>
                  <a:pt x="5192" y="340"/>
                </a:cubicBezTo>
                <a:cubicBezTo>
                  <a:pt x="5192" y="278"/>
                  <a:pt x="5192" y="278"/>
                  <a:pt x="5192" y="278"/>
                </a:cubicBezTo>
                <a:cubicBezTo>
                  <a:pt x="5192" y="196"/>
                  <a:pt x="5146" y="170"/>
                  <a:pt x="5104" y="170"/>
                </a:cubicBezTo>
                <a:cubicBezTo>
                  <a:pt x="5068" y="170"/>
                  <a:pt x="5032" y="186"/>
                  <a:pt x="5004" y="222"/>
                </a:cubicBezTo>
                <a:cubicBezTo>
                  <a:pt x="5004" y="174"/>
                  <a:pt x="5004" y="174"/>
                  <a:pt x="5004" y="174"/>
                </a:cubicBezTo>
                <a:cubicBezTo>
                  <a:pt x="4902" y="174"/>
                  <a:pt x="4902" y="174"/>
                  <a:pt x="4902" y="174"/>
                </a:cubicBezTo>
                <a:cubicBezTo>
                  <a:pt x="4902" y="186"/>
                  <a:pt x="4902" y="186"/>
                  <a:pt x="4902" y="186"/>
                </a:cubicBezTo>
                <a:cubicBezTo>
                  <a:pt x="4946" y="188"/>
                  <a:pt x="4952" y="190"/>
                  <a:pt x="4952" y="266"/>
                </a:cubicBezTo>
                <a:cubicBezTo>
                  <a:pt x="4952" y="334"/>
                  <a:pt x="4952" y="334"/>
                  <a:pt x="4952" y="334"/>
                </a:cubicBezTo>
                <a:cubicBezTo>
                  <a:pt x="4952" y="430"/>
                  <a:pt x="4952" y="432"/>
                  <a:pt x="4904" y="434"/>
                </a:cubicBezTo>
                <a:cubicBezTo>
                  <a:pt x="4892" y="434"/>
                  <a:pt x="4892" y="434"/>
                  <a:pt x="4892" y="434"/>
                </a:cubicBezTo>
                <a:cubicBezTo>
                  <a:pt x="4854" y="434"/>
                  <a:pt x="4850" y="422"/>
                  <a:pt x="4850" y="366"/>
                </a:cubicBezTo>
                <a:cubicBezTo>
                  <a:pt x="4850" y="274"/>
                  <a:pt x="4850" y="274"/>
                  <a:pt x="4850" y="274"/>
                </a:cubicBezTo>
                <a:cubicBezTo>
                  <a:pt x="4850" y="256"/>
                  <a:pt x="4848" y="240"/>
                  <a:pt x="4844" y="228"/>
                </a:cubicBezTo>
                <a:cubicBezTo>
                  <a:pt x="4830" y="186"/>
                  <a:pt x="4796" y="170"/>
                  <a:pt x="4748" y="170"/>
                </a:cubicBezTo>
                <a:cubicBezTo>
                  <a:pt x="4718" y="170"/>
                  <a:pt x="4674" y="180"/>
                  <a:pt x="4650" y="202"/>
                </a:cubicBezTo>
                <a:cubicBezTo>
                  <a:pt x="4652" y="214"/>
                  <a:pt x="4664" y="240"/>
                  <a:pt x="4670" y="248"/>
                </a:cubicBezTo>
                <a:cubicBezTo>
                  <a:pt x="4676" y="246"/>
                  <a:pt x="4676" y="246"/>
                  <a:pt x="4676" y="246"/>
                </a:cubicBezTo>
                <a:cubicBezTo>
                  <a:pt x="4688" y="216"/>
                  <a:pt x="4708" y="194"/>
                  <a:pt x="4742" y="194"/>
                </a:cubicBezTo>
                <a:cubicBezTo>
                  <a:pt x="4778" y="194"/>
                  <a:pt x="4794" y="220"/>
                  <a:pt x="4794" y="250"/>
                </a:cubicBezTo>
                <a:cubicBezTo>
                  <a:pt x="4794" y="282"/>
                  <a:pt x="4794" y="282"/>
                  <a:pt x="4794" y="282"/>
                </a:cubicBezTo>
                <a:cubicBezTo>
                  <a:pt x="4794" y="302"/>
                  <a:pt x="4702" y="306"/>
                  <a:pt x="4664" y="338"/>
                </a:cubicBezTo>
                <a:cubicBezTo>
                  <a:pt x="4652" y="350"/>
                  <a:pt x="4642" y="364"/>
                  <a:pt x="4642" y="384"/>
                </a:cubicBezTo>
                <a:cubicBezTo>
                  <a:pt x="4642" y="426"/>
                  <a:pt x="4672" y="456"/>
                  <a:pt x="4716" y="456"/>
                </a:cubicBezTo>
                <a:cubicBezTo>
                  <a:pt x="4744" y="456"/>
                  <a:pt x="4768" y="446"/>
                  <a:pt x="4794" y="418"/>
                </a:cubicBezTo>
                <a:cubicBezTo>
                  <a:pt x="4798" y="438"/>
                  <a:pt x="4814" y="448"/>
                  <a:pt x="4842" y="448"/>
                </a:cubicBezTo>
                <a:cubicBezTo>
                  <a:pt x="4906" y="448"/>
                  <a:pt x="4906" y="448"/>
                  <a:pt x="4906" y="448"/>
                </a:cubicBezTo>
                <a:cubicBezTo>
                  <a:pt x="4906" y="448"/>
                  <a:pt x="4906" y="448"/>
                  <a:pt x="4906" y="448"/>
                </a:cubicBezTo>
                <a:cubicBezTo>
                  <a:pt x="5048" y="448"/>
                  <a:pt x="5048" y="448"/>
                  <a:pt x="5048" y="448"/>
                </a:cubicBezTo>
                <a:cubicBezTo>
                  <a:pt x="5048" y="436"/>
                  <a:pt x="5048" y="436"/>
                  <a:pt x="5048" y="436"/>
                </a:cubicBezTo>
                <a:cubicBezTo>
                  <a:pt x="5006" y="432"/>
                  <a:pt x="5004" y="434"/>
                  <a:pt x="5004" y="338"/>
                </a:cubicBezTo>
                <a:cubicBezTo>
                  <a:pt x="5004" y="262"/>
                  <a:pt x="5004" y="262"/>
                  <a:pt x="5004" y="262"/>
                </a:cubicBezTo>
                <a:cubicBezTo>
                  <a:pt x="5004" y="236"/>
                  <a:pt x="5038" y="206"/>
                  <a:pt x="5080" y="206"/>
                </a:cubicBezTo>
                <a:cubicBezTo>
                  <a:pt x="5114" y="206"/>
                  <a:pt x="5140" y="220"/>
                  <a:pt x="5140" y="286"/>
                </a:cubicBezTo>
                <a:cubicBezTo>
                  <a:pt x="5140" y="340"/>
                  <a:pt x="5140" y="340"/>
                  <a:pt x="5140" y="340"/>
                </a:cubicBezTo>
                <a:cubicBezTo>
                  <a:pt x="5140" y="432"/>
                  <a:pt x="5136" y="432"/>
                  <a:pt x="5098" y="434"/>
                </a:cubicBezTo>
                <a:cubicBezTo>
                  <a:pt x="5098" y="446"/>
                  <a:pt x="5098" y="446"/>
                  <a:pt x="5098" y="446"/>
                </a:cubicBezTo>
                <a:cubicBezTo>
                  <a:pt x="5240" y="446"/>
                  <a:pt x="5240" y="446"/>
                  <a:pt x="5240" y="446"/>
                </a:cubicBezTo>
                <a:lnTo>
                  <a:pt x="5240" y="434"/>
                </a:lnTo>
                <a:close/>
                <a:moveTo>
                  <a:pt x="5516" y="192"/>
                </a:moveTo>
                <a:cubicBezTo>
                  <a:pt x="5516" y="180"/>
                  <a:pt x="5516" y="180"/>
                  <a:pt x="5516" y="180"/>
                </a:cubicBezTo>
                <a:cubicBezTo>
                  <a:pt x="5418" y="180"/>
                  <a:pt x="5418" y="180"/>
                  <a:pt x="5418" y="180"/>
                </a:cubicBezTo>
                <a:cubicBezTo>
                  <a:pt x="5418" y="192"/>
                  <a:pt x="5418" y="192"/>
                  <a:pt x="5418" y="192"/>
                </a:cubicBezTo>
                <a:cubicBezTo>
                  <a:pt x="5442" y="194"/>
                  <a:pt x="5454" y="206"/>
                  <a:pt x="5446" y="234"/>
                </a:cubicBezTo>
                <a:cubicBezTo>
                  <a:pt x="5394" y="390"/>
                  <a:pt x="5394" y="390"/>
                  <a:pt x="5394" y="390"/>
                </a:cubicBezTo>
                <a:cubicBezTo>
                  <a:pt x="5342" y="270"/>
                  <a:pt x="5342" y="270"/>
                  <a:pt x="5342" y="270"/>
                </a:cubicBezTo>
                <a:cubicBezTo>
                  <a:pt x="5328" y="238"/>
                  <a:pt x="5322" y="224"/>
                  <a:pt x="5322" y="212"/>
                </a:cubicBezTo>
                <a:cubicBezTo>
                  <a:pt x="5322" y="202"/>
                  <a:pt x="5328" y="196"/>
                  <a:pt x="5348" y="192"/>
                </a:cubicBezTo>
                <a:cubicBezTo>
                  <a:pt x="5348" y="180"/>
                  <a:pt x="5348" y="180"/>
                  <a:pt x="5348" y="180"/>
                </a:cubicBezTo>
                <a:cubicBezTo>
                  <a:pt x="5220" y="180"/>
                  <a:pt x="5220" y="180"/>
                  <a:pt x="5220" y="180"/>
                </a:cubicBezTo>
                <a:cubicBezTo>
                  <a:pt x="5220" y="192"/>
                  <a:pt x="5220" y="192"/>
                  <a:pt x="5220" y="192"/>
                </a:cubicBezTo>
                <a:cubicBezTo>
                  <a:pt x="5252" y="194"/>
                  <a:pt x="5254" y="198"/>
                  <a:pt x="5296" y="292"/>
                </a:cubicBezTo>
                <a:cubicBezTo>
                  <a:pt x="5368" y="450"/>
                  <a:pt x="5368" y="450"/>
                  <a:pt x="5368" y="450"/>
                </a:cubicBezTo>
                <a:cubicBezTo>
                  <a:pt x="5344" y="512"/>
                  <a:pt x="5306" y="546"/>
                  <a:pt x="5228" y="564"/>
                </a:cubicBezTo>
                <a:cubicBezTo>
                  <a:pt x="5232" y="576"/>
                  <a:pt x="5246" y="600"/>
                  <a:pt x="5254" y="606"/>
                </a:cubicBezTo>
                <a:cubicBezTo>
                  <a:pt x="5356" y="564"/>
                  <a:pt x="5376" y="498"/>
                  <a:pt x="5412" y="396"/>
                </a:cubicBezTo>
                <a:cubicBezTo>
                  <a:pt x="5466" y="242"/>
                  <a:pt x="5466" y="242"/>
                  <a:pt x="5466" y="242"/>
                </a:cubicBezTo>
                <a:cubicBezTo>
                  <a:pt x="5478" y="206"/>
                  <a:pt x="5498" y="192"/>
                  <a:pt x="5516" y="192"/>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97" tIns="46649" rIns="93297" bIns="46649" numCol="1" anchor="t" anchorCtr="0" compatLnSpc="1">
            <a:prstTxWarp prst="textNoShape">
              <a:avLst/>
            </a:prstTxWarp>
          </a:bodyPr>
          <a:lstStyle>
            <a:defPPr>
              <a:defRPr lang="x-none"/>
            </a:defPPr>
            <a:lvl1pPr algn="l" rtl="0" fontAlgn="base">
              <a:spcBef>
                <a:spcPct val="0"/>
              </a:spcBef>
              <a:spcAft>
                <a:spcPct val="0"/>
              </a:spcAft>
              <a:defRPr lang="x-none" sz="1600" kern="1200">
                <a:solidFill>
                  <a:schemeClr val="tx1"/>
                </a:solidFill>
                <a:latin typeface="Arial" charset="0"/>
                <a:ea typeface="+mn-ea"/>
                <a:cs typeface="+mn-cs"/>
              </a:defRPr>
            </a:lvl1pPr>
            <a:lvl2pPr marL="457200" algn="l" rtl="0" fontAlgn="base">
              <a:spcBef>
                <a:spcPct val="0"/>
              </a:spcBef>
              <a:spcAft>
                <a:spcPct val="0"/>
              </a:spcAft>
              <a:defRPr lang="x-none" sz="1600" kern="1200">
                <a:solidFill>
                  <a:schemeClr val="tx1"/>
                </a:solidFill>
                <a:latin typeface="Arial" charset="0"/>
                <a:ea typeface="+mn-ea"/>
                <a:cs typeface="+mn-cs"/>
              </a:defRPr>
            </a:lvl2pPr>
            <a:lvl3pPr marL="914400" algn="l" rtl="0" fontAlgn="base">
              <a:spcBef>
                <a:spcPct val="0"/>
              </a:spcBef>
              <a:spcAft>
                <a:spcPct val="0"/>
              </a:spcAft>
              <a:defRPr lang="x-none" sz="1600" kern="1200">
                <a:solidFill>
                  <a:schemeClr val="tx1"/>
                </a:solidFill>
                <a:latin typeface="Arial" charset="0"/>
                <a:ea typeface="+mn-ea"/>
                <a:cs typeface="+mn-cs"/>
              </a:defRPr>
            </a:lvl3pPr>
            <a:lvl4pPr marL="1371600" algn="l" rtl="0" fontAlgn="base">
              <a:spcBef>
                <a:spcPct val="0"/>
              </a:spcBef>
              <a:spcAft>
                <a:spcPct val="0"/>
              </a:spcAft>
              <a:defRPr lang="x-none" sz="1600" kern="1200">
                <a:solidFill>
                  <a:schemeClr val="tx1"/>
                </a:solidFill>
                <a:latin typeface="Arial" charset="0"/>
                <a:ea typeface="+mn-ea"/>
                <a:cs typeface="+mn-cs"/>
              </a:defRPr>
            </a:lvl4pPr>
            <a:lvl5pPr marL="1828800" algn="l" rtl="0" fontAlgn="base">
              <a:spcBef>
                <a:spcPct val="0"/>
              </a:spcBef>
              <a:spcAft>
                <a:spcPct val="0"/>
              </a:spcAft>
              <a:defRPr lang="x-none" sz="1600" kern="1200">
                <a:solidFill>
                  <a:schemeClr val="tx1"/>
                </a:solidFill>
                <a:latin typeface="Arial" charset="0"/>
                <a:ea typeface="+mn-ea"/>
                <a:cs typeface="+mn-cs"/>
              </a:defRPr>
            </a:lvl5pPr>
            <a:lvl6pPr marL="2286000" algn="l" defTabSz="914400" rtl="0" eaLnBrk="1" latinLnBrk="0" hangingPunct="1">
              <a:defRPr lang="x-none" sz="1600" kern="1200">
                <a:solidFill>
                  <a:schemeClr val="tx1"/>
                </a:solidFill>
                <a:latin typeface="Arial" charset="0"/>
                <a:ea typeface="+mn-ea"/>
                <a:cs typeface="+mn-cs"/>
              </a:defRPr>
            </a:lvl6pPr>
            <a:lvl7pPr marL="2743200" algn="l" defTabSz="914400" rtl="0" eaLnBrk="1" latinLnBrk="0" hangingPunct="1">
              <a:defRPr lang="x-none" sz="1600" kern="1200">
                <a:solidFill>
                  <a:schemeClr val="tx1"/>
                </a:solidFill>
                <a:latin typeface="Arial" charset="0"/>
                <a:ea typeface="+mn-ea"/>
                <a:cs typeface="+mn-cs"/>
              </a:defRPr>
            </a:lvl7pPr>
            <a:lvl8pPr marL="3200400" algn="l" defTabSz="914400" rtl="0" eaLnBrk="1" latinLnBrk="0" hangingPunct="1">
              <a:defRPr lang="x-none" sz="1600" kern="1200">
                <a:solidFill>
                  <a:schemeClr val="tx1"/>
                </a:solidFill>
                <a:latin typeface="Arial" charset="0"/>
                <a:ea typeface="+mn-ea"/>
                <a:cs typeface="+mn-cs"/>
              </a:defRPr>
            </a:lvl8pPr>
            <a:lvl9pPr marL="3657600" algn="l" defTabSz="914400" rtl="0" eaLnBrk="1" latinLnBrk="0" hangingPunct="1">
              <a:defRPr lang="x-none" sz="1600" kern="1200">
                <a:solidFill>
                  <a:schemeClr val="tx1"/>
                </a:solidFill>
                <a:latin typeface="Arial" charset="0"/>
                <a:ea typeface="+mn-ea"/>
                <a:cs typeface="+mn-cs"/>
              </a:defRPr>
            </a:lvl9pPr>
          </a:lstStyle>
          <a:p>
            <a:endParaRPr lang="x-none" sz="1632" baseline="0" dirty="0">
              <a:solidFill>
                <a:srgbClr val="000000"/>
              </a:solidFill>
              <a:latin typeface="+mn-lt"/>
            </a:endParaRPr>
          </a:p>
        </p:txBody>
      </p:sp>
      <p:sp>
        <p:nvSpPr>
          <p:cNvPr id="26" name="Disclaimer-English (United States)" hidden="1"/>
          <p:cNvSpPr>
            <a:spLocks noChangeArrowheads="1"/>
          </p:cNvSpPr>
          <p:nvPr userDrawn="1"/>
        </p:nvSpPr>
        <p:spPr bwMode="black">
          <a:xfrm>
            <a:off x="2314476" y="6407791"/>
            <a:ext cx="3616660" cy="384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defTabSz="821202" eaLnBrk="0" hangingPunct="0"/>
            <a:r>
              <a:rPr lang="x-none" sz="816" baseline="0" dirty="0">
                <a:solidFill>
                  <a:srgbClr val="FFFFFF"/>
                </a:solidFill>
                <a:latin typeface="+mn-lt"/>
              </a:rPr>
              <a:t>CONFIDENTIAL AND PROPRIETARY</a:t>
            </a:r>
          </a:p>
          <a:p>
            <a:pPr defTabSz="821202" eaLnBrk="0" hangingPunct="0"/>
            <a:r>
              <a:rPr lang="x-none" sz="816" baseline="0" dirty="0">
                <a:solidFill>
                  <a:srgbClr val="FFFFFF"/>
                </a:solidFill>
                <a:latin typeface="+mn-lt"/>
              </a:rPr>
              <a:t>Any use of this material without specific permission of McKinsey &amp; Company is strictly prohibited</a:t>
            </a:r>
          </a:p>
        </p:txBody>
      </p:sp>
    </p:spTree>
    <p:extLst>
      <p:ext uri="{BB962C8B-B14F-4D97-AF65-F5344CB8AC3E}">
        <p14:creationId xmlns:p14="http://schemas.microsoft.com/office/powerpoint/2010/main" val="365890571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2. Slide Title"/>
          <p:cNvSpPr>
            <a:spLocks noGrp="1"/>
          </p:cNvSpPr>
          <p:nvPr>
            <p:ph type="title"/>
          </p:nvPr>
        </p:nvSpPr>
        <p:spPr bwMode="auto"/>
        <p:txBody>
          <a:bodyPr/>
          <a:lstStyle/>
          <a:p>
            <a:r>
              <a:rPr lang="en-US"/>
              <a:t>Click to edit Master title style</a:t>
            </a:r>
            <a:endParaRPr lang="x-none" dirty="0"/>
          </a:p>
        </p:txBody>
      </p:sp>
      <p:sp>
        <p:nvSpPr>
          <p:cNvPr id="8" name="Slide Number"/>
          <p:cNvSpPr txBox="1">
            <a:spLocks/>
          </p:cNvSpPr>
          <p:nvPr userDrawn="1"/>
        </p:nvSpPr>
        <p:spPr bwMode="auto">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808080"/>
                </a:solidFill>
                <a:latin typeface="+mn-lt"/>
              </a:rPr>
              <a:pPr/>
              <a:t>‹#›</a:t>
            </a:fld>
            <a:endParaRPr lang="x-none" sz="816" baseline="0" dirty="0">
              <a:solidFill>
                <a:srgbClr val="808080"/>
              </a:solidFill>
              <a:latin typeface="+mn-lt"/>
            </a:endParaRPr>
          </a:p>
        </p:txBody>
      </p:sp>
      <p:sp>
        <p:nvSpPr>
          <p:cNvPr id="9"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808080"/>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1683768660"/>
      </p:ext>
    </p:extLst>
  </p:cSld>
  <p:clrMapOvr>
    <a:masterClrMapping/>
  </p:clrMapOvr>
  <p:extLst mod="1">
    <p:ext uri="{DCECCB84-F9BA-43D5-87BE-67443E8EF086}">
      <p15:sldGuideLst xmlns="" xmlns:p15="http://schemas.microsoft.com/office/powerpoint/2012/main">
        <p15:guide id="1" pos="5505">
          <p15:clr>
            <a:srgbClr val="F26B43"/>
          </p15:clr>
        </p15:guide>
        <p15:guide id="2" pos="74">
          <p15:clr>
            <a:srgbClr val="F26B43"/>
          </p15:clr>
        </p15:guide>
        <p15:guide id="3" orient="horz" pos="571">
          <p15:clr>
            <a:srgbClr val="F26B43"/>
          </p15:clr>
        </p15:guide>
        <p15:guide id="4" orient="horz" pos="3911">
          <p15:clr>
            <a:srgbClr val="F26B43"/>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x-none">
                <a:solidFill>
                  <a:schemeClr val="bg1"/>
                </a:solidFill>
              </a:defRPr>
            </a:lvl1pPr>
          </a:lstStyle>
          <a:p>
            <a:r>
              <a:rPr lang="en-US"/>
              <a:t>Click to edit Master title style</a:t>
            </a:r>
            <a:endParaRPr lang="x-none" dirty="0"/>
          </a:p>
        </p:txBody>
      </p:sp>
      <p:sp>
        <p:nvSpPr>
          <p:cNvPr id="15" name="Slide Number"/>
          <p:cNvSpPr txBox="1">
            <a:spLocks/>
          </p:cNvSpPr>
          <p:nvPr userDrawn="1"/>
        </p:nvSpPr>
        <p:spPr>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FFFFFF"/>
                </a:solidFill>
                <a:latin typeface="+mn-lt"/>
              </a:rPr>
              <a:pPr/>
              <a:t>‹#›</a:t>
            </a:fld>
            <a:endParaRPr lang="x-none" sz="816" baseline="0" dirty="0">
              <a:solidFill>
                <a:srgbClr val="FFFFFF"/>
              </a:solidFill>
              <a:latin typeface="+mn-lt"/>
            </a:endParaRPr>
          </a:p>
        </p:txBody>
      </p:sp>
      <p:sp>
        <p:nvSpPr>
          <p:cNvPr id="16"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FFFFFF"/>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703207891"/>
      </p:ext>
    </p:extLst>
  </p:cSld>
  <p:clrMapOvr>
    <a:masterClrMapping/>
  </p:clrMapOvr>
  <p:extLst mod="1">
    <p:ext uri="{DCECCB84-F9BA-43D5-87BE-67443E8EF086}">
      <p15:sldGuideLst xmlns="" xmlns:p15="http://schemas.microsoft.com/office/powerpoint/2012/main">
        <p15:guide id="1" pos="3978">
          <p15:clr>
            <a:srgbClr val="000000"/>
          </p15:clr>
        </p15:guide>
        <p15:guide id="2" orient="horz" pos="570">
          <p15:clr>
            <a:srgbClr val="000000"/>
          </p15:clr>
        </p15:guide>
        <p15:guide id="3" orient="horz" pos="3912">
          <p15:clr>
            <a:srgbClr val="000000"/>
          </p15:clr>
        </p15:guide>
        <p15:guide id="4" pos="72">
          <p15:clr>
            <a:srgbClr val="00000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40C00456-721A-A94C-800A-D5E7EE91C160}" type="datetime1">
              <a:rPr lang="en-US" smtClean="0"/>
              <a:pPr/>
              <a:t>12/21/2018</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24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350">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chemeClr val="bg1"/>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4" y="4230451"/>
            <a:ext cx="3396734" cy="1731328"/>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68580" tIns="102870" rIns="137160" bIns="102870" rtlCol="0" anchor="ctr">
            <a:spAutoFit/>
          </a:bodyPr>
          <a:lstStyle/>
          <a:p>
            <a:pPr marL="44053">
              <a:spcAft>
                <a:spcPts val="450"/>
              </a:spcAft>
            </a:pPr>
            <a:r>
              <a:rPr lang="en-US" sz="750" dirty="0">
                <a:solidFill>
                  <a:prstClr val="black"/>
                </a:solidFill>
              </a:rPr>
              <a:t>To change this cover photo: </a:t>
            </a:r>
          </a:p>
          <a:p>
            <a:pPr marL="128588" indent="-84535">
              <a:spcAft>
                <a:spcPts val="450"/>
              </a:spcAft>
              <a:buFont typeface="Arial"/>
              <a:buChar char="•"/>
            </a:pPr>
            <a:r>
              <a:rPr lang="en-US" sz="750" dirty="0">
                <a:solidFill>
                  <a:prstClr val="black"/>
                </a:solidFill>
              </a:rPr>
              <a:t>Click on View &gt; Slide Master.</a:t>
            </a:r>
          </a:p>
          <a:p>
            <a:pPr marL="128588" indent="-84535">
              <a:spcAft>
                <a:spcPts val="450"/>
              </a:spcAft>
              <a:buFont typeface="Arial"/>
              <a:buChar char="•"/>
            </a:pPr>
            <a:r>
              <a:rPr lang="en-US" sz="750" dirty="0">
                <a:solidFill>
                  <a:prstClr val="black"/>
                </a:solidFill>
              </a:rPr>
              <a:t>Right click on this photo &gt; Change Picture… &gt; Choose a Picture &gt; Insert.</a:t>
            </a:r>
          </a:p>
          <a:p>
            <a:pPr marL="128588" indent="-84535">
              <a:spcAft>
                <a:spcPts val="450"/>
              </a:spcAft>
              <a:buFont typeface="Arial"/>
              <a:buChar char="•"/>
            </a:pPr>
            <a:r>
              <a:rPr lang="en-US" sz="750" dirty="0">
                <a:solidFill>
                  <a:prstClr val="black"/>
                </a:solidFill>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28588" indent="-84535">
              <a:spcAft>
                <a:spcPts val="450"/>
              </a:spcAft>
              <a:buFont typeface="Arial"/>
              <a:buChar char="•"/>
            </a:pPr>
            <a:r>
              <a:rPr lang="en-US" sz="750" dirty="0">
                <a:solidFill>
                  <a:prstClr val="black"/>
                </a:solidFill>
              </a:rPr>
              <a:t>Add photo credit to the text box at top right of page.</a:t>
            </a:r>
          </a:p>
          <a:p>
            <a:pPr marL="128588" indent="-84535">
              <a:spcAft>
                <a:spcPts val="450"/>
              </a:spcAft>
              <a:buFont typeface="Arial"/>
              <a:buChar char="•"/>
            </a:pPr>
            <a:r>
              <a:rPr lang="en-US" sz="750" dirty="0">
                <a:solidFill>
                  <a:prstClr val="black"/>
                </a:solidFill>
              </a:rPr>
              <a:t>Delete this instruction text box.</a:t>
            </a:r>
          </a:p>
        </p:txBody>
      </p:sp>
    </p:spTree>
    <p:extLst>
      <p:ext uri="{BB962C8B-B14F-4D97-AF65-F5344CB8AC3E}">
        <p14:creationId xmlns:p14="http://schemas.microsoft.com/office/powerpoint/2010/main" val="1885652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12/21/2018</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47014102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EB2C8F94-9D67-854F-8417-3B884156945E}" type="datetime1">
              <a:rPr lang="en-US" smtClean="0"/>
              <a:pPr/>
              <a:t>12/21/2018</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24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350">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3191990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Divider - Full Re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3"/>
            <a:ext cx="5486400" cy="461665"/>
          </a:xfrm>
        </p:spPr>
        <p:txBody>
          <a:bodyPr wrap="square" anchor="t" anchorCtr="0">
            <a:spAutoFit/>
          </a:bodyPr>
          <a:lstStyle>
            <a:lvl1pPr>
              <a:defRPr sz="2400">
                <a:solidFill>
                  <a:srgbClr val="FFFFFF"/>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8" name="Picture 7" descr="C:\Users\Mariana Rodrigues\AppData\Local\Microsoft\Windows\INetCacheContent.Word\Horizontal_RGB_294_White.png"/>
          <p:cNvPicPr/>
          <p:nvPr userDrawn="1"/>
        </p:nvPicPr>
        <p:blipFill rotWithShape="1">
          <a:blip r:embed="rId2" cstate="email">
            <a:extLst>
              <a:ext uri="{28A0092B-C50C-407E-A947-70E740481C1C}">
                <a14:useLocalDpi xmlns:a14="http://schemas.microsoft.com/office/drawing/2010/main"/>
              </a:ext>
            </a:extLst>
          </a:blip>
          <a:srcRect l="9335" t="13752" r="7623" b="12534"/>
          <a:stretch/>
        </p:blipFill>
        <p:spPr bwMode="auto">
          <a:xfrm>
            <a:off x="444690" y="5715000"/>
            <a:ext cx="2374710" cy="762000"/>
          </a:xfrm>
          <a:prstGeom prst="rect">
            <a:avLst/>
          </a:prstGeom>
          <a:noFill/>
          <a:ln>
            <a:noFill/>
          </a:ln>
          <a:extLst>
            <a:ext uri="{53640926-AAD7-44D8-BBD7-CCE9431645EC}">
              <a14:shadowObscured xmlns:a14="http://schemas.microsoft.com/office/drawing/2010/main"/>
            </a:ext>
          </a:extLst>
        </p:spPr>
      </p:pic>
      <p:pic>
        <p:nvPicPr>
          <p:cNvPr id="11" name="Picture 2" descr="https://lh4.googleusercontent.com/EYIocQE3_LmP_isqnQpZ0AGbNTCCQynNGG9PyCf0IGsbLOhic6gT0SWMiyL4y7nacmhR6fsYbbHEC7ZP7c_d3JkHn3kFGchRNozZ8WJla4KxmAFtqjCdePCWSxxy0XeOI9Ty2uV1pPWRc6HnpQ"/>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501060" y="4882861"/>
            <a:ext cx="1604341" cy="1729357"/>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https://lh3.googleusercontent.com/vwIUzCA7DYf1d4KOMzYvyFu1RFgC7nbV_xQaE7v0b0ifwm3GPEXaChW2BJFAk6ejdZJk0bN01awerF0e2jTm7cOkwpQDfk3dWxUnb0brNtAgplz1fK1JnIWtcGgSZqn-tSlZQNwsjOmvbQipT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691532" y="5984821"/>
            <a:ext cx="3147669" cy="492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8890976"/>
      </p:ext>
    </p:extLst>
  </p:cSld>
  <p:clrMapOvr>
    <a:overrideClrMapping bg1="lt1" tx1="dk1" bg2="lt2" tx2="dk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62782394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pPr/>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8024589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pPr/>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9"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3605207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193355D5-F1DA-0F48-9E7E-0A3FEBF9FF84}" type="datetime1">
              <a:rPr lang="en-US" smtClean="0"/>
              <a:pPr/>
              <a:t>12/21/2018</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198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54077553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2"/>
            <a:ext cx="3657600" cy="4114799"/>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1" y="1059429"/>
            <a:ext cx="3657296" cy="738664"/>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60247447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chemeClr val="bg1"/>
                </a:solidFill>
                <a:latin typeface="Gill Sans MT"/>
                <a:cs typeface="Gill Sans MT"/>
              </a:defRPr>
            </a:lvl1pPr>
          </a:lstStyle>
          <a:p>
            <a:fld id="{60FEB5C5-97E6-6B45-BBE4-F2449473BB96}" type="datetime1">
              <a:rPr lang="en-US" smtClean="0">
                <a:solidFill>
                  <a:srgbClr val="FFFFFF"/>
                </a:solidFill>
              </a:rPr>
              <a:pPr/>
              <a:t>12/21/2018</a:t>
            </a:fld>
            <a:endParaRPr lang="en-US">
              <a:solidFill>
                <a:srgbClr val="FFFFFF"/>
              </a:solidFill>
            </a:endParaRP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3079523"/>
            <a:ext cx="3885896" cy="738664"/>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821157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89740371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pPr/>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654640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56011445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pPr/>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9"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4828880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193355D5-F1DA-0F48-9E7E-0A3FEBF9FF84}" type="datetime1">
              <a:rPr lang="en-US" smtClean="0"/>
              <a:pPr/>
              <a:t>12/21/2018</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198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62644518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2"/>
            <a:ext cx="3657600" cy="4114799"/>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1" y="1059429"/>
            <a:ext cx="3657296" cy="738664"/>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77856241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chemeClr val="bg1"/>
                </a:solidFill>
                <a:latin typeface="Gill Sans MT"/>
                <a:cs typeface="Gill Sans MT"/>
              </a:defRPr>
            </a:lvl1pPr>
          </a:lstStyle>
          <a:p>
            <a:fld id="{60FEB5C5-97E6-6B45-BBE4-F2449473BB96}" type="datetime1">
              <a:rPr lang="en-US" smtClean="0">
                <a:solidFill>
                  <a:srgbClr val="FFFFFF"/>
                </a:solidFill>
              </a:rPr>
              <a:pPr/>
              <a:t>12/21/2018</a:t>
            </a:fld>
            <a:endParaRPr lang="en-US">
              <a:solidFill>
                <a:srgbClr val="FFFFFF"/>
              </a:solidFill>
            </a:endParaRP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3079523"/>
            <a:ext cx="3885896" cy="738664"/>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4194121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9"/>
            <a:ext cx="8839200" cy="6578603"/>
          </a:xfrm>
          <a:prstGeom prst="rect">
            <a:avLst/>
          </a:prstGeom>
        </p:spPr>
      </p:pic>
      <p:sp>
        <p:nvSpPr>
          <p:cNvPr id="5"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3F4168E2-91C5-9646-9F53-5B4E70AF759D}" type="datetime1">
              <a:rPr lang="en-US" smtClean="0"/>
              <a:pPr/>
              <a:t>12/21/2018</a:t>
            </a:fld>
            <a:endParaRPr lang="en-US"/>
          </a:p>
        </p:txBody>
      </p:sp>
      <p:sp>
        <p:nvSpPr>
          <p:cNvPr id="8"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350">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0782593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EB2C8F94-9D67-854F-8417-3B884156945E}" type="datetime1">
              <a:rPr lang="en-US" smtClean="0"/>
              <a:pPr/>
              <a:t>12/21/2018</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24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350">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669740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3"/>
            <a:ext cx="5486400" cy="461665"/>
          </a:xfrm>
        </p:spPr>
        <p:txBody>
          <a:bodyPr wrap="square" anchor="t" anchorCtr="0">
            <a:spAutoFit/>
          </a:bodyPr>
          <a:lstStyle>
            <a:lvl1pPr>
              <a:defRPr sz="24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fld id="{C3349C05-927F-3348-96DF-9086CF2761D6}" type="datetime1">
              <a:rPr lang="en-US" smtClean="0"/>
              <a:pPr/>
              <a:t>12/21/2018</a:t>
            </a:fld>
            <a:endParaRPr lang="en-US"/>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a:t>FOOTER GOES HERE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6540273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94359887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pPr/>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06989670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pPr/>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9"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438880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12/21/2018</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3925276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198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BCCE5460-4FB7-5647-9AB1-CEF5116A5DCA}" type="datetime1">
              <a:rPr lang="en-US" smtClean="0"/>
              <a:pPr/>
              <a:t>12/21/2018</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0060385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7D8A49A0-1A63-6943-82D6-C193E6102C72}" type="datetime1">
              <a:rPr lang="en-US" smtClean="0"/>
              <a:pPr/>
              <a:t>12/21/2018</a:t>
            </a:fld>
            <a:endParaRPr lang="en-US"/>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1" y="1059429"/>
            <a:ext cx="3657296" cy="738664"/>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98783926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chemeClr val="bg1"/>
                </a:solidFill>
                <a:latin typeface="Gill Sans MT"/>
                <a:cs typeface="Gill Sans MT"/>
              </a:defRPr>
            </a:lvl1pPr>
          </a:lstStyle>
          <a:p>
            <a:fld id="{60FEB5C5-97E6-6B45-BBE4-F2449473BB96}" type="datetime1">
              <a:rPr lang="en-US" smtClean="0">
                <a:solidFill>
                  <a:srgbClr val="FFFFFF"/>
                </a:solidFill>
              </a:rPr>
              <a:pPr/>
              <a:t>12/21/2018</a:t>
            </a:fld>
            <a:endParaRPr lang="en-US">
              <a:solidFill>
                <a:srgbClr val="FFFFFF"/>
              </a:solidFill>
            </a:endParaRP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3187245"/>
            <a:ext cx="3885896" cy="738664"/>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406226923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414FB1AD-D69E-B741-965A-0BAE826C2FA6}" type="datetime1">
              <a:rPr lang="en-US" smtClean="0"/>
              <a:pPr/>
              <a:t>12/21/2018</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0107188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pPr/>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89213081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pPr/>
              <a:t>12/21/2018</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9"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5995366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198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BCCE5460-4FB7-5647-9AB1-CEF5116A5DCA}" type="datetime1">
              <a:rPr lang="en-US" smtClean="0"/>
              <a:pPr/>
              <a:t>12/21/2018</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22323459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7D8A49A0-1A63-6943-82D6-C193E6102C72}" type="datetime1">
              <a:rPr lang="en-US" smtClean="0"/>
              <a:pPr/>
              <a:t>12/21/2018</a:t>
            </a:fld>
            <a:endParaRPr lang="en-US"/>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1" y="1059429"/>
            <a:ext cx="3657296" cy="738664"/>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15758050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chemeClr val="bg1"/>
                </a:solidFill>
                <a:latin typeface="Gill Sans MT"/>
                <a:cs typeface="Gill Sans MT"/>
              </a:defRPr>
            </a:lvl1pPr>
          </a:lstStyle>
          <a:p>
            <a:fld id="{60FEB5C5-97E6-6B45-BBE4-F2449473BB96}" type="datetime1">
              <a:rPr lang="en-US" smtClean="0">
                <a:solidFill>
                  <a:srgbClr val="FFFFFF"/>
                </a:solidFill>
              </a:rPr>
              <a:pPr/>
              <a:t>12/21/2018</a:t>
            </a:fld>
            <a:endParaRPr lang="en-US">
              <a:solidFill>
                <a:srgbClr val="FFFFFF"/>
              </a:solidFill>
            </a:endParaRP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3079523"/>
            <a:ext cx="3885896" cy="738664"/>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57155051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23D42B4-3021-43AA-9EB6-F27CE9B9F5B0}" type="datetimeFigureOut">
              <a:rPr lang="en-US" smtClean="0"/>
              <a:pPr/>
              <a:t>12/21/2018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E3E7B1-5544-488D-89C9-1CBD4FE25131}" type="slidenum">
              <a:rPr lang="en-US" smtClean="0"/>
              <a:pPr/>
              <a:t>‹#›</a:t>
            </a:fld>
            <a:endParaRPr lang="en-US"/>
          </a:p>
        </p:txBody>
      </p:sp>
    </p:spTree>
    <p:extLst>
      <p:ext uri="{BB962C8B-B14F-4D97-AF65-F5344CB8AC3E}">
        <p14:creationId xmlns:p14="http://schemas.microsoft.com/office/powerpoint/2010/main" val="24488446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26" Type="http://schemas.openxmlformats.org/officeDocument/2006/relationships/slideLayout" Target="../slideLayouts/slideLayout61.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5" Type="http://schemas.openxmlformats.org/officeDocument/2006/relationships/slideLayout" Target="../slideLayouts/slideLayout60.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29" Type="http://schemas.openxmlformats.org/officeDocument/2006/relationships/slideLayout" Target="../slideLayouts/slideLayout64.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slideLayout" Target="../slideLayouts/slideLayout59.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28" Type="http://schemas.openxmlformats.org/officeDocument/2006/relationships/slideLayout" Target="../slideLayouts/slideLayout6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31" Type="http://schemas.openxmlformats.org/officeDocument/2006/relationships/theme" Target="../theme/theme2.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 Id="rId27" Type="http://schemas.openxmlformats.org/officeDocument/2006/relationships/slideLayout" Target="../slideLayouts/slideLayout62.xml"/><Relationship Id="rId30" Type="http://schemas.openxmlformats.org/officeDocument/2006/relationships/slideLayout" Target="../slideLayouts/slideLayout65.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4.xml"/><Relationship Id="rId13" Type="http://schemas.openxmlformats.org/officeDocument/2006/relationships/tags" Target="../tags/tag9.xml"/><Relationship Id="rId18" Type="http://schemas.openxmlformats.org/officeDocument/2006/relationships/tags" Target="../tags/tag14.xml"/><Relationship Id="rId3" Type="http://schemas.openxmlformats.org/officeDocument/2006/relationships/slideLayout" Target="../slideLayouts/slideLayout68.xml"/><Relationship Id="rId21" Type="http://schemas.openxmlformats.org/officeDocument/2006/relationships/tags" Target="../tags/tag17.xml"/><Relationship Id="rId7" Type="http://schemas.openxmlformats.org/officeDocument/2006/relationships/tags" Target="../tags/tag3.xml"/><Relationship Id="rId12" Type="http://schemas.openxmlformats.org/officeDocument/2006/relationships/tags" Target="../tags/tag8.xml"/><Relationship Id="rId17" Type="http://schemas.openxmlformats.org/officeDocument/2006/relationships/tags" Target="../tags/tag13.xml"/><Relationship Id="rId2" Type="http://schemas.openxmlformats.org/officeDocument/2006/relationships/slideLayout" Target="../slideLayouts/slideLayout67.xml"/><Relationship Id="rId16" Type="http://schemas.openxmlformats.org/officeDocument/2006/relationships/tags" Target="../tags/tag12.xml"/><Relationship Id="rId20" Type="http://schemas.openxmlformats.org/officeDocument/2006/relationships/tags" Target="../tags/tag16.xml"/><Relationship Id="rId1" Type="http://schemas.openxmlformats.org/officeDocument/2006/relationships/slideLayout" Target="../slideLayouts/slideLayout66.xml"/><Relationship Id="rId6" Type="http://schemas.openxmlformats.org/officeDocument/2006/relationships/tags" Target="../tags/tag2.xml"/><Relationship Id="rId11" Type="http://schemas.openxmlformats.org/officeDocument/2006/relationships/tags" Target="../tags/tag7.xml"/><Relationship Id="rId24" Type="http://schemas.openxmlformats.org/officeDocument/2006/relationships/image" Target="../media/image7.emf"/><Relationship Id="rId5" Type="http://schemas.openxmlformats.org/officeDocument/2006/relationships/vmlDrawing" Target="../drawings/vmlDrawing2.vml"/><Relationship Id="rId15" Type="http://schemas.openxmlformats.org/officeDocument/2006/relationships/tags" Target="../tags/tag11.xml"/><Relationship Id="rId23" Type="http://schemas.openxmlformats.org/officeDocument/2006/relationships/oleObject" Target="../embeddings/oleObject2.bin"/><Relationship Id="rId10" Type="http://schemas.openxmlformats.org/officeDocument/2006/relationships/tags" Target="../tags/tag6.xml"/><Relationship Id="rId19" Type="http://schemas.openxmlformats.org/officeDocument/2006/relationships/tags" Target="../tags/tag15.xml"/><Relationship Id="rId4" Type="http://schemas.openxmlformats.org/officeDocument/2006/relationships/theme" Target="../theme/theme3.xml"/><Relationship Id="rId9" Type="http://schemas.openxmlformats.org/officeDocument/2006/relationships/tags" Target="../tags/tag5.xml"/><Relationship Id="rId14" Type="http://schemas.openxmlformats.org/officeDocument/2006/relationships/tags" Target="../tags/tag10.xml"/><Relationship Id="rId22" Type="http://schemas.openxmlformats.org/officeDocument/2006/relationships/tags" Target="../tags/tag1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26" Type="http://schemas.openxmlformats.org/officeDocument/2006/relationships/slideLayout" Target="../slideLayouts/slideLayout94.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5" Type="http://schemas.openxmlformats.org/officeDocument/2006/relationships/slideLayout" Target="../slideLayouts/slideLayout93.xml"/><Relationship Id="rId33" Type="http://schemas.openxmlformats.org/officeDocument/2006/relationships/theme" Target="../theme/theme4.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29" Type="http://schemas.openxmlformats.org/officeDocument/2006/relationships/slideLayout" Target="../slideLayouts/slideLayout97.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slideLayout" Target="../slideLayouts/slideLayout92.xml"/><Relationship Id="rId32" Type="http://schemas.openxmlformats.org/officeDocument/2006/relationships/slideLayout" Target="../slideLayouts/slideLayout100.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28" Type="http://schemas.openxmlformats.org/officeDocument/2006/relationships/slideLayout" Target="../slideLayouts/slideLayout96.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31" Type="http://schemas.openxmlformats.org/officeDocument/2006/relationships/slideLayout" Target="../slideLayouts/slideLayout99.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 Id="rId27" Type="http://schemas.openxmlformats.org/officeDocument/2006/relationships/slideLayout" Target="../slideLayouts/slideLayout95.xml"/><Relationship Id="rId3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fld id="{7C017F59-29DA-6F48-B92A-5AD511CC2D63}" type="datetime1">
              <a:rPr lang="en-US" smtClean="0"/>
              <a:pPr/>
              <a:t>12/21/2018</a:t>
            </a:fld>
            <a:endParaRPr lang="en-US"/>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r>
              <a:rPr lang="en-US"/>
              <a:t>FOOTER GOES HERE</a:t>
            </a: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fld id="{42782948-4DBE-204D-AB9E-B65E067054AE}" type="slidenum">
              <a:rPr lang="en-US" smtClean="0"/>
              <a:pPr/>
              <a:t>‹#›</a:t>
            </a:fld>
            <a:endParaRPr lang="en-US"/>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698" r:id="rId1"/>
    <p:sldLayoutId id="2147483674" r:id="rId2"/>
    <p:sldLayoutId id="2147483654" r:id="rId3"/>
    <p:sldLayoutId id="2147483708" r:id="rId4"/>
    <p:sldLayoutId id="2147483709" r:id="rId5"/>
    <p:sldLayoutId id="2147483710" r:id="rId6"/>
    <p:sldLayoutId id="2147483711" r:id="rId7"/>
    <p:sldLayoutId id="2147483712" r:id="rId8"/>
    <p:sldLayoutId id="2147483714" r:id="rId9"/>
    <p:sldLayoutId id="2147483722" r:id="rId10"/>
    <p:sldLayoutId id="2147483723" r:id="rId11"/>
    <p:sldLayoutId id="2147483724" r:id="rId12"/>
    <p:sldLayoutId id="2147483725" r:id="rId13"/>
    <p:sldLayoutId id="2147483726" r:id="rId14"/>
    <p:sldLayoutId id="2147483730" r:id="rId15"/>
    <p:sldLayoutId id="2147483696" r:id="rId16"/>
    <p:sldLayoutId id="2147483716" r:id="rId17"/>
    <p:sldLayoutId id="2147483717" r:id="rId18"/>
    <p:sldLayoutId id="2147483718" r:id="rId19"/>
    <p:sldLayoutId id="2147483686" r:id="rId20"/>
    <p:sldLayoutId id="2147483720" r:id="rId21"/>
    <p:sldLayoutId id="2147483699" r:id="rId22"/>
    <p:sldLayoutId id="2147483694" r:id="rId23"/>
    <p:sldLayoutId id="2147483731" r:id="rId24"/>
    <p:sldLayoutId id="2147483732" r:id="rId25"/>
    <p:sldLayoutId id="2147483733" r:id="rId26"/>
    <p:sldLayoutId id="2147483734" r:id="rId27"/>
    <p:sldLayoutId id="2147483735" r:id="rId28"/>
    <p:sldLayoutId id="2147483736" r:id="rId29"/>
    <p:sldLayoutId id="2147483737" r:id="rId30"/>
    <p:sldLayoutId id="2147483738" r:id="rId31"/>
    <p:sldLayoutId id="2147483807" r:id="rId32"/>
    <p:sldLayoutId id="2147483839" r:id="rId33"/>
    <p:sldLayoutId id="2147483875" r:id="rId34"/>
    <p:sldLayoutId id="2147483876" r:id="rId35"/>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C017F59-29DA-6F48-B92A-5AD511CC2D63}"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ill Sans MT"/>
              <a:ea typeface="+mn-ea"/>
              <a:cs typeface="Gill Sans MT"/>
            </a:endParaRPr>
          </a:p>
        </p:txBody>
      </p:sp>
    </p:spTree>
    <p:extLst>
      <p:ext uri="{BB962C8B-B14F-4D97-AF65-F5344CB8AC3E}">
        <p14:creationId xmlns:p14="http://schemas.microsoft.com/office/powerpoint/2010/main" val="273052298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 id="2147483831" r:id="rId23"/>
    <p:sldLayoutId id="2147483832" r:id="rId24"/>
    <p:sldLayoutId id="2147483833" r:id="rId25"/>
    <p:sldLayoutId id="2147483834" r:id="rId26"/>
    <p:sldLayoutId id="2147483835" r:id="rId27"/>
    <p:sldLayoutId id="2147483836" r:id="rId28"/>
    <p:sldLayoutId id="2147483837" r:id="rId29"/>
    <p:sldLayoutId id="2147483838" r:id="rId30"/>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6"/>
            </p:custDataLs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434" name="think-cell Slide" r:id="rId23" imgW="270" imgH="270" progId="TCLayout.ActiveDocument.1">
                  <p:embed/>
                </p:oleObj>
              </mc:Choice>
              <mc:Fallback>
                <p:oleObj name="think-cell Slide" r:id="rId23" imgW="270" imgH="270" progId="TCLayout.ActiveDocument.1">
                  <p:embed/>
                  <p:pic>
                    <p:nvPicPr>
                      <p:cNvPr id="2" name="Object 1" hidden="1"/>
                      <p:cNvPicPr/>
                      <p:nvPr/>
                    </p:nvPicPr>
                    <p:blipFill>
                      <a:blip r:embed="rId24"/>
                      <a:stretch>
                        <a:fillRect/>
                      </a:stretch>
                    </p:blipFill>
                    <p:spPr>
                      <a:xfrm>
                        <a:off x="0" y="0"/>
                        <a:ext cx="161984" cy="161974"/>
                      </a:xfrm>
                      <a:prstGeom prst="rect">
                        <a:avLst/>
                      </a:prstGeom>
                    </p:spPr>
                  </p:pic>
                </p:oleObj>
              </mc:Fallback>
            </mc:AlternateContent>
          </a:graphicData>
        </a:graphic>
      </p:graphicFrame>
      <p:sp>
        <p:nvSpPr>
          <p:cNvPr id="6" name="Rectangle 5" hidden="1"/>
          <p:cNvSpPr/>
          <p:nvPr>
            <p:custDataLst>
              <p:tags r:id="rId7"/>
            </p:custDataLst>
          </p:nvPr>
        </p:nvSpPr>
        <p:spPr bwMode="auto">
          <a:xfrm>
            <a:off x="0" y="0"/>
            <a:ext cx="161984" cy="161974"/>
          </a:xfrm>
          <a:prstGeom prst="rect">
            <a:avLst/>
          </a:prstGeom>
          <a:solidFill>
            <a:schemeClr val="bg2"/>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x-none" sz="1837" dirty="0">
              <a:solidFill>
                <a:srgbClr val="000000"/>
              </a:solidFill>
              <a:sym typeface="Arial" panose="020B0604020202020204" pitchFamily="34" charset="0"/>
            </a:endParaRPr>
          </a:p>
        </p:txBody>
      </p:sp>
      <p:sp>
        <p:nvSpPr>
          <p:cNvPr id="1034" name="Working Draft"/>
          <p:cNvSpPr txBox="1">
            <a:spLocks noChangeArrowheads="1"/>
          </p:cNvSpPr>
          <p:nvPr/>
        </p:nvSpPr>
        <p:spPr bwMode="gray">
          <a:xfrm rot="5400000">
            <a:off x="8039871" y="1979057"/>
            <a:ext cx="2065716"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Last Modified 9/21/2016 10:31 AM Eastern Standard Time</a:t>
            </a:r>
            <a:endParaRPr lang="x-none" sz="1632" baseline="0" dirty="0">
              <a:solidFill>
                <a:srgbClr val="808080"/>
              </a:solidFill>
              <a:latin typeface="+mn-lt"/>
              <a:ea typeface="+mn-ea"/>
            </a:endParaRPr>
          </a:p>
        </p:txBody>
      </p:sp>
      <p:sp>
        <p:nvSpPr>
          <p:cNvPr id="1035" name="Printed"/>
          <p:cNvSpPr txBox="1">
            <a:spLocks noChangeArrowheads="1"/>
          </p:cNvSpPr>
          <p:nvPr/>
        </p:nvSpPr>
        <p:spPr bwMode="gray">
          <a:xfrm rot="5400000">
            <a:off x="8173169" y="4197037"/>
            <a:ext cx="1799119"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Printed 9/21/2016 9:53 AM Eastern Standard Time</a:t>
            </a:r>
            <a:endParaRPr lang="x-none" sz="1632" baseline="0" dirty="0">
              <a:solidFill>
                <a:srgbClr val="808080"/>
              </a:solidFill>
              <a:latin typeface="+mn-lt"/>
              <a:ea typeface="+mn-ea"/>
            </a:endParaRPr>
          </a:p>
        </p:txBody>
      </p:sp>
      <p:sp>
        <p:nvSpPr>
          <p:cNvPr id="19" name="Title Placeholder 2"/>
          <p:cNvSpPr>
            <a:spLocks noGrp="1" noChangeArrowheads="1"/>
          </p:cNvSpPr>
          <p:nvPr>
            <p:ph type="title"/>
          </p:nvPr>
        </p:nvSpPr>
        <p:spPr bwMode="gray">
          <a:xfrm>
            <a:off x="121489" y="234864"/>
            <a:ext cx="8794113" cy="314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latinLnBrk="0"/>
            <a:r>
              <a:rPr lang="en-US"/>
              <a:t>Click to edit Master title style</a:t>
            </a:r>
            <a:endParaRPr lang="x-none" noProof="0" dirty="0"/>
          </a:p>
        </p:txBody>
      </p:sp>
      <p:sp>
        <p:nvSpPr>
          <p:cNvPr id="10" name="1. On-page tracker" hidden="1"/>
          <p:cNvSpPr>
            <a:spLocks noChangeArrowheads="1"/>
          </p:cNvSpPr>
          <p:nvPr/>
        </p:nvSpPr>
        <p:spPr bwMode="gray">
          <a:xfrm>
            <a:off x="121489" y="77303"/>
            <a:ext cx="511961"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x-none" sz="816" cap="all" baseline="0" dirty="0">
                <a:solidFill>
                  <a:schemeClr val="accent6"/>
                </a:solidFill>
                <a:latin typeface="+mn-lt"/>
                <a:ea typeface="+mn-ea"/>
              </a:rPr>
              <a:t>TRACKER</a:t>
            </a:r>
          </a:p>
        </p:txBody>
      </p:sp>
      <p:sp>
        <p:nvSpPr>
          <p:cNvPr id="11" name="3. Unit of measure" hidden="1"/>
          <p:cNvSpPr txBox="1">
            <a:spLocks noChangeArrowheads="1"/>
          </p:cNvSpPr>
          <p:nvPr/>
        </p:nvSpPr>
        <p:spPr bwMode="gray">
          <a:xfrm>
            <a:off x="121489" y="566136"/>
            <a:ext cx="8794113"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lang="x-none" sz="2400">
                <a:solidFill>
                  <a:schemeClr val="tx1"/>
                </a:solidFill>
                <a:latin typeface="Arial" charset="0"/>
              </a:defRPr>
            </a:lvl1pPr>
            <a:lvl2pPr marL="447675" defTabSz="895350">
              <a:defRPr lang="x-none" sz="2400">
                <a:solidFill>
                  <a:schemeClr val="tx1"/>
                </a:solidFill>
                <a:latin typeface="Arial" charset="0"/>
              </a:defRPr>
            </a:lvl2pPr>
            <a:lvl3pPr marL="895350" defTabSz="895350">
              <a:defRPr lang="x-none" sz="2400">
                <a:solidFill>
                  <a:schemeClr val="tx1"/>
                </a:solidFill>
                <a:latin typeface="Arial" charset="0"/>
              </a:defRPr>
            </a:lvl3pPr>
            <a:lvl4pPr marL="1344613"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1632" baseline="0" dirty="0">
                <a:solidFill>
                  <a:schemeClr val="accent6"/>
                </a:solidFill>
                <a:latin typeface="+mn-lt"/>
                <a:ea typeface="+mn-ea"/>
              </a:rPr>
              <a:t>Unit of measure</a:t>
            </a:r>
          </a:p>
        </p:txBody>
      </p:sp>
      <p:grpSp>
        <p:nvGrpSpPr>
          <p:cNvPr id="4" name="Slide Elements" hidden="1"/>
          <p:cNvGrpSpPr/>
          <p:nvPr userDrawn="1"/>
        </p:nvGrpSpPr>
        <p:grpSpPr bwMode="gray">
          <a:xfrm>
            <a:off x="121489" y="6432273"/>
            <a:ext cx="8794113" cy="333805"/>
            <a:chOff x="119063" y="6304223"/>
            <a:chExt cx="8618537" cy="327160"/>
          </a:xfrm>
        </p:grpSpPr>
        <p:sp>
          <p:nvSpPr>
            <p:cNvPr id="13" name="4. Footnote"/>
            <p:cNvSpPr txBox="1">
              <a:spLocks noChangeArrowheads="1"/>
            </p:cNvSpPr>
            <p:nvPr/>
          </p:nvSpPr>
          <p:spPr bwMode="gray">
            <a:xfrm>
              <a:off x="119063" y="6304223"/>
              <a:ext cx="8618537"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lang="x-none" sz="2400">
                  <a:solidFill>
                    <a:schemeClr val="tx1"/>
                  </a:solidFill>
                  <a:latin typeface="Arial" charset="0"/>
                </a:defRPr>
              </a:lvl1pPr>
              <a:lvl2pPr marL="1031875" defTabSz="895350">
                <a:defRPr lang="x-none" sz="2400">
                  <a:solidFill>
                    <a:schemeClr val="tx1"/>
                  </a:solidFill>
                  <a:latin typeface="Arial" charset="0"/>
                </a:defRPr>
              </a:lvl2pPr>
              <a:lvl3pPr marL="1217613" defTabSz="895350">
                <a:defRPr lang="x-none" sz="2400">
                  <a:solidFill>
                    <a:schemeClr val="tx1"/>
                  </a:solidFill>
                  <a:latin typeface="Arial" charset="0"/>
                </a:defRPr>
              </a:lvl3pPr>
              <a:lvl4pPr marL="1404938"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816" baseline="0" dirty="0">
                  <a:solidFill>
                    <a:srgbClr val="808080"/>
                  </a:solidFill>
                  <a:latin typeface="+mn-lt"/>
                  <a:ea typeface="+mn-ea"/>
                </a:rPr>
                <a:t>1 Footnote</a:t>
              </a:r>
            </a:p>
          </p:txBody>
        </p:sp>
        <p:sp>
          <p:nvSpPr>
            <p:cNvPr id="14" name="5. Source"/>
            <p:cNvSpPr>
              <a:spLocks noChangeArrowheads="1"/>
            </p:cNvSpPr>
            <p:nvPr/>
          </p:nvSpPr>
          <p:spPr bwMode="gray">
            <a:xfrm>
              <a:off x="119063" y="6505836"/>
              <a:ext cx="7200000"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621975" indent="-621975" defTabSz="913526">
                <a:tabLst>
                  <a:tab pos="625214" algn="l"/>
                </a:tabLst>
              </a:pPr>
              <a:r>
                <a:rPr lang="x-none" sz="816" baseline="0" dirty="0">
                  <a:solidFill>
                    <a:srgbClr val="808080"/>
                  </a:solidFill>
                  <a:latin typeface="+mn-lt"/>
                  <a:ea typeface="+mn-ea"/>
                </a:rPr>
                <a:t>SOURCE : Source</a:t>
              </a:r>
            </a:p>
          </p:txBody>
        </p:sp>
      </p:grpSp>
      <p:sp>
        <p:nvSpPr>
          <p:cNvPr id="3" name="Text Placeholder 2"/>
          <p:cNvSpPr>
            <a:spLocks noGrp="1"/>
          </p:cNvSpPr>
          <p:nvPr>
            <p:ph type="body" idx="1"/>
          </p:nvPr>
        </p:nvSpPr>
        <p:spPr bwMode="gray">
          <a:xfrm>
            <a:off x="1482156" y="1991016"/>
            <a:ext cx="4389768" cy="1130501"/>
          </a:xfrm>
          <a:prstGeom prst="rect">
            <a:avLst/>
          </a:prstGeom>
        </p:spPr>
        <p:txBody>
          <a:bodyPr vert="horz" lIns="0" tIns="0" rIns="0" bIns="0" rtlCol="0">
            <a:spAutoFit/>
          </a:bodyPr>
          <a:lstStyle/>
          <a:p>
            <a:pPr lvl="0" latinLnBrk="0"/>
            <a:r>
              <a:rPr lang="en-US"/>
              <a:t>Click to edit Master text styles</a:t>
            </a:r>
          </a:p>
          <a:p>
            <a:pPr lvl="1" latinLnBrk="0"/>
            <a:r>
              <a:rPr lang="en-US"/>
              <a:t>Second level</a:t>
            </a:r>
          </a:p>
          <a:p>
            <a:pPr lvl="2" latinLnBrk="0"/>
            <a:r>
              <a:rPr lang="en-US"/>
              <a:t>Third level</a:t>
            </a:r>
          </a:p>
          <a:p>
            <a:pPr lvl="3" latinLnBrk="0"/>
            <a:r>
              <a:rPr lang="en-US"/>
              <a:t>Fourth level</a:t>
            </a:r>
          </a:p>
          <a:p>
            <a:pPr lvl="4" latinLnBrk="0"/>
            <a:r>
              <a:rPr lang="en-US"/>
              <a:t>Fifth level</a:t>
            </a:r>
            <a:endParaRPr lang="x-none" dirty="0"/>
          </a:p>
        </p:txBody>
      </p:sp>
      <p:grpSp>
        <p:nvGrpSpPr>
          <p:cNvPr id="15" name="ACET" hidden="1"/>
          <p:cNvGrpSpPr>
            <a:grpSpLocks/>
          </p:cNvGrpSpPr>
          <p:nvPr/>
        </p:nvGrpSpPr>
        <p:grpSpPr bwMode="gray">
          <a:xfrm>
            <a:off x="1482155" y="1205554"/>
            <a:ext cx="4350892" cy="596066"/>
            <a:chOff x="915" y="662"/>
            <a:chExt cx="2686" cy="368"/>
          </a:xfrm>
        </p:grpSpPr>
        <p:cxnSp>
          <p:nvCxnSpPr>
            <p:cNvPr id="16" name="AutoShape 249"/>
            <p:cNvCxnSpPr>
              <a:cxnSpLocks noChangeShapeType="1"/>
              <a:stCxn id="18" idx="4"/>
              <a:endCxn id="18" idx="6"/>
            </p:cNvCxnSpPr>
            <p:nvPr/>
          </p:nvCxnSpPr>
          <p:spPr bwMode="gray">
            <a:xfrm>
              <a:off x="915" y="1030"/>
              <a:ext cx="2686" cy="0"/>
            </a:xfrm>
            <a:prstGeom prst="straightConnector1">
              <a:avLst/>
            </a:prstGeom>
            <a:noFill/>
            <a:ln w="9525">
              <a:solidFill>
                <a:schemeClr val="accent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utoShape 250"/>
            <p:cNvSpPr>
              <a:spLocks noChangeArrowheads="1"/>
            </p:cNvSpPr>
            <p:nvPr/>
          </p:nvSpPr>
          <p:spPr bwMode="gray">
            <a:xfrm>
              <a:off x="915" y="662"/>
              <a:ext cx="2686" cy="368"/>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x-none" sz="1837" b="1" baseline="0" dirty="0">
                  <a:solidFill>
                    <a:srgbClr val="000000"/>
                  </a:solidFill>
                  <a:latin typeface="+mn-lt"/>
                  <a:ea typeface="+mn-ea"/>
                </a:rPr>
                <a:t>Title</a:t>
              </a:r>
            </a:p>
            <a:p>
              <a:r>
                <a:rPr lang="x-none" sz="1837" baseline="0" dirty="0">
                  <a:solidFill>
                    <a:srgbClr val="808080"/>
                  </a:solidFill>
                  <a:latin typeface="+mn-lt"/>
                  <a:ea typeface="+mn-ea"/>
                </a:rPr>
                <a:t>Unit of measure</a:t>
              </a:r>
            </a:p>
          </p:txBody>
        </p:sp>
      </p:grpSp>
      <p:grpSp>
        <p:nvGrpSpPr>
          <p:cNvPr id="17" name="McKSticker" hidden="1"/>
          <p:cNvGrpSpPr/>
          <p:nvPr/>
        </p:nvGrpSpPr>
        <p:grpSpPr bwMode="gray">
          <a:xfrm>
            <a:off x="8422811" y="291554"/>
            <a:ext cx="492792" cy="156360"/>
            <a:chOff x="8257822" y="285750"/>
            <a:chExt cx="482953" cy="153247"/>
          </a:xfrm>
        </p:grpSpPr>
        <p:sp>
          <p:nvSpPr>
            <p:cNvPr id="20" name="StickerRectangle"/>
            <p:cNvSpPr>
              <a:spLocks noChangeArrowheads="1"/>
            </p:cNvSpPr>
            <p:nvPr/>
          </p:nvSpPr>
          <p:spPr bwMode="gray">
            <a:xfrm>
              <a:off x="8257822" y="285750"/>
              <a:ext cx="482953" cy="153247"/>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913526">
                <a:buClr>
                  <a:srgbClr val="002960"/>
                </a:buClr>
              </a:pPr>
              <a:r>
                <a:rPr lang="x-none" sz="816" baseline="0" dirty="0">
                  <a:solidFill>
                    <a:schemeClr val="accent6"/>
                  </a:solidFill>
                  <a:latin typeface="+mn-lt"/>
                  <a:ea typeface="+mn-ea"/>
                </a:rPr>
                <a:t>STICKER</a:t>
              </a:r>
            </a:p>
          </p:txBody>
        </p:sp>
        <p:cxnSp>
          <p:nvCxnSpPr>
            <p:cNvPr id="21" name="AutoShape 31"/>
            <p:cNvCxnSpPr>
              <a:cxnSpLocks noChangeShapeType="1"/>
              <a:stCxn id="20" idx="2"/>
              <a:endCxn id="20" idx="4"/>
            </p:cNvCxnSpPr>
            <p:nvPr/>
          </p:nvCxnSpPr>
          <p:spPr bwMode="gray">
            <a:xfrm>
              <a:off x="8257822" y="285750"/>
              <a:ext cx="0" cy="153247"/>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22" name="AutoShape 32"/>
            <p:cNvCxnSpPr>
              <a:cxnSpLocks noChangeShapeType="1"/>
              <a:stCxn id="20" idx="4"/>
              <a:endCxn id="20" idx="6"/>
            </p:cNvCxnSpPr>
            <p:nvPr/>
          </p:nvCxnSpPr>
          <p:spPr bwMode="gray">
            <a:xfrm>
              <a:off x="8257822" y="438997"/>
              <a:ext cx="482953"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sp>
        <p:nvSpPr>
          <p:cNvPr id="24" name="SlideBottomBar" hidden="1"/>
          <p:cNvSpPr/>
          <p:nvPr userDrawn="1"/>
        </p:nvSpPr>
        <p:spPr>
          <a:xfrm>
            <a:off x="8682346" y="6455859"/>
            <a:ext cx="46650" cy="126340"/>
          </a:xfrm>
          <a:prstGeom prst="rect">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chemeClr val="tx1"/>
              </a:solidFill>
              <a:latin typeface="+mn-lt"/>
              <a:ea typeface="+mn-ea"/>
            </a:endParaRPr>
          </a:p>
        </p:txBody>
      </p:sp>
      <p:sp>
        <p:nvSpPr>
          <p:cNvPr id="23"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grpSp>
        <p:nvGrpSpPr>
          <p:cNvPr id="26" name="LegendBoxes" hidden="1"/>
          <p:cNvGrpSpPr/>
          <p:nvPr userDrawn="1"/>
        </p:nvGrpSpPr>
        <p:grpSpPr bwMode="gray">
          <a:xfrm>
            <a:off x="8076338" y="285075"/>
            <a:ext cx="789128" cy="1021522"/>
            <a:chOff x="7835905" y="279400"/>
            <a:chExt cx="773373" cy="1001186"/>
          </a:xfrm>
        </p:grpSpPr>
        <p:sp>
          <p:nvSpPr>
            <p:cNvPr id="2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1" name="Legend1"/>
            <p:cNvSpPr>
              <a:spLocks noChangeArrowheads="1"/>
            </p:cNvSpPr>
            <p:nvPr/>
          </p:nvSpPr>
          <p:spPr bwMode="gray">
            <a:xfrm>
              <a:off x="8089905"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2" name="Legend2"/>
            <p:cNvSpPr>
              <a:spLocks noChangeArrowheads="1"/>
            </p:cNvSpPr>
            <p:nvPr/>
          </p:nvSpPr>
          <p:spPr bwMode="gray">
            <a:xfrm>
              <a:off x="8089905" y="54927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3" name="Legend3"/>
            <p:cNvSpPr>
              <a:spLocks noChangeArrowheads="1"/>
            </p:cNvSpPr>
            <p:nvPr/>
          </p:nvSpPr>
          <p:spPr bwMode="gray">
            <a:xfrm>
              <a:off x="8089905" y="820738"/>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4" name="Legend4"/>
            <p:cNvSpPr>
              <a:spLocks noChangeArrowheads="1"/>
            </p:cNvSpPr>
            <p:nvPr/>
          </p:nvSpPr>
          <p:spPr bwMode="gray">
            <a:xfrm>
              <a:off x="8089905" y="10922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35" name="LegendLines" hidden="1"/>
          <p:cNvGrpSpPr/>
          <p:nvPr userDrawn="1"/>
        </p:nvGrpSpPr>
        <p:grpSpPr bwMode="gray">
          <a:xfrm>
            <a:off x="7762259" y="285075"/>
            <a:ext cx="1103377" cy="749405"/>
            <a:chOff x="7540629" y="279400"/>
            <a:chExt cx="1081348" cy="734486"/>
          </a:xfrm>
        </p:grpSpPr>
        <p:sp>
          <p:nvSpPr>
            <p:cNvPr id="3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9" name="Legend1"/>
            <p:cNvSpPr>
              <a:spLocks noChangeArrowheads="1"/>
            </p:cNvSpPr>
            <p:nvPr/>
          </p:nvSpPr>
          <p:spPr bwMode="gray">
            <a:xfrm>
              <a:off x="8102604"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0" name="Legend2"/>
            <p:cNvSpPr>
              <a:spLocks noChangeArrowheads="1"/>
            </p:cNvSpPr>
            <p:nvPr/>
          </p:nvSpPr>
          <p:spPr bwMode="gray">
            <a:xfrm>
              <a:off x="8102604" y="5461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1" name="Legend3"/>
            <p:cNvSpPr>
              <a:spLocks noChangeArrowheads="1"/>
            </p:cNvSpPr>
            <p:nvPr/>
          </p:nvSpPr>
          <p:spPr bwMode="gray">
            <a:xfrm>
              <a:off x="8102604" y="8255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42" name="LegendMoons" hidden="1"/>
          <p:cNvGrpSpPr/>
          <p:nvPr userDrawn="1"/>
        </p:nvGrpSpPr>
        <p:grpSpPr bwMode="gray">
          <a:xfrm>
            <a:off x="8008305" y="255920"/>
            <a:ext cx="857161" cy="1333054"/>
            <a:chOff x="7769225" y="250825"/>
            <a:chExt cx="840048" cy="1306516"/>
          </a:xfrm>
        </p:grpSpPr>
        <p:grpSp>
          <p:nvGrpSpPr>
            <p:cNvPr id="43" name="MoonLegend1"/>
            <p:cNvGrpSpPr>
              <a:grpSpLocks noChangeAspect="1"/>
            </p:cNvGrpSpPr>
            <p:nvPr>
              <p:custDataLst>
                <p:tags r:id="rId8"/>
              </p:custDataLst>
            </p:nvPr>
          </p:nvGrpSpPr>
          <p:grpSpPr bwMode="gray">
            <a:xfrm>
              <a:off x="7769225" y="250825"/>
              <a:ext cx="209550" cy="209551"/>
              <a:chOff x="4533" y="183"/>
              <a:chExt cx="144" cy="144"/>
            </a:xfrm>
          </p:grpSpPr>
          <p:sp>
            <p:nvSpPr>
              <p:cNvPr id="61" name="Oval 38"/>
              <p:cNvSpPr>
                <a:spLocks noChangeAspect="1" noChangeArrowheads="1"/>
              </p:cNvSpPr>
              <p:nvPr>
                <p:custDataLst>
                  <p:tags r:id="rId21"/>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2" name="Arc 39"/>
              <p:cNvSpPr>
                <a:spLocks noChangeAspect="1"/>
              </p:cNvSpPr>
              <p:nvPr>
                <p:custDataLst>
                  <p:tags r:id="rId22"/>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4" name="MoonLegend2"/>
            <p:cNvGrpSpPr>
              <a:grpSpLocks noChangeAspect="1"/>
            </p:cNvGrpSpPr>
            <p:nvPr>
              <p:custDataLst>
                <p:tags r:id="rId9"/>
              </p:custDataLst>
            </p:nvPr>
          </p:nvGrpSpPr>
          <p:grpSpPr bwMode="gray">
            <a:xfrm>
              <a:off x="7769225" y="525066"/>
              <a:ext cx="209550" cy="209551"/>
              <a:chOff x="1694" y="2044"/>
              <a:chExt cx="160" cy="160"/>
            </a:xfrm>
          </p:grpSpPr>
          <p:sp>
            <p:nvSpPr>
              <p:cNvPr id="59" name="Oval 41"/>
              <p:cNvSpPr>
                <a:spLocks noChangeAspect="1" noChangeArrowheads="1"/>
              </p:cNvSpPr>
              <p:nvPr>
                <p:custDataLst>
                  <p:tags r:id="rId19"/>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0" name="Arc 42"/>
              <p:cNvSpPr>
                <a:spLocks noChangeAspect="1"/>
              </p:cNvSpPr>
              <p:nvPr>
                <p:custDataLst>
                  <p:tags r:id="rId20"/>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5" name="MoonLegend4"/>
            <p:cNvGrpSpPr>
              <a:grpSpLocks noChangeAspect="1"/>
            </p:cNvGrpSpPr>
            <p:nvPr>
              <p:custDataLst>
                <p:tags r:id="rId10"/>
              </p:custDataLst>
            </p:nvPr>
          </p:nvGrpSpPr>
          <p:grpSpPr bwMode="gray">
            <a:xfrm>
              <a:off x="7769225" y="1073548"/>
              <a:ext cx="209550" cy="209551"/>
              <a:chOff x="4495" y="1198"/>
              <a:chExt cx="160" cy="160"/>
            </a:xfrm>
          </p:grpSpPr>
          <p:sp>
            <p:nvSpPr>
              <p:cNvPr id="57" name="Oval 47"/>
              <p:cNvSpPr>
                <a:spLocks noChangeAspect="1" noChangeArrowheads="1"/>
              </p:cNvSpPr>
              <p:nvPr>
                <p:custDataLst>
                  <p:tags r:id="rId17"/>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8" name="Arc 48"/>
              <p:cNvSpPr>
                <a:spLocks noChangeAspect="1"/>
              </p:cNvSpPr>
              <p:nvPr>
                <p:custDataLst>
                  <p:tags r:id="rId18"/>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6" name="MoonLegend5"/>
            <p:cNvGrpSpPr>
              <a:grpSpLocks noChangeAspect="1"/>
            </p:cNvGrpSpPr>
            <p:nvPr>
              <p:custDataLst>
                <p:tags r:id="rId11"/>
              </p:custDataLst>
            </p:nvPr>
          </p:nvGrpSpPr>
          <p:grpSpPr bwMode="gray">
            <a:xfrm>
              <a:off x="7769225" y="1347790"/>
              <a:ext cx="209550" cy="209551"/>
              <a:chOff x="4495" y="1440"/>
              <a:chExt cx="160" cy="160"/>
            </a:xfrm>
          </p:grpSpPr>
          <p:sp>
            <p:nvSpPr>
              <p:cNvPr id="55" name="Oval 50"/>
              <p:cNvSpPr>
                <a:spLocks noChangeAspect="1" noChangeArrowheads="1"/>
              </p:cNvSpPr>
              <p:nvPr>
                <p:custDataLst>
                  <p:tags r:id="rId15"/>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6" name="Oval 51"/>
              <p:cNvSpPr>
                <a:spLocks noChangeAspect="1" noChangeArrowheads="1"/>
              </p:cNvSpPr>
              <p:nvPr>
                <p:custDataLst>
                  <p:tags r:id="rId16"/>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7" name="MoonLegend3"/>
            <p:cNvGrpSpPr>
              <a:grpSpLocks noChangeAspect="1"/>
            </p:cNvGrpSpPr>
            <p:nvPr>
              <p:custDataLst>
                <p:tags r:id="rId12"/>
              </p:custDataLst>
            </p:nvPr>
          </p:nvGrpSpPr>
          <p:grpSpPr bwMode="gray">
            <a:xfrm>
              <a:off x="7769225" y="799307"/>
              <a:ext cx="209550" cy="209551"/>
              <a:chOff x="4495" y="1198"/>
              <a:chExt cx="160" cy="160"/>
            </a:xfrm>
          </p:grpSpPr>
          <p:sp>
            <p:nvSpPr>
              <p:cNvPr id="53" name="Oval 47"/>
              <p:cNvSpPr>
                <a:spLocks noChangeAspect="1" noChangeArrowheads="1"/>
              </p:cNvSpPr>
              <p:nvPr>
                <p:custDataLst>
                  <p:tags r:id="rId13"/>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4" name="Arc 48"/>
              <p:cNvSpPr>
                <a:spLocks noChangeAspect="1"/>
              </p:cNvSpPr>
              <p:nvPr>
                <p:custDataLst>
                  <p:tags r:id="rId14"/>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sp>
          <p:nvSpPr>
            <p:cNvPr id="48" name="Legend1"/>
            <p:cNvSpPr>
              <a:spLocks noChangeArrowheads="1"/>
            </p:cNvSpPr>
            <p:nvPr/>
          </p:nvSpPr>
          <p:spPr bwMode="gray">
            <a:xfrm>
              <a:off x="8089900" y="26352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9" name="Legend2"/>
            <p:cNvSpPr>
              <a:spLocks noChangeArrowheads="1"/>
            </p:cNvSpPr>
            <p:nvPr/>
          </p:nvSpPr>
          <p:spPr bwMode="gray">
            <a:xfrm>
              <a:off x="8089900" y="538163"/>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0" name="Legend3"/>
            <p:cNvSpPr>
              <a:spLocks noChangeArrowheads="1"/>
            </p:cNvSpPr>
            <p:nvPr/>
          </p:nvSpPr>
          <p:spPr bwMode="gray">
            <a:xfrm>
              <a:off x="8089900" y="812802"/>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1" name="Legend4"/>
            <p:cNvSpPr>
              <a:spLocks noChangeArrowheads="1"/>
            </p:cNvSpPr>
            <p:nvPr/>
          </p:nvSpPr>
          <p:spPr bwMode="gray">
            <a:xfrm>
              <a:off x="8089900" y="108426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2" name="Legend5"/>
            <p:cNvSpPr>
              <a:spLocks noChangeArrowheads="1"/>
            </p:cNvSpPr>
            <p:nvPr/>
          </p:nvSpPr>
          <p:spPr bwMode="gray">
            <a:xfrm>
              <a:off x="8089900" y="136049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spTree>
    <p:extLst>
      <p:ext uri="{BB962C8B-B14F-4D97-AF65-F5344CB8AC3E}">
        <p14:creationId xmlns:p14="http://schemas.microsoft.com/office/powerpoint/2010/main" val="98336231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Lst>
  <p:hf hdr="0" ftr="0" dt="0"/>
  <p:txStyles>
    <p:titleStyle>
      <a:lvl1pPr algn="l" defTabSz="913526" rtl="0" eaLnBrk="1" fontAlgn="base" hangingPunct="1">
        <a:spcBef>
          <a:spcPct val="0"/>
        </a:spcBef>
        <a:spcAft>
          <a:spcPct val="0"/>
        </a:spcAft>
        <a:tabLst>
          <a:tab pos="275353" algn="l"/>
        </a:tabLst>
        <a:defRPr lang="x-none" sz="2041" b="0" baseline="0">
          <a:solidFill>
            <a:schemeClr val="tx2"/>
          </a:solidFill>
          <a:latin typeface="+mj-lt"/>
          <a:ea typeface="+mj-ea"/>
          <a:cs typeface="+mj-cs"/>
        </a:defRPr>
      </a:lvl1pPr>
      <a:lvl2pPr algn="l" defTabSz="913526" rtl="0" eaLnBrk="1" fontAlgn="base" hangingPunct="1">
        <a:spcBef>
          <a:spcPct val="0"/>
        </a:spcBef>
        <a:spcAft>
          <a:spcPct val="0"/>
        </a:spcAft>
        <a:defRPr lang="x-none" sz="1939" b="1">
          <a:solidFill>
            <a:schemeClr val="tx2"/>
          </a:solidFill>
          <a:latin typeface="Arial" charset="0"/>
        </a:defRPr>
      </a:lvl2pPr>
      <a:lvl3pPr algn="l" defTabSz="913526" rtl="0" eaLnBrk="1" fontAlgn="base" hangingPunct="1">
        <a:spcBef>
          <a:spcPct val="0"/>
        </a:spcBef>
        <a:spcAft>
          <a:spcPct val="0"/>
        </a:spcAft>
        <a:defRPr lang="x-none" sz="1939" b="1">
          <a:solidFill>
            <a:schemeClr val="tx2"/>
          </a:solidFill>
          <a:latin typeface="Arial" charset="0"/>
        </a:defRPr>
      </a:lvl3pPr>
      <a:lvl4pPr algn="l" defTabSz="913526" rtl="0" eaLnBrk="1" fontAlgn="base" hangingPunct="1">
        <a:spcBef>
          <a:spcPct val="0"/>
        </a:spcBef>
        <a:spcAft>
          <a:spcPct val="0"/>
        </a:spcAft>
        <a:defRPr lang="x-none" sz="1939" b="1">
          <a:solidFill>
            <a:schemeClr val="tx2"/>
          </a:solidFill>
          <a:latin typeface="Arial" charset="0"/>
        </a:defRPr>
      </a:lvl4pPr>
      <a:lvl5pPr algn="l" defTabSz="913526" rtl="0" eaLnBrk="1" fontAlgn="base" hangingPunct="1">
        <a:spcBef>
          <a:spcPct val="0"/>
        </a:spcBef>
        <a:spcAft>
          <a:spcPct val="0"/>
        </a:spcAft>
        <a:defRPr lang="x-none" sz="1939" b="1">
          <a:solidFill>
            <a:schemeClr val="tx2"/>
          </a:solidFill>
          <a:latin typeface="Arial" charset="0"/>
        </a:defRPr>
      </a:lvl5pPr>
      <a:lvl6pPr marL="466481" algn="l" defTabSz="913526" rtl="0" eaLnBrk="1" fontAlgn="base" hangingPunct="1">
        <a:spcBef>
          <a:spcPct val="0"/>
        </a:spcBef>
        <a:spcAft>
          <a:spcPct val="0"/>
        </a:spcAft>
        <a:defRPr lang="x-none" sz="1939" b="1">
          <a:solidFill>
            <a:schemeClr val="tx2"/>
          </a:solidFill>
          <a:latin typeface="Arial" charset="0"/>
        </a:defRPr>
      </a:lvl6pPr>
      <a:lvl7pPr marL="932962" algn="l" defTabSz="913526" rtl="0" eaLnBrk="1" fontAlgn="base" hangingPunct="1">
        <a:spcBef>
          <a:spcPct val="0"/>
        </a:spcBef>
        <a:spcAft>
          <a:spcPct val="0"/>
        </a:spcAft>
        <a:defRPr lang="x-none" sz="1939" b="1">
          <a:solidFill>
            <a:schemeClr val="tx2"/>
          </a:solidFill>
          <a:latin typeface="Arial" charset="0"/>
        </a:defRPr>
      </a:lvl7pPr>
      <a:lvl8pPr marL="1399443" algn="l" defTabSz="913526" rtl="0" eaLnBrk="1" fontAlgn="base" hangingPunct="1">
        <a:spcBef>
          <a:spcPct val="0"/>
        </a:spcBef>
        <a:spcAft>
          <a:spcPct val="0"/>
        </a:spcAft>
        <a:defRPr lang="x-none" sz="1939" b="1">
          <a:solidFill>
            <a:schemeClr val="tx2"/>
          </a:solidFill>
          <a:latin typeface="Arial" charset="0"/>
        </a:defRPr>
      </a:lvl8pPr>
      <a:lvl9pPr marL="1865925" algn="l" defTabSz="913526" rtl="0" eaLnBrk="1" fontAlgn="base" hangingPunct="1">
        <a:spcBef>
          <a:spcPct val="0"/>
        </a:spcBef>
        <a:spcAft>
          <a:spcPct val="0"/>
        </a:spcAft>
        <a:defRPr lang="x-none" sz="1939"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buSzPct val="100000"/>
        <a:defRPr lang="x-none" sz="1428"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lang="x-none" sz="1428"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lang="x-none" sz="1428"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9pPr>
    </p:bodyStyle>
    <p:otherStyle>
      <a:defPPr>
        <a:defRPr lang="x-none"/>
      </a:defPPr>
      <a:lvl1pPr marL="0" algn="l" defTabSz="932962" rtl="0" eaLnBrk="1" latinLnBrk="0" hangingPunct="1">
        <a:defRPr lang="x-none" sz="1837" kern="1200">
          <a:solidFill>
            <a:schemeClr val="tx1"/>
          </a:solidFill>
          <a:latin typeface="+mn-lt"/>
          <a:ea typeface="+mn-ea"/>
          <a:cs typeface="+mn-cs"/>
        </a:defRPr>
      </a:lvl1pPr>
      <a:lvl2pPr marL="466481" algn="l" defTabSz="932962" rtl="0" eaLnBrk="1" latinLnBrk="0" hangingPunct="1">
        <a:defRPr lang="x-none" sz="1837" kern="1200">
          <a:solidFill>
            <a:schemeClr val="tx1"/>
          </a:solidFill>
          <a:latin typeface="+mn-lt"/>
          <a:ea typeface="+mn-ea"/>
          <a:cs typeface="+mn-cs"/>
        </a:defRPr>
      </a:lvl2pPr>
      <a:lvl3pPr marL="932962" algn="l" defTabSz="932962" rtl="0" eaLnBrk="1" latinLnBrk="0" hangingPunct="1">
        <a:defRPr lang="x-none" sz="1837" kern="1200">
          <a:solidFill>
            <a:schemeClr val="tx1"/>
          </a:solidFill>
          <a:latin typeface="+mn-lt"/>
          <a:ea typeface="+mn-ea"/>
          <a:cs typeface="+mn-cs"/>
        </a:defRPr>
      </a:lvl3pPr>
      <a:lvl4pPr marL="1399443" algn="l" defTabSz="932962" rtl="0" eaLnBrk="1" latinLnBrk="0" hangingPunct="1">
        <a:defRPr lang="x-none" sz="1837" kern="1200">
          <a:solidFill>
            <a:schemeClr val="tx1"/>
          </a:solidFill>
          <a:latin typeface="+mn-lt"/>
          <a:ea typeface="+mn-ea"/>
          <a:cs typeface="+mn-cs"/>
        </a:defRPr>
      </a:lvl4pPr>
      <a:lvl5pPr marL="1865925" algn="l" defTabSz="932962" rtl="0" eaLnBrk="1" latinLnBrk="0" hangingPunct="1">
        <a:defRPr lang="x-none" sz="1837" kern="1200">
          <a:solidFill>
            <a:schemeClr val="tx1"/>
          </a:solidFill>
          <a:latin typeface="+mn-lt"/>
          <a:ea typeface="+mn-ea"/>
          <a:cs typeface="+mn-cs"/>
        </a:defRPr>
      </a:lvl5pPr>
      <a:lvl6pPr marL="2332406" algn="l" defTabSz="932962" rtl="0" eaLnBrk="1" latinLnBrk="0" hangingPunct="1">
        <a:defRPr lang="x-none" sz="1837" kern="1200">
          <a:solidFill>
            <a:schemeClr val="tx1"/>
          </a:solidFill>
          <a:latin typeface="+mn-lt"/>
          <a:ea typeface="+mn-ea"/>
          <a:cs typeface="+mn-cs"/>
        </a:defRPr>
      </a:lvl6pPr>
      <a:lvl7pPr marL="2798887" algn="l" defTabSz="932962" rtl="0" eaLnBrk="1" latinLnBrk="0" hangingPunct="1">
        <a:defRPr lang="x-none" sz="1837" kern="1200">
          <a:solidFill>
            <a:schemeClr val="tx1"/>
          </a:solidFill>
          <a:latin typeface="+mn-lt"/>
          <a:ea typeface="+mn-ea"/>
          <a:cs typeface="+mn-cs"/>
        </a:defRPr>
      </a:lvl7pPr>
      <a:lvl8pPr marL="3265368" algn="l" defTabSz="932962" rtl="0" eaLnBrk="1" latinLnBrk="0" hangingPunct="1">
        <a:defRPr lang="x-none" sz="1837" kern="1200">
          <a:solidFill>
            <a:schemeClr val="tx1"/>
          </a:solidFill>
          <a:latin typeface="+mn-lt"/>
          <a:ea typeface="+mn-ea"/>
          <a:cs typeface="+mn-cs"/>
        </a:defRPr>
      </a:lvl8pPr>
      <a:lvl9pPr marL="3731849" algn="l" defTabSz="932962" rtl="0" eaLnBrk="1" latinLnBrk="0" hangingPunct="1">
        <a:defRPr lang="x-none" sz="1837"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41620"/>
            <a:ext cx="2133600" cy="161583"/>
          </a:xfrm>
          <a:prstGeom prst="rect">
            <a:avLst/>
          </a:prstGeom>
        </p:spPr>
        <p:txBody>
          <a:bodyPr vert="horz" lIns="91440" tIns="45720" rIns="91440" bIns="45720" rtlCol="0" anchor="ctr">
            <a:spAutoFit/>
          </a:bodyPr>
          <a:lstStyle>
            <a:lvl1pPr algn="l">
              <a:defRPr sz="450" b="0" i="0">
                <a:solidFill>
                  <a:srgbClr val="635C5B"/>
                </a:solidFill>
                <a:latin typeface="Gill Sans MT"/>
                <a:cs typeface="Gill Sans MT"/>
              </a:defRPr>
            </a:lvl1pPr>
          </a:lstStyle>
          <a:p>
            <a:fld id="{7C017F59-29DA-6F48-B92A-5AD511CC2D63}" type="datetime1">
              <a:rPr lang="en-US" smtClean="0"/>
              <a:pPr/>
              <a:t>12/21/2018</a:t>
            </a:fld>
            <a:endParaRPr lang="en-US"/>
          </a:p>
        </p:txBody>
      </p:sp>
      <p:sp>
        <p:nvSpPr>
          <p:cNvPr id="5" name="Footer Placeholder 4"/>
          <p:cNvSpPr>
            <a:spLocks noGrp="1"/>
          </p:cNvSpPr>
          <p:nvPr>
            <p:ph type="ftr" sz="quarter" idx="3"/>
          </p:nvPr>
        </p:nvSpPr>
        <p:spPr>
          <a:xfrm>
            <a:off x="3124200" y="6541620"/>
            <a:ext cx="2895600" cy="161583"/>
          </a:xfrm>
          <a:prstGeom prst="rect">
            <a:avLst/>
          </a:prstGeom>
        </p:spPr>
        <p:txBody>
          <a:bodyPr vert="horz" lIns="91440" tIns="45720" rIns="91440" bIns="45720" rtlCol="0" anchor="ctr">
            <a:spAutoFit/>
          </a:bodyPr>
          <a:lstStyle>
            <a:lvl1pPr algn="ctr">
              <a:defRPr sz="450" b="0" i="0">
                <a:solidFill>
                  <a:srgbClr val="635C5B"/>
                </a:solidFill>
                <a:latin typeface="Gill Sans MT"/>
                <a:cs typeface="Gill Sans MT"/>
              </a:defRPr>
            </a:lvl1pPr>
          </a:lstStyle>
          <a:p>
            <a:r>
              <a:rPr lang="en-US"/>
              <a:t>FOOTER GOES HERE</a:t>
            </a:r>
          </a:p>
        </p:txBody>
      </p:sp>
      <p:sp>
        <p:nvSpPr>
          <p:cNvPr id="6" name="Slide Number Placeholder 5"/>
          <p:cNvSpPr>
            <a:spLocks noGrp="1"/>
          </p:cNvSpPr>
          <p:nvPr>
            <p:ph type="sldNum" sz="quarter" idx="4"/>
          </p:nvPr>
        </p:nvSpPr>
        <p:spPr>
          <a:xfrm>
            <a:off x="6858000" y="6541620"/>
            <a:ext cx="2133600" cy="161583"/>
          </a:xfrm>
          <a:prstGeom prst="rect">
            <a:avLst/>
          </a:prstGeom>
        </p:spPr>
        <p:txBody>
          <a:bodyPr vert="horz" lIns="91440" tIns="45720" rIns="91440" bIns="45720" rtlCol="0" anchor="ctr">
            <a:spAutoFit/>
          </a:bodyPr>
          <a:lstStyle>
            <a:lvl1pPr algn="r">
              <a:defRPr sz="450" b="0" i="0">
                <a:solidFill>
                  <a:srgbClr val="635C5B"/>
                </a:solidFill>
                <a:latin typeface="Gill Sans MT"/>
                <a:cs typeface="Gill Sans MT"/>
              </a:defRPr>
            </a:lvl1pPr>
          </a:lstStyle>
          <a:p>
            <a:fld id="{42782948-4DBE-204D-AB9E-B65E067054AE}" type="slidenum">
              <a:rPr lang="en-US" smtClean="0"/>
              <a:pPr/>
              <a:t>‹#›</a:t>
            </a:fld>
            <a:endParaRPr lang="en-US"/>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srgbClr val="FFFFFF"/>
              </a:solidFill>
              <a:cs typeface="Gill Sans MT"/>
            </a:endParaRPr>
          </a:p>
        </p:txBody>
      </p:sp>
    </p:spTree>
    <p:extLst>
      <p:ext uri="{BB962C8B-B14F-4D97-AF65-F5344CB8AC3E}">
        <p14:creationId xmlns:p14="http://schemas.microsoft.com/office/powerpoint/2010/main" val="1176453824"/>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 id="2147483852" r:id="rId12"/>
    <p:sldLayoutId id="2147483853" r:id="rId13"/>
    <p:sldLayoutId id="2147483854" r:id="rId14"/>
    <p:sldLayoutId id="2147483855" r:id="rId15"/>
    <p:sldLayoutId id="2147483856" r:id="rId16"/>
    <p:sldLayoutId id="2147483857" r:id="rId17"/>
    <p:sldLayoutId id="2147483858" r:id="rId18"/>
    <p:sldLayoutId id="2147483859" r:id="rId19"/>
    <p:sldLayoutId id="2147483860" r:id="rId20"/>
    <p:sldLayoutId id="2147483861" r:id="rId21"/>
    <p:sldLayoutId id="2147483862" r:id="rId22"/>
    <p:sldLayoutId id="2147483863" r:id="rId23"/>
    <p:sldLayoutId id="2147483864" r:id="rId24"/>
    <p:sldLayoutId id="2147483865" r:id="rId25"/>
    <p:sldLayoutId id="2147483866" r:id="rId26"/>
    <p:sldLayoutId id="2147483867" r:id="rId27"/>
    <p:sldLayoutId id="2147483868" r:id="rId28"/>
    <p:sldLayoutId id="2147483869" r:id="rId29"/>
    <p:sldLayoutId id="2147483870" r:id="rId30"/>
    <p:sldLayoutId id="2147483871" r:id="rId31"/>
    <p:sldLayoutId id="2147483873" r:id="rId32"/>
  </p:sldLayoutIdLst>
  <p:hf hdr="0"/>
  <p:txStyles>
    <p:titleStyle>
      <a:lvl1pPr algn="l" defTabSz="342900" rtl="0" eaLnBrk="1" latinLnBrk="0" hangingPunct="1">
        <a:spcBef>
          <a:spcPct val="0"/>
        </a:spcBef>
        <a:buNone/>
        <a:defRPr sz="2100" b="0" i="0" kern="1200">
          <a:solidFill>
            <a:srgbClr val="BA0C2F"/>
          </a:solidFill>
          <a:latin typeface="Gill Sans MT"/>
          <a:ea typeface="+mj-ea"/>
          <a:cs typeface="Gill Sans MT"/>
        </a:defRPr>
      </a:lvl1pPr>
    </p:titleStyle>
    <p:bodyStyle>
      <a:lvl1pPr marL="172641" indent="-172641" algn="l" defTabSz="342900" rtl="0" eaLnBrk="1" latinLnBrk="0" hangingPunct="1">
        <a:spcBef>
          <a:spcPts val="0"/>
        </a:spcBef>
        <a:spcAft>
          <a:spcPts val="900"/>
        </a:spcAft>
        <a:buFont typeface="Arial"/>
        <a:buChar char="•"/>
        <a:defRPr sz="1500" b="0" i="0" kern="1200">
          <a:solidFill>
            <a:srgbClr val="635C5B"/>
          </a:solidFill>
          <a:latin typeface="Gill Sans MT"/>
          <a:ea typeface="+mn-ea"/>
          <a:cs typeface="Gill Sans MT"/>
        </a:defRPr>
      </a:lvl1pPr>
      <a:lvl2pPr marL="513160" indent="-172641" algn="l" defTabSz="342900" rtl="0" eaLnBrk="1" latinLnBrk="0" hangingPunct="1">
        <a:spcBef>
          <a:spcPts val="0"/>
        </a:spcBef>
        <a:spcAft>
          <a:spcPts val="900"/>
        </a:spcAft>
        <a:buFont typeface="Arial"/>
        <a:buChar char="–"/>
        <a:defRPr sz="1500" b="0" i="0" kern="1200">
          <a:solidFill>
            <a:srgbClr val="635C5B"/>
          </a:solidFill>
          <a:latin typeface="Gill Sans MT"/>
          <a:ea typeface="+mn-ea"/>
          <a:cs typeface="Gill Sans MT"/>
        </a:defRPr>
      </a:lvl2pPr>
      <a:lvl3pPr marL="685800" indent="-172641" algn="l" defTabSz="342900" rtl="0" eaLnBrk="1" latinLnBrk="0" hangingPunct="1">
        <a:spcBef>
          <a:spcPct val="20000"/>
        </a:spcBef>
        <a:buFont typeface="Arial"/>
        <a:buChar char="•"/>
        <a:defRPr sz="1350" b="0" i="0" kern="1200">
          <a:solidFill>
            <a:srgbClr val="6C6463"/>
          </a:solidFill>
          <a:latin typeface="Gill Sans MT"/>
          <a:ea typeface="+mn-ea"/>
          <a:cs typeface="Gill Sans MT"/>
        </a:defRPr>
      </a:lvl3pPr>
      <a:lvl4pPr marL="859631" indent="-173831" algn="l" defTabSz="342900" rtl="0" eaLnBrk="1" latinLnBrk="0" hangingPunct="1">
        <a:spcBef>
          <a:spcPct val="20000"/>
        </a:spcBef>
        <a:buFont typeface="Arial"/>
        <a:buChar char="–"/>
        <a:defRPr sz="1200" b="0" i="0" kern="1200">
          <a:solidFill>
            <a:srgbClr val="6C6463"/>
          </a:solidFill>
          <a:latin typeface="Gill Sans MT"/>
          <a:ea typeface="+mn-ea"/>
          <a:cs typeface="Gill Sans MT"/>
        </a:defRPr>
      </a:lvl4pPr>
      <a:lvl5pPr marL="941785" indent="-172641" algn="l" defTabSz="342900" rtl="0" eaLnBrk="1" latinLnBrk="0" hangingPunct="1">
        <a:spcBef>
          <a:spcPct val="20000"/>
        </a:spcBef>
        <a:buFont typeface="Arial"/>
        <a:buChar char="»"/>
        <a:defRPr sz="1050" b="0" i="0" kern="1200">
          <a:solidFill>
            <a:srgbClr val="6C6463"/>
          </a:solidFill>
          <a:latin typeface="Gill Sans MT"/>
          <a:ea typeface="+mn-ea"/>
          <a:cs typeface="Gill Sans MT"/>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Layout" Target="../diagrams/layout1.xml"/><Relationship Id="rId7" Type="http://schemas.openxmlformats.org/officeDocument/2006/relationships/image" Target="../media/image12.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20.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3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3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18" Type="http://schemas.openxmlformats.org/officeDocument/2006/relationships/tags" Target="../tags/tag39.xml"/><Relationship Id="rId26" Type="http://schemas.openxmlformats.org/officeDocument/2006/relationships/tags" Target="../tags/tag47.xml"/><Relationship Id="rId3" Type="http://schemas.openxmlformats.org/officeDocument/2006/relationships/tags" Target="../tags/tag24.xml"/><Relationship Id="rId21" Type="http://schemas.openxmlformats.org/officeDocument/2006/relationships/tags" Target="../tags/tag42.xml"/><Relationship Id="rId34" Type="http://schemas.openxmlformats.org/officeDocument/2006/relationships/slideLayout" Target="../slideLayouts/slideLayout35.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tags" Target="../tags/tag38.xml"/><Relationship Id="rId25" Type="http://schemas.openxmlformats.org/officeDocument/2006/relationships/tags" Target="../tags/tag46.xml"/><Relationship Id="rId33" Type="http://schemas.openxmlformats.org/officeDocument/2006/relationships/tags" Target="../tags/tag54.xml"/><Relationship Id="rId2" Type="http://schemas.openxmlformats.org/officeDocument/2006/relationships/tags" Target="../tags/tag23.xml"/><Relationship Id="rId16" Type="http://schemas.openxmlformats.org/officeDocument/2006/relationships/tags" Target="../tags/tag37.xml"/><Relationship Id="rId20" Type="http://schemas.openxmlformats.org/officeDocument/2006/relationships/tags" Target="../tags/tag41.xml"/><Relationship Id="rId29" Type="http://schemas.openxmlformats.org/officeDocument/2006/relationships/tags" Target="../tags/tag50.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24" Type="http://schemas.openxmlformats.org/officeDocument/2006/relationships/tags" Target="../tags/tag45.xml"/><Relationship Id="rId32" Type="http://schemas.openxmlformats.org/officeDocument/2006/relationships/tags" Target="../tags/tag53.xml"/><Relationship Id="rId5" Type="http://schemas.openxmlformats.org/officeDocument/2006/relationships/tags" Target="../tags/tag26.xml"/><Relationship Id="rId15" Type="http://schemas.openxmlformats.org/officeDocument/2006/relationships/tags" Target="../tags/tag36.xml"/><Relationship Id="rId23" Type="http://schemas.openxmlformats.org/officeDocument/2006/relationships/tags" Target="../tags/tag44.xml"/><Relationship Id="rId28" Type="http://schemas.openxmlformats.org/officeDocument/2006/relationships/tags" Target="../tags/tag49.xml"/><Relationship Id="rId10" Type="http://schemas.openxmlformats.org/officeDocument/2006/relationships/tags" Target="../tags/tag31.xml"/><Relationship Id="rId19" Type="http://schemas.openxmlformats.org/officeDocument/2006/relationships/tags" Target="../tags/tag40.xml"/><Relationship Id="rId31" Type="http://schemas.openxmlformats.org/officeDocument/2006/relationships/tags" Target="../tags/tag52.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 Id="rId22" Type="http://schemas.openxmlformats.org/officeDocument/2006/relationships/tags" Target="../tags/tag43.xml"/><Relationship Id="rId27" Type="http://schemas.openxmlformats.org/officeDocument/2006/relationships/tags" Target="../tags/tag48.xml"/><Relationship Id="rId30" Type="http://schemas.openxmlformats.org/officeDocument/2006/relationships/tags" Target="../tags/tag51.xml"/><Relationship Id="rId35" Type="http://schemas.openxmlformats.org/officeDocument/2006/relationships/notesSlide" Target="../notesSlides/notesSlide20.xml"/></Relationships>
</file>

<file path=ppt/slides/_rels/slide4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32.xml"/><Relationship Id="rId4" Type="http://schemas.openxmlformats.org/officeDocument/2006/relationships/image" Target="../media/image29.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32.xml"/><Relationship Id="rId4" Type="http://schemas.microsoft.com/office/2007/relationships/hdphoto" Target="../media/hdphoto1.wdp"/></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2.xml"/></Relationships>
</file>

<file path=ppt/slides/_rels/slide5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2.xml"/></Relationships>
</file>

<file path=ppt/slides/_rels/slide5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315200" cy="4031873"/>
          </a:xfrm>
        </p:spPr>
        <p:txBody>
          <a:bodyPr/>
          <a:lstStyle/>
          <a:p>
            <a:r>
              <a:rPr lang="en-US" dirty="0"/>
              <a:t>1. National Supply Chain Assessment  2.0 </a:t>
            </a:r>
            <a:br>
              <a:rPr lang="en-US" dirty="0"/>
            </a:br>
            <a:r>
              <a:rPr lang="en-US" dirty="0"/>
              <a:t> </a:t>
            </a:r>
            <a:br>
              <a:rPr lang="en-US" dirty="0"/>
            </a:br>
            <a:r>
              <a:rPr lang="en-US" dirty="0"/>
              <a:t>SUPPLY CHAIN MAPPING WORKSHOP</a:t>
            </a:r>
            <a:br>
              <a:rPr lang="en-US" dirty="0"/>
            </a:br>
            <a:r>
              <a:rPr lang="en-US" dirty="0"/>
              <a:t/>
            </a:r>
            <a:br>
              <a:rPr lang="en-US" dirty="0"/>
            </a:br>
            <a:r>
              <a:rPr lang="en-US" i="1" dirty="0"/>
              <a:t>Month Day, Year</a:t>
            </a:r>
            <a:br>
              <a:rPr lang="en-US" i="1" dirty="0"/>
            </a:br>
            <a:r>
              <a:rPr lang="en-US" dirty="0"/>
              <a:t/>
            </a:r>
            <a:br>
              <a:rPr lang="en-US" dirty="0"/>
            </a:br>
            <a:r>
              <a:rPr lang="en-US" i="1" dirty="0"/>
              <a:t/>
            </a:r>
            <a:br>
              <a:rPr lang="en-US" i="1" dirty="0"/>
            </a:br>
            <a:endParaRPr lang="en-US"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a:xfrm>
            <a:off x="3124200" y="6530079"/>
            <a:ext cx="2895600" cy="184666"/>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7" name="Oval Callout 6"/>
          <p:cNvSpPr/>
          <p:nvPr/>
        </p:nvSpPr>
        <p:spPr>
          <a:xfrm>
            <a:off x="5486400" y="3505200"/>
            <a:ext cx="2971800" cy="1828800"/>
          </a:xfrm>
          <a:prstGeom prst="wedgeEllipseCallout">
            <a:avLst>
              <a:gd name="adj1" fmla="val -103067"/>
              <a:gd name="adj2" fmla="val 7708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in the Logos of the MOH and other participating partners in the master slide. </a:t>
            </a:r>
          </a:p>
        </p:txBody>
      </p:sp>
    </p:spTree>
    <p:extLst>
      <p:ext uri="{BB962C8B-B14F-4D97-AF65-F5344CB8AC3E}">
        <p14:creationId xmlns:p14="http://schemas.microsoft.com/office/powerpoint/2010/main" val="3250732350"/>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8" name="Title 7"/>
          <p:cNvSpPr>
            <a:spLocks noGrp="1"/>
          </p:cNvSpPr>
          <p:nvPr>
            <p:ph type="title"/>
          </p:nvPr>
        </p:nvSpPr>
        <p:spPr>
          <a:xfrm>
            <a:off x="685800" y="520207"/>
            <a:ext cx="6590186" cy="523220"/>
          </a:xfrm>
        </p:spPr>
        <p:txBody>
          <a:bodyPr/>
          <a:lstStyle/>
          <a:p>
            <a:r>
              <a:rPr lang="en-US" b="1" dirty="0">
                <a:solidFill>
                  <a:srgbClr val="C00000"/>
                </a:solidFill>
              </a:rPr>
              <a:t>THE NSCA 2.0 HAS 3 PARTS</a:t>
            </a:r>
            <a:endParaRPr lang="en-US" dirty="0">
              <a:solidFill>
                <a:srgbClr val="C00000"/>
              </a:solidFill>
            </a:endParaRPr>
          </a:p>
        </p:txBody>
      </p:sp>
      <p:graphicFrame>
        <p:nvGraphicFramePr>
          <p:cNvPr id="2" name="Diagram 1"/>
          <p:cNvGraphicFramePr/>
          <p:nvPr>
            <p:extLst/>
          </p:nvPr>
        </p:nvGraphicFramePr>
        <p:xfrm>
          <a:off x="697522" y="1363133"/>
          <a:ext cx="7836877" cy="431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6" name="Picture 4" descr="https://d30y9cdsu7xlg0.cloudfront.net/png/471109-200.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80712" y="1763247"/>
            <a:ext cx="823012" cy="82301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d30y9cdsu7xlg0.cloudfront.net/png/791762-200.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14400" y="4439838"/>
            <a:ext cx="725457" cy="74176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d30y9cdsu7xlg0.cloudfront.net/png/771852-200.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292218" y="3175408"/>
            <a:ext cx="688982" cy="7107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0009878"/>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ChangeArrowheads="1"/>
          </p:cNvSpPr>
          <p:nvPr/>
        </p:nvSpPr>
        <p:spPr bwMode="auto">
          <a:xfrm>
            <a:off x="3621088" y="21066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r>
              <a:rPr lang="en-US" altLang="en-US" sz="2800">
                <a:solidFill>
                  <a:srgbClr val="000000"/>
                </a:solidFill>
              </a:rPr>
              <a:t/>
            </a:r>
            <a:br>
              <a:rPr lang="en-US" altLang="en-US" sz="2800">
                <a:solidFill>
                  <a:srgbClr val="000000"/>
                </a:solidFill>
              </a:rPr>
            </a:br>
            <a:endParaRPr lang="en-US" altLang="en-US" sz="2800">
              <a:solidFill>
                <a:srgbClr val="000000"/>
              </a:solidFill>
            </a:endParaRPr>
          </a:p>
          <a:p>
            <a:pPr>
              <a:spcBef>
                <a:spcPct val="0"/>
              </a:spcBef>
              <a:buFontTx/>
              <a:buNone/>
            </a:pPr>
            <a:endParaRPr lang="en-US" altLang="en-US" sz="2800">
              <a:solidFill>
                <a:srgbClr val="000000"/>
              </a:solidFill>
            </a:endParaRPr>
          </a:p>
        </p:txBody>
      </p:sp>
      <p:sp>
        <p:nvSpPr>
          <p:cNvPr id="8195" name="TextBox 5"/>
          <p:cNvSpPr txBox="1">
            <a:spLocks noChangeArrowheads="1"/>
          </p:cNvSpPr>
          <p:nvPr/>
        </p:nvSpPr>
        <p:spPr bwMode="auto">
          <a:xfrm>
            <a:off x="2743200" y="304800"/>
            <a:ext cx="6400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r>
              <a:rPr lang="en-US" altLang="en-US" sz="3200" b="1" dirty="0">
                <a:solidFill>
                  <a:srgbClr val="000066"/>
                </a:solidFill>
              </a:rPr>
              <a:t>Countries, NSCA Scope, &amp; Year</a:t>
            </a:r>
          </a:p>
        </p:txBody>
      </p:sp>
      <p:graphicFrame>
        <p:nvGraphicFramePr>
          <p:cNvPr id="7" name="Table 6"/>
          <p:cNvGraphicFramePr>
            <a:graphicFrameLocks noGrp="1"/>
          </p:cNvGraphicFramePr>
          <p:nvPr>
            <p:extLst>
              <p:ext uri="{D42A27DB-BD31-4B8C-83A1-F6EECF244321}">
                <p14:modId xmlns:p14="http://schemas.microsoft.com/office/powerpoint/2010/main" val="2491616837"/>
              </p:ext>
            </p:extLst>
          </p:nvPr>
        </p:nvGraphicFramePr>
        <p:xfrm>
          <a:off x="228600" y="1163638"/>
          <a:ext cx="8915401" cy="4707144"/>
        </p:xfrm>
        <a:graphic>
          <a:graphicData uri="http://schemas.openxmlformats.org/drawingml/2006/table">
            <a:tbl>
              <a:tblPr firstRow="1" bandRow="1">
                <a:tableStyleId>{5C22544A-7EE6-4342-B048-85BDC9FD1C3A}</a:tableStyleId>
              </a:tblPr>
              <a:tblGrid>
                <a:gridCol w="1305521">
                  <a:extLst>
                    <a:ext uri="{9D8B030D-6E8A-4147-A177-3AD203B41FA5}">
                      <a16:colId xmlns="" xmlns:a16="http://schemas.microsoft.com/office/drawing/2014/main" val="20000"/>
                    </a:ext>
                  </a:extLst>
                </a:gridCol>
                <a:gridCol w="1941296">
                  <a:extLst>
                    <a:ext uri="{9D8B030D-6E8A-4147-A177-3AD203B41FA5}">
                      <a16:colId xmlns="" xmlns:a16="http://schemas.microsoft.com/office/drawing/2014/main" val="20001"/>
                    </a:ext>
                  </a:extLst>
                </a:gridCol>
                <a:gridCol w="1087126">
                  <a:extLst>
                    <a:ext uri="{9D8B030D-6E8A-4147-A177-3AD203B41FA5}">
                      <a16:colId xmlns="" xmlns:a16="http://schemas.microsoft.com/office/drawing/2014/main" val="20002"/>
                    </a:ext>
                  </a:extLst>
                </a:gridCol>
                <a:gridCol w="1475385">
                  <a:extLst>
                    <a:ext uri="{9D8B030D-6E8A-4147-A177-3AD203B41FA5}">
                      <a16:colId xmlns="" xmlns:a16="http://schemas.microsoft.com/office/drawing/2014/main" val="20003"/>
                    </a:ext>
                  </a:extLst>
                </a:gridCol>
                <a:gridCol w="1947071">
                  <a:extLst>
                    <a:ext uri="{9D8B030D-6E8A-4147-A177-3AD203B41FA5}">
                      <a16:colId xmlns="" xmlns:a16="http://schemas.microsoft.com/office/drawing/2014/main" val="20004"/>
                    </a:ext>
                  </a:extLst>
                </a:gridCol>
                <a:gridCol w="1159002">
                  <a:extLst>
                    <a:ext uri="{9D8B030D-6E8A-4147-A177-3AD203B41FA5}">
                      <a16:colId xmlns="" xmlns:a16="http://schemas.microsoft.com/office/drawing/2014/main" val="20005"/>
                    </a:ext>
                  </a:extLst>
                </a:gridCol>
              </a:tblGrid>
              <a:tr h="404372">
                <a:tc>
                  <a:txBody>
                    <a:bodyPr/>
                    <a:lstStyle/>
                    <a:p>
                      <a:pPr algn="ctr"/>
                      <a:r>
                        <a:rPr lang="en-US" sz="1500" b="1" dirty="0"/>
                        <a:t>Country</a:t>
                      </a:r>
                    </a:p>
                  </a:txBody>
                  <a:tcPr marL="91451" marR="91451" marT="45723" marB="45723"/>
                </a:tc>
                <a:tc>
                  <a:txBody>
                    <a:bodyPr/>
                    <a:lstStyle/>
                    <a:p>
                      <a:pPr algn="ctr"/>
                      <a:r>
                        <a:rPr lang="en-US" sz="1500" b="1" dirty="0"/>
                        <a:t>Scope</a:t>
                      </a:r>
                    </a:p>
                  </a:txBody>
                  <a:tcPr marL="91451" marR="91451" marT="45723" marB="45723"/>
                </a:tc>
                <a:tc>
                  <a:txBody>
                    <a:bodyPr/>
                    <a:lstStyle/>
                    <a:p>
                      <a:pPr algn="ctr"/>
                      <a:r>
                        <a:rPr lang="en-US" sz="1500" b="1" dirty="0"/>
                        <a:t>Year</a:t>
                      </a:r>
                    </a:p>
                  </a:txBody>
                  <a:tcPr marL="91451" marR="91451" marT="45723" marB="45723"/>
                </a:tc>
                <a:tc>
                  <a:txBody>
                    <a:bodyPr/>
                    <a:lstStyle/>
                    <a:p>
                      <a:pPr algn="ctr"/>
                      <a:r>
                        <a:rPr lang="en-US" sz="1500" b="1" dirty="0"/>
                        <a:t>Country</a:t>
                      </a:r>
                    </a:p>
                  </a:txBody>
                  <a:tcPr marL="91451" marR="91451" marT="45723" marB="45723"/>
                </a:tc>
                <a:tc>
                  <a:txBody>
                    <a:bodyPr/>
                    <a:lstStyle/>
                    <a:p>
                      <a:pPr algn="ctr"/>
                      <a:r>
                        <a:rPr lang="en-US" sz="1500" b="1" dirty="0"/>
                        <a:t>Scope</a:t>
                      </a:r>
                    </a:p>
                  </a:txBody>
                  <a:tcPr marL="91451" marR="91451" marT="45723" marB="45723"/>
                </a:tc>
                <a:tc>
                  <a:txBody>
                    <a:bodyPr/>
                    <a:lstStyle/>
                    <a:p>
                      <a:pPr algn="ctr"/>
                      <a:r>
                        <a:rPr lang="en-US" sz="1500" b="1" dirty="0"/>
                        <a:t>Year</a:t>
                      </a:r>
                    </a:p>
                  </a:txBody>
                  <a:tcPr marL="91451" marR="91451" marT="45723" marB="45723"/>
                </a:tc>
                <a:extLst>
                  <a:ext uri="{0D108BD9-81ED-4DB2-BD59-A6C34878D82A}">
                    <a16:rowId xmlns="" xmlns:a16="http://schemas.microsoft.com/office/drawing/2014/main" val="10000"/>
                  </a:ext>
                </a:extLst>
              </a:tr>
              <a:tr h="378451">
                <a:tc>
                  <a:txBody>
                    <a:bodyPr/>
                    <a:lstStyle/>
                    <a:p>
                      <a:r>
                        <a:rPr lang="en-US" sz="1500" dirty="0"/>
                        <a:t>Angola</a:t>
                      </a:r>
                    </a:p>
                  </a:txBody>
                  <a:tcPr marL="91451" marR="91451" marT="45723" marB="45723"/>
                </a:tc>
                <a:tc>
                  <a:txBody>
                    <a:bodyPr/>
                    <a:lstStyle/>
                    <a:p>
                      <a:r>
                        <a:rPr lang="en-US" sz="1500" dirty="0"/>
                        <a:t>Full Scale</a:t>
                      </a:r>
                    </a:p>
                  </a:txBody>
                  <a:tcPr marL="91451" marR="91451" marT="45723" marB="45723"/>
                </a:tc>
                <a:tc>
                  <a:txBody>
                    <a:bodyPr/>
                    <a:lstStyle/>
                    <a:p>
                      <a:r>
                        <a:rPr lang="en-US" sz="1500" dirty="0"/>
                        <a:t>2016</a:t>
                      </a:r>
                    </a:p>
                  </a:txBody>
                  <a:tcPr marL="91451" marR="91451" marT="45723" marB="45723"/>
                </a:tc>
                <a:tc>
                  <a:txBody>
                    <a:bodyPr/>
                    <a:lstStyle/>
                    <a:p>
                      <a:r>
                        <a:rPr lang="en-US" sz="1500" i="1" dirty="0">
                          <a:solidFill>
                            <a:srgbClr val="00B0F0"/>
                          </a:solidFill>
                        </a:rPr>
                        <a:t>Lesotho</a:t>
                      </a:r>
                    </a:p>
                  </a:txBody>
                  <a:tcPr marL="91451" marR="91451" marT="45723" marB="45723"/>
                </a:tc>
                <a:tc>
                  <a:txBody>
                    <a:bodyPr/>
                    <a:lstStyle/>
                    <a:p>
                      <a:r>
                        <a:rPr lang="en-US" sz="1500" i="1" dirty="0">
                          <a:solidFill>
                            <a:srgbClr val="00B0F0"/>
                          </a:solidFill>
                        </a:rPr>
                        <a:t>Snapshot</a:t>
                      </a:r>
                    </a:p>
                  </a:txBody>
                  <a:tcPr marL="91451" marR="91451" marT="45723" marB="45723"/>
                </a:tc>
                <a:tc>
                  <a:txBody>
                    <a:bodyPr/>
                    <a:lstStyle/>
                    <a:p>
                      <a:r>
                        <a:rPr lang="en-US" sz="1500" i="1" dirty="0">
                          <a:solidFill>
                            <a:srgbClr val="00B0F0"/>
                          </a:solidFill>
                        </a:rPr>
                        <a:t>2013</a:t>
                      </a:r>
                    </a:p>
                  </a:txBody>
                  <a:tcPr marL="91451" marR="91451" marT="45723" marB="45723"/>
                </a:tc>
                <a:extLst>
                  <a:ext uri="{0D108BD9-81ED-4DB2-BD59-A6C34878D82A}">
                    <a16:rowId xmlns="" xmlns:a16="http://schemas.microsoft.com/office/drawing/2014/main" val="10001"/>
                  </a:ext>
                </a:extLst>
              </a:tr>
              <a:tr h="320027">
                <a:tc>
                  <a:txBody>
                    <a:bodyPr/>
                    <a:lstStyle/>
                    <a:p>
                      <a:r>
                        <a:rPr lang="en-US" sz="1500" dirty="0"/>
                        <a:t>Benin</a:t>
                      </a:r>
                    </a:p>
                  </a:txBody>
                  <a:tcPr marL="91451" marR="91451" marT="45723" marB="45723"/>
                </a:tc>
                <a:tc>
                  <a:txBody>
                    <a:bodyPr/>
                    <a:lstStyle/>
                    <a:p>
                      <a:r>
                        <a:rPr lang="en-US" sz="1500" dirty="0"/>
                        <a:t>Full Scale</a:t>
                      </a:r>
                    </a:p>
                  </a:txBody>
                  <a:tcPr marL="91451" marR="91451" marT="45723" marB="45723"/>
                </a:tc>
                <a:tc>
                  <a:txBody>
                    <a:bodyPr/>
                    <a:lstStyle/>
                    <a:p>
                      <a:r>
                        <a:rPr lang="en-US" sz="1500" dirty="0"/>
                        <a:t>2015</a:t>
                      </a:r>
                    </a:p>
                  </a:txBody>
                  <a:tcPr marL="91451" marR="91451" marT="45723" marB="45723"/>
                </a:tc>
                <a:tc>
                  <a:txBody>
                    <a:bodyPr/>
                    <a:lstStyle/>
                    <a:p>
                      <a:r>
                        <a:rPr lang="en-US" sz="1500" dirty="0"/>
                        <a:t>Mozambique</a:t>
                      </a:r>
                    </a:p>
                  </a:txBody>
                  <a:tcPr marL="91451" marR="91451" marT="45723" marB="45723"/>
                </a:tc>
                <a:tc>
                  <a:txBody>
                    <a:bodyPr/>
                    <a:lstStyle/>
                    <a:p>
                      <a:r>
                        <a:rPr lang="en-US" sz="1500" dirty="0"/>
                        <a:t>Full Scale</a:t>
                      </a:r>
                    </a:p>
                  </a:txBody>
                  <a:tcPr marL="91451" marR="91451" marT="45723" marB="45723"/>
                </a:tc>
                <a:tc>
                  <a:txBody>
                    <a:bodyPr/>
                    <a:lstStyle/>
                    <a:p>
                      <a:r>
                        <a:rPr lang="en-US" sz="1500" dirty="0"/>
                        <a:t>2014</a:t>
                      </a:r>
                    </a:p>
                  </a:txBody>
                  <a:tcPr marL="91451" marR="91451" marT="45723" marB="45723"/>
                </a:tc>
                <a:extLst>
                  <a:ext uri="{0D108BD9-81ED-4DB2-BD59-A6C34878D82A}">
                    <a16:rowId xmlns="" xmlns:a16="http://schemas.microsoft.com/office/drawing/2014/main" val="10002"/>
                  </a:ext>
                </a:extLst>
              </a:tr>
              <a:tr h="320027">
                <a:tc>
                  <a:txBody>
                    <a:bodyPr/>
                    <a:lstStyle/>
                    <a:p>
                      <a:r>
                        <a:rPr lang="en-US" sz="1500" dirty="0"/>
                        <a:t>Botswana</a:t>
                      </a:r>
                    </a:p>
                  </a:txBody>
                  <a:tcPr marL="91451" marR="91451" marT="45723" marB="45723"/>
                </a:tc>
                <a:tc>
                  <a:txBody>
                    <a:bodyPr/>
                    <a:lstStyle/>
                    <a:p>
                      <a:r>
                        <a:rPr lang="en-US" sz="1500" dirty="0"/>
                        <a:t>1.0 Pilot</a:t>
                      </a:r>
                    </a:p>
                  </a:txBody>
                  <a:tcPr marL="91451" marR="91451" marT="45723" marB="45723"/>
                </a:tc>
                <a:tc>
                  <a:txBody>
                    <a:bodyPr/>
                    <a:lstStyle/>
                    <a:p>
                      <a:r>
                        <a:rPr lang="en-US" sz="1500" dirty="0"/>
                        <a:t>2012</a:t>
                      </a:r>
                    </a:p>
                  </a:txBody>
                  <a:tcPr marL="91451" marR="91451" marT="45723" marB="45723"/>
                </a:tc>
                <a:tc>
                  <a:txBody>
                    <a:bodyPr/>
                    <a:lstStyle/>
                    <a:p>
                      <a:r>
                        <a:rPr lang="en-US" sz="1500" dirty="0"/>
                        <a:t>Namibia</a:t>
                      </a:r>
                    </a:p>
                  </a:txBody>
                  <a:tcPr marL="91451" marR="91451" marT="45723" marB="45723"/>
                </a:tc>
                <a:tc>
                  <a:txBody>
                    <a:bodyPr/>
                    <a:lstStyle/>
                    <a:p>
                      <a:r>
                        <a:rPr lang="en-US" sz="1500" dirty="0"/>
                        <a:t>Targeted</a:t>
                      </a:r>
                    </a:p>
                  </a:txBody>
                  <a:tcPr marL="91451" marR="91451" marT="45723" marB="45723"/>
                </a:tc>
                <a:tc>
                  <a:txBody>
                    <a:bodyPr/>
                    <a:lstStyle/>
                    <a:p>
                      <a:r>
                        <a:rPr lang="en-US" sz="1500" dirty="0"/>
                        <a:t>2013</a:t>
                      </a:r>
                    </a:p>
                  </a:txBody>
                  <a:tcPr marL="91451" marR="91451" marT="45723" marB="45723"/>
                </a:tc>
                <a:extLst>
                  <a:ext uri="{0D108BD9-81ED-4DB2-BD59-A6C34878D82A}">
                    <a16:rowId xmlns="" xmlns:a16="http://schemas.microsoft.com/office/drawing/2014/main" val="10003"/>
                  </a:ext>
                </a:extLst>
              </a:tr>
              <a:tr h="320027">
                <a:tc>
                  <a:txBody>
                    <a:bodyPr/>
                    <a:lstStyle/>
                    <a:p>
                      <a:r>
                        <a:rPr lang="en-US" sz="1500" dirty="0"/>
                        <a:t>Burma</a:t>
                      </a:r>
                    </a:p>
                  </a:txBody>
                  <a:tcPr marL="91451" marR="91451" marT="45723" marB="45723"/>
                </a:tc>
                <a:tc>
                  <a:txBody>
                    <a:bodyPr/>
                    <a:lstStyle/>
                    <a:p>
                      <a:r>
                        <a:rPr lang="en-US" sz="1500" dirty="0"/>
                        <a:t>Full Scale</a:t>
                      </a:r>
                    </a:p>
                  </a:txBody>
                  <a:tcPr marL="91451" marR="91451" marT="45723" marB="45723"/>
                </a:tc>
                <a:tc>
                  <a:txBody>
                    <a:bodyPr/>
                    <a:lstStyle/>
                    <a:p>
                      <a:r>
                        <a:rPr lang="en-US" sz="1500" dirty="0"/>
                        <a:t>2014</a:t>
                      </a:r>
                    </a:p>
                  </a:txBody>
                  <a:tcPr marL="91451" marR="91451" marT="45723" marB="45723"/>
                </a:tc>
                <a:tc>
                  <a:txBody>
                    <a:bodyPr/>
                    <a:lstStyle/>
                    <a:p>
                      <a:r>
                        <a:rPr lang="en-US" sz="1500" dirty="0"/>
                        <a:t>Nigeria </a:t>
                      </a:r>
                    </a:p>
                  </a:txBody>
                  <a:tcPr marL="91451" marR="91451" marT="45723" marB="45723"/>
                </a:tc>
                <a:tc>
                  <a:txBody>
                    <a:bodyPr/>
                    <a:lstStyle/>
                    <a:p>
                      <a:r>
                        <a:rPr lang="en-US" sz="1500" dirty="0"/>
                        <a:t>Full</a:t>
                      </a:r>
                      <a:r>
                        <a:rPr lang="en-US" sz="1500" baseline="0" dirty="0"/>
                        <a:t> Scale</a:t>
                      </a:r>
                      <a:endParaRPr lang="en-US" sz="1500" dirty="0"/>
                    </a:p>
                  </a:txBody>
                  <a:tcPr marL="91451" marR="91451" marT="45723" marB="45723"/>
                </a:tc>
                <a:tc>
                  <a:txBody>
                    <a:bodyPr/>
                    <a:lstStyle/>
                    <a:p>
                      <a:r>
                        <a:rPr lang="en-US" sz="1500" dirty="0"/>
                        <a:t>2014</a:t>
                      </a:r>
                    </a:p>
                  </a:txBody>
                  <a:tcPr marL="91451" marR="91451" marT="45723" marB="45723"/>
                </a:tc>
                <a:extLst>
                  <a:ext uri="{0D108BD9-81ED-4DB2-BD59-A6C34878D82A}">
                    <a16:rowId xmlns="" xmlns:a16="http://schemas.microsoft.com/office/drawing/2014/main" val="10004"/>
                  </a:ext>
                </a:extLst>
              </a:tr>
              <a:tr h="320027">
                <a:tc>
                  <a:txBody>
                    <a:bodyPr/>
                    <a:lstStyle/>
                    <a:p>
                      <a:r>
                        <a:rPr lang="en-US" sz="1500" dirty="0"/>
                        <a:t>Burundi</a:t>
                      </a:r>
                    </a:p>
                  </a:txBody>
                  <a:tcPr marL="91451" marR="91451" marT="45723" marB="45723"/>
                </a:tc>
                <a:tc>
                  <a:txBody>
                    <a:bodyPr/>
                    <a:lstStyle/>
                    <a:p>
                      <a:r>
                        <a:rPr lang="en-US" sz="1500" dirty="0"/>
                        <a:t>Full Scale</a:t>
                      </a:r>
                    </a:p>
                  </a:txBody>
                  <a:tcPr marL="91451" marR="91451" marT="45723" marB="45723"/>
                </a:tc>
                <a:tc>
                  <a:txBody>
                    <a:bodyPr/>
                    <a:lstStyle/>
                    <a:p>
                      <a:r>
                        <a:rPr lang="en-US" sz="1500" dirty="0"/>
                        <a:t>2014</a:t>
                      </a:r>
                    </a:p>
                  </a:txBody>
                  <a:tcPr marL="91451" marR="91451" marT="45723" marB="45723"/>
                </a:tc>
                <a:tc>
                  <a:txBody>
                    <a:bodyPr/>
                    <a:lstStyle/>
                    <a:p>
                      <a:r>
                        <a:rPr lang="en-US" sz="1500" dirty="0"/>
                        <a:t>Panama</a:t>
                      </a:r>
                    </a:p>
                  </a:txBody>
                  <a:tcPr marL="91451" marR="91451" marT="45723" marB="45723"/>
                </a:tc>
                <a:tc>
                  <a:txBody>
                    <a:bodyPr/>
                    <a:lstStyle/>
                    <a:p>
                      <a:r>
                        <a:rPr lang="en-US" sz="1500" dirty="0"/>
                        <a:t>Targeted</a:t>
                      </a:r>
                    </a:p>
                  </a:txBody>
                  <a:tcPr marL="91451" marR="91451" marT="45723" marB="45723"/>
                </a:tc>
                <a:tc>
                  <a:txBody>
                    <a:bodyPr/>
                    <a:lstStyle/>
                    <a:p>
                      <a:r>
                        <a:rPr lang="en-US" sz="1500" dirty="0"/>
                        <a:t>2013</a:t>
                      </a:r>
                    </a:p>
                  </a:txBody>
                  <a:tcPr marL="91451" marR="91451" marT="45723" marB="45723"/>
                </a:tc>
                <a:extLst>
                  <a:ext uri="{0D108BD9-81ED-4DB2-BD59-A6C34878D82A}">
                    <a16:rowId xmlns="" xmlns:a16="http://schemas.microsoft.com/office/drawing/2014/main" val="10005"/>
                  </a:ext>
                </a:extLst>
              </a:tr>
              <a:tr h="320027">
                <a:tc>
                  <a:txBody>
                    <a:bodyPr/>
                    <a:lstStyle/>
                    <a:p>
                      <a:r>
                        <a:rPr lang="en-US" sz="1500" dirty="0"/>
                        <a:t>Cote</a:t>
                      </a:r>
                      <a:r>
                        <a:rPr lang="en-US" sz="1500" baseline="0" dirty="0"/>
                        <a:t> d’Ivoire</a:t>
                      </a:r>
                      <a:endParaRPr lang="en-US" sz="1500" dirty="0"/>
                    </a:p>
                  </a:txBody>
                  <a:tcPr marL="91451" marR="91451" marT="45723" marB="45723"/>
                </a:tc>
                <a:tc>
                  <a:txBody>
                    <a:bodyPr/>
                    <a:lstStyle/>
                    <a:p>
                      <a:r>
                        <a:rPr lang="en-US" sz="1500" dirty="0"/>
                        <a:t>Full Scale</a:t>
                      </a:r>
                    </a:p>
                  </a:txBody>
                  <a:tcPr marL="91451" marR="91451" marT="45723" marB="45723"/>
                </a:tc>
                <a:tc>
                  <a:txBody>
                    <a:bodyPr/>
                    <a:lstStyle/>
                    <a:p>
                      <a:r>
                        <a:rPr lang="en-US" sz="1500" dirty="0"/>
                        <a:t>2014</a:t>
                      </a:r>
                    </a:p>
                  </a:txBody>
                  <a:tcPr marL="91451" marR="91451" marT="45723" marB="45723"/>
                </a:tc>
                <a:tc>
                  <a:txBody>
                    <a:bodyPr/>
                    <a:lstStyle/>
                    <a:p>
                      <a:r>
                        <a:rPr lang="en-US" sz="1500" dirty="0"/>
                        <a:t>Paraguay</a:t>
                      </a:r>
                    </a:p>
                  </a:txBody>
                  <a:tcPr marL="91451" marR="91451" marT="45723" marB="45723"/>
                </a:tc>
                <a:tc>
                  <a:txBody>
                    <a:bodyPr/>
                    <a:lstStyle/>
                    <a:p>
                      <a:r>
                        <a:rPr lang="en-US" sz="1500" dirty="0"/>
                        <a:t>1.0 Pilot</a:t>
                      </a:r>
                    </a:p>
                  </a:txBody>
                  <a:tcPr marL="91451" marR="91451" marT="45723" marB="45723"/>
                </a:tc>
                <a:tc>
                  <a:txBody>
                    <a:bodyPr/>
                    <a:lstStyle/>
                    <a:p>
                      <a:r>
                        <a:rPr lang="en-US" sz="1500" dirty="0"/>
                        <a:t>2012</a:t>
                      </a:r>
                    </a:p>
                  </a:txBody>
                  <a:tcPr marL="91451" marR="91451" marT="45723" marB="45723"/>
                </a:tc>
                <a:extLst>
                  <a:ext uri="{0D108BD9-81ED-4DB2-BD59-A6C34878D82A}">
                    <a16:rowId xmlns="" xmlns:a16="http://schemas.microsoft.com/office/drawing/2014/main" val="10006"/>
                  </a:ext>
                </a:extLst>
              </a:tr>
              <a:tr h="320027">
                <a:tc>
                  <a:txBody>
                    <a:bodyPr/>
                    <a:lstStyle/>
                    <a:p>
                      <a:r>
                        <a:rPr lang="en-US" sz="1500" dirty="0"/>
                        <a:t>DRC</a:t>
                      </a:r>
                    </a:p>
                  </a:txBody>
                  <a:tcPr marL="91451" marR="91451" marT="45723" marB="45723"/>
                </a:tc>
                <a:tc>
                  <a:txBody>
                    <a:bodyPr/>
                    <a:lstStyle/>
                    <a:p>
                      <a:r>
                        <a:rPr lang="en-US" sz="1500" dirty="0"/>
                        <a:t>Targeted</a:t>
                      </a:r>
                    </a:p>
                  </a:txBody>
                  <a:tcPr marL="91451" marR="91451" marT="45723" marB="45723"/>
                </a:tc>
                <a:tc>
                  <a:txBody>
                    <a:bodyPr/>
                    <a:lstStyle/>
                    <a:p>
                      <a:r>
                        <a:rPr lang="en-US" sz="1500" dirty="0"/>
                        <a:t>2014</a:t>
                      </a:r>
                    </a:p>
                  </a:txBody>
                  <a:tcPr marL="91451" marR="91451" marT="45723" marB="45723"/>
                </a:tc>
                <a:tc>
                  <a:txBody>
                    <a:bodyPr/>
                    <a:lstStyle/>
                    <a:p>
                      <a:r>
                        <a:rPr lang="en-US" sz="1500" dirty="0"/>
                        <a:t>Rwanda*</a:t>
                      </a:r>
                    </a:p>
                  </a:txBody>
                  <a:tcPr marL="91451" marR="91451" marT="45723" marB="45723"/>
                </a:tc>
                <a:tc>
                  <a:txBody>
                    <a:bodyPr/>
                    <a:lstStyle/>
                    <a:p>
                      <a:r>
                        <a:rPr lang="en-US" sz="1500" dirty="0"/>
                        <a:t>Full Scale 1.0,  2.0 Pilot</a:t>
                      </a:r>
                    </a:p>
                  </a:txBody>
                  <a:tcPr marL="91451" marR="91451" marT="45723" marB="45723"/>
                </a:tc>
                <a:tc>
                  <a:txBody>
                    <a:bodyPr/>
                    <a:lstStyle/>
                    <a:p>
                      <a:r>
                        <a:rPr lang="en-US" sz="1500" dirty="0"/>
                        <a:t>2013/5/7</a:t>
                      </a:r>
                    </a:p>
                  </a:txBody>
                  <a:tcPr marL="91451" marR="91451" marT="45723" marB="45723"/>
                </a:tc>
                <a:extLst>
                  <a:ext uri="{0D108BD9-81ED-4DB2-BD59-A6C34878D82A}">
                    <a16:rowId xmlns="" xmlns:a16="http://schemas.microsoft.com/office/drawing/2014/main" val="10007"/>
                  </a:ext>
                </a:extLst>
              </a:tr>
              <a:tr h="320027">
                <a:tc>
                  <a:txBody>
                    <a:bodyPr/>
                    <a:lstStyle/>
                    <a:p>
                      <a:r>
                        <a:rPr lang="en-US" sz="1500" i="1" dirty="0">
                          <a:solidFill>
                            <a:srgbClr val="00B0F0"/>
                          </a:solidFill>
                        </a:rPr>
                        <a:t>Djibouti</a:t>
                      </a:r>
                    </a:p>
                  </a:txBody>
                  <a:tcPr marL="91451" marR="91451" marT="45723" marB="45723"/>
                </a:tc>
                <a:tc>
                  <a:txBody>
                    <a:bodyPr/>
                    <a:lstStyle/>
                    <a:p>
                      <a:r>
                        <a:rPr lang="en-US" sz="1500" i="1" dirty="0">
                          <a:solidFill>
                            <a:srgbClr val="00B0F0"/>
                          </a:solidFill>
                        </a:rPr>
                        <a:t>Snapshot</a:t>
                      </a:r>
                    </a:p>
                  </a:txBody>
                  <a:tcPr marL="91451" marR="91451" marT="45723" marB="45723"/>
                </a:tc>
                <a:tc>
                  <a:txBody>
                    <a:bodyPr/>
                    <a:lstStyle/>
                    <a:p>
                      <a:r>
                        <a:rPr lang="en-US" sz="1500" i="1" dirty="0">
                          <a:solidFill>
                            <a:srgbClr val="00B0F0"/>
                          </a:solidFill>
                        </a:rPr>
                        <a:t>2015</a:t>
                      </a:r>
                    </a:p>
                  </a:txBody>
                  <a:tcPr marL="91451" marR="91451" marT="45723" marB="45723"/>
                </a:tc>
                <a:tc>
                  <a:txBody>
                    <a:bodyPr/>
                    <a:lstStyle/>
                    <a:p>
                      <a:r>
                        <a:rPr lang="en-US" sz="1500" dirty="0"/>
                        <a:t>South Africa (Gauteng)</a:t>
                      </a:r>
                    </a:p>
                  </a:txBody>
                  <a:tcPr marL="91451" marR="91451" marT="45723" marB="45723"/>
                </a:tc>
                <a:tc>
                  <a:txBody>
                    <a:bodyPr/>
                    <a:lstStyle/>
                    <a:p>
                      <a:r>
                        <a:rPr lang="en-US" sz="1500" dirty="0"/>
                        <a:t>1.0 Pilot</a:t>
                      </a:r>
                    </a:p>
                  </a:txBody>
                  <a:tcPr marL="91451" marR="91451" marT="45723" marB="45723"/>
                </a:tc>
                <a:tc>
                  <a:txBody>
                    <a:bodyPr/>
                    <a:lstStyle/>
                    <a:p>
                      <a:r>
                        <a:rPr lang="en-US" sz="1500" dirty="0"/>
                        <a:t>2012</a:t>
                      </a:r>
                    </a:p>
                  </a:txBody>
                  <a:tcPr marL="91451" marR="91451" marT="45723" marB="45723"/>
                </a:tc>
                <a:extLst>
                  <a:ext uri="{0D108BD9-81ED-4DB2-BD59-A6C34878D82A}">
                    <a16:rowId xmlns="" xmlns:a16="http://schemas.microsoft.com/office/drawing/2014/main" val="10008"/>
                  </a:ext>
                </a:extLst>
              </a:tr>
              <a:tr h="320027">
                <a:tc>
                  <a:txBody>
                    <a:bodyPr/>
                    <a:lstStyle/>
                    <a:p>
                      <a:r>
                        <a:rPr lang="en-US" sz="1500" dirty="0"/>
                        <a:t>El Salvador</a:t>
                      </a:r>
                    </a:p>
                  </a:txBody>
                  <a:tcPr marL="91451" marR="91451" marT="45723" marB="45723"/>
                </a:tc>
                <a:tc>
                  <a:txBody>
                    <a:bodyPr/>
                    <a:lstStyle/>
                    <a:p>
                      <a:r>
                        <a:rPr lang="en-US" sz="1500" dirty="0"/>
                        <a:t>Targeted</a:t>
                      </a:r>
                    </a:p>
                  </a:txBody>
                  <a:tcPr marL="91451" marR="91451" marT="45723" marB="45723"/>
                </a:tc>
                <a:tc>
                  <a:txBody>
                    <a:bodyPr/>
                    <a:lstStyle/>
                    <a:p>
                      <a:r>
                        <a:rPr lang="en-US" sz="1500" dirty="0"/>
                        <a:t>2012</a:t>
                      </a:r>
                    </a:p>
                  </a:txBody>
                  <a:tcPr marL="91451" marR="91451" marT="45723" marB="45723"/>
                </a:tc>
                <a:tc>
                  <a:txBody>
                    <a:bodyPr/>
                    <a:lstStyle/>
                    <a:p>
                      <a:r>
                        <a:rPr lang="en-US" sz="1500" dirty="0"/>
                        <a:t>Uganda</a:t>
                      </a:r>
                    </a:p>
                  </a:txBody>
                  <a:tcPr marL="91451" marR="91451" marT="45723" marB="45723"/>
                </a:tc>
                <a:tc>
                  <a:txBody>
                    <a:bodyPr/>
                    <a:lstStyle/>
                    <a:p>
                      <a:r>
                        <a:rPr lang="en-US" sz="1500" dirty="0"/>
                        <a:t>1</a:t>
                      </a:r>
                      <a:r>
                        <a:rPr lang="en-US" sz="1500" baseline="30000" dirty="0"/>
                        <a:t>st</a:t>
                      </a:r>
                      <a:r>
                        <a:rPr lang="en-US" sz="1500" baseline="0" dirty="0"/>
                        <a:t> </a:t>
                      </a:r>
                      <a:r>
                        <a:rPr lang="en-US" sz="1500" dirty="0"/>
                        <a:t>Full Scale 2.0</a:t>
                      </a:r>
                    </a:p>
                  </a:txBody>
                  <a:tcPr marL="91451" marR="91451" marT="45723" marB="45723"/>
                </a:tc>
                <a:tc>
                  <a:txBody>
                    <a:bodyPr/>
                    <a:lstStyle/>
                    <a:p>
                      <a:r>
                        <a:rPr lang="en-US" sz="1500" dirty="0"/>
                        <a:t>2018</a:t>
                      </a:r>
                    </a:p>
                  </a:txBody>
                  <a:tcPr marL="91451" marR="91451" marT="45723" marB="45723"/>
                </a:tc>
                <a:extLst>
                  <a:ext uri="{0D108BD9-81ED-4DB2-BD59-A6C34878D82A}">
                    <a16:rowId xmlns="" xmlns:a16="http://schemas.microsoft.com/office/drawing/2014/main" val="10009"/>
                  </a:ext>
                </a:extLst>
              </a:tr>
              <a:tr h="378451">
                <a:tc>
                  <a:txBody>
                    <a:bodyPr/>
                    <a:lstStyle/>
                    <a:p>
                      <a:r>
                        <a:rPr lang="en-US" sz="1500" i="1" dirty="0">
                          <a:solidFill>
                            <a:srgbClr val="00B0F0"/>
                          </a:solidFill>
                        </a:rPr>
                        <a:t>Eritrea</a:t>
                      </a:r>
                    </a:p>
                  </a:txBody>
                  <a:tcPr marL="91451" marR="91451" marT="45723" marB="45723"/>
                </a:tc>
                <a:tc>
                  <a:txBody>
                    <a:bodyPr/>
                    <a:lstStyle/>
                    <a:p>
                      <a:r>
                        <a:rPr lang="en-US" sz="1500" i="1" dirty="0">
                          <a:solidFill>
                            <a:srgbClr val="00B0F0"/>
                          </a:solidFill>
                        </a:rPr>
                        <a:t>Snapshot</a:t>
                      </a:r>
                    </a:p>
                  </a:txBody>
                  <a:tcPr marL="91451" marR="91451" marT="45723" marB="45723"/>
                </a:tc>
                <a:tc>
                  <a:txBody>
                    <a:bodyPr/>
                    <a:lstStyle/>
                    <a:p>
                      <a:r>
                        <a:rPr lang="en-US" sz="1500" i="1" dirty="0">
                          <a:solidFill>
                            <a:srgbClr val="00B0F0"/>
                          </a:solidFill>
                        </a:rPr>
                        <a:t>2014</a:t>
                      </a:r>
                    </a:p>
                  </a:txBody>
                  <a:tcPr marL="91451" marR="91451" marT="45723" marB="45723"/>
                </a:tc>
                <a:tc>
                  <a:txBody>
                    <a:bodyPr/>
                    <a:lstStyle/>
                    <a:p>
                      <a:r>
                        <a:rPr lang="en-US" sz="1500" dirty="0"/>
                        <a:t>Ukraine</a:t>
                      </a:r>
                    </a:p>
                  </a:txBody>
                  <a:tcPr marL="91451" marR="91451" marT="45723" marB="45723"/>
                </a:tc>
                <a:tc>
                  <a:txBody>
                    <a:bodyPr/>
                    <a:lstStyle/>
                    <a:p>
                      <a:r>
                        <a:rPr lang="en-US" sz="1500" dirty="0"/>
                        <a:t>Full</a:t>
                      </a:r>
                      <a:r>
                        <a:rPr lang="en-US" sz="1500" baseline="0" dirty="0"/>
                        <a:t> Scale</a:t>
                      </a:r>
                      <a:endParaRPr lang="en-US" sz="1500" dirty="0"/>
                    </a:p>
                  </a:txBody>
                  <a:tcPr marL="91451" marR="91451" marT="45723" marB="45723"/>
                </a:tc>
                <a:tc>
                  <a:txBody>
                    <a:bodyPr/>
                    <a:lstStyle/>
                    <a:p>
                      <a:r>
                        <a:rPr lang="en-US" sz="1500" dirty="0"/>
                        <a:t>2015</a:t>
                      </a:r>
                    </a:p>
                  </a:txBody>
                  <a:tcPr marL="91451" marR="91451" marT="45723" marB="45723"/>
                </a:tc>
                <a:extLst>
                  <a:ext uri="{0D108BD9-81ED-4DB2-BD59-A6C34878D82A}">
                    <a16:rowId xmlns="" xmlns:a16="http://schemas.microsoft.com/office/drawing/2014/main" val="10010"/>
                  </a:ext>
                </a:extLst>
              </a:tr>
              <a:tr h="378451">
                <a:tc>
                  <a:txBody>
                    <a:bodyPr/>
                    <a:lstStyle/>
                    <a:p>
                      <a:r>
                        <a:rPr lang="en-US" sz="1500" i="0" dirty="0">
                          <a:solidFill>
                            <a:schemeClr val="tx1"/>
                          </a:solidFill>
                        </a:rPr>
                        <a:t>Guinea</a:t>
                      </a:r>
                    </a:p>
                  </a:txBody>
                  <a:tcPr marL="91451" marR="91451" marT="45723" marB="45723"/>
                </a:tc>
                <a:tc>
                  <a:txBody>
                    <a:bodyPr/>
                    <a:lstStyle/>
                    <a:p>
                      <a:r>
                        <a:rPr lang="en-US" sz="1500" i="0" dirty="0">
                          <a:solidFill>
                            <a:schemeClr val="tx1"/>
                          </a:solidFill>
                        </a:rPr>
                        <a:t>Full Scale</a:t>
                      </a:r>
                    </a:p>
                  </a:txBody>
                  <a:tcPr marL="91451" marR="91451" marT="45723" marB="45723"/>
                </a:tc>
                <a:tc>
                  <a:txBody>
                    <a:bodyPr/>
                    <a:lstStyle/>
                    <a:p>
                      <a:r>
                        <a:rPr lang="en-US" sz="1500" i="0" dirty="0">
                          <a:solidFill>
                            <a:schemeClr val="tx1"/>
                          </a:solidFill>
                        </a:rPr>
                        <a:t>2017</a:t>
                      </a:r>
                    </a:p>
                  </a:txBody>
                  <a:tcPr marL="91451" marR="91451" marT="45723" marB="45723"/>
                </a:tc>
                <a:tc>
                  <a:txBody>
                    <a:bodyPr/>
                    <a:lstStyle/>
                    <a:p>
                      <a:r>
                        <a:rPr lang="en-US" sz="1500" dirty="0"/>
                        <a:t>Zambia</a:t>
                      </a:r>
                    </a:p>
                  </a:txBody>
                  <a:tcPr marL="91451" marR="91451" marT="45723" marB="45723"/>
                </a:tc>
                <a:tc>
                  <a:txBody>
                    <a:bodyPr/>
                    <a:lstStyle/>
                    <a:p>
                      <a:r>
                        <a:rPr lang="en-US" sz="1500" dirty="0"/>
                        <a:t>2.0 Pilot</a:t>
                      </a:r>
                    </a:p>
                  </a:txBody>
                  <a:tcPr marL="91451" marR="91451" marT="45723" marB="45723"/>
                </a:tc>
                <a:tc>
                  <a:txBody>
                    <a:bodyPr/>
                    <a:lstStyle/>
                    <a:p>
                      <a:r>
                        <a:rPr lang="en-US" sz="1500" dirty="0"/>
                        <a:t>2017</a:t>
                      </a:r>
                    </a:p>
                  </a:txBody>
                  <a:tcPr marL="91451" marR="91451" marT="45723" marB="45723"/>
                </a:tc>
                <a:extLst>
                  <a:ext uri="{0D108BD9-81ED-4DB2-BD59-A6C34878D82A}">
                    <a16:rowId xmlns="" xmlns:a16="http://schemas.microsoft.com/office/drawing/2014/main" val="10011"/>
                  </a:ext>
                </a:extLst>
              </a:tr>
              <a:tr h="378451">
                <a:tc>
                  <a:txBody>
                    <a:bodyPr/>
                    <a:lstStyle/>
                    <a:p>
                      <a:r>
                        <a:rPr lang="en-US" sz="1500" dirty="0"/>
                        <a:t>Jamaica</a:t>
                      </a:r>
                    </a:p>
                  </a:txBody>
                  <a:tcPr marL="91451" marR="91451" marT="45723" marB="45723"/>
                </a:tc>
                <a:tc>
                  <a:txBody>
                    <a:bodyPr/>
                    <a:lstStyle/>
                    <a:p>
                      <a:r>
                        <a:rPr lang="en-US" sz="1500" dirty="0"/>
                        <a:t>Snapshot</a:t>
                      </a:r>
                    </a:p>
                  </a:txBody>
                  <a:tcPr marL="91451" marR="91451" marT="45723" marB="45723"/>
                </a:tc>
                <a:tc>
                  <a:txBody>
                    <a:bodyPr/>
                    <a:lstStyle/>
                    <a:p>
                      <a:r>
                        <a:rPr lang="en-US" sz="1500" dirty="0"/>
                        <a:t>2016</a:t>
                      </a:r>
                    </a:p>
                  </a:txBody>
                  <a:tcPr marL="91451" marR="91451" marT="45723" marB="45723"/>
                </a:tc>
                <a:tc>
                  <a:txBody>
                    <a:bodyPr/>
                    <a:lstStyle/>
                    <a:p>
                      <a:endParaRPr lang="en-US"/>
                    </a:p>
                  </a:txBody>
                  <a:tcPr marL="91451" marR="91451" marT="45723" marB="45723"/>
                </a:tc>
                <a:tc>
                  <a:txBody>
                    <a:bodyPr/>
                    <a:lstStyle/>
                    <a:p>
                      <a:endParaRPr lang="en-US"/>
                    </a:p>
                  </a:txBody>
                  <a:tcPr marL="91451" marR="91451" marT="45723" marB="45723"/>
                </a:tc>
                <a:tc>
                  <a:txBody>
                    <a:bodyPr/>
                    <a:lstStyle/>
                    <a:p>
                      <a:endParaRPr lang="en-US" dirty="0"/>
                    </a:p>
                  </a:txBody>
                  <a:tcPr marL="91451" marR="91451" marT="45723" marB="45723"/>
                </a:tc>
                <a:extLst>
                  <a:ext uri="{0D108BD9-81ED-4DB2-BD59-A6C34878D82A}">
                    <a16:rowId xmlns="" xmlns:a16="http://schemas.microsoft.com/office/drawing/2014/main" val="10012"/>
                  </a:ext>
                </a:extLst>
              </a:tr>
            </a:tbl>
          </a:graphicData>
        </a:graphic>
      </p:graphicFrame>
      <p:sp>
        <p:nvSpPr>
          <p:cNvPr id="8296" name="TextBox 7"/>
          <p:cNvSpPr txBox="1">
            <a:spLocks noChangeArrowheads="1"/>
          </p:cNvSpPr>
          <p:nvPr/>
        </p:nvSpPr>
        <p:spPr bwMode="auto">
          <a:xfrm>
            <a:off x="257175" y="6242050"/>
            <a:ext cx="7620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r>
              <a:rPr lang="en-US" altLang="en-US" sz="1400" dirty="0">
                <a:solidFill>
                  <a:srgbClr val="000000"/>
                </a:solidFill>
              </a:rPr>
              <a:t>NSCAs in </a:t>
            </a:r>
            <a:r>
              <a:rPr lang="en-US" altLang="en-US" sz="1400" i="1" dirty="0">
                <a:solidFill>
                  <a:srgbClr val="00B0F0"/>
                </a:solidFill>
              </a:rPr>
              <a:t>BLUE</a:t>
            </a:r>
            <a:r>
              <a:rPr lang="en-US" altLang="en-US" sz="1400" dirty="0">
                <a:solidFill>
                  <a:srgbClr val="000000"/>
                </a:solidFill>
              </a:rPr>
              <a:t> were supported by the Global Fund</a:t>
            </a:r>
          </a:p>
          <a:p>
            <a:pPr>
              <a:spcBef>
                <a:spcPct val="0"/>
              </a:spcBef>
              <a:buFontTx/>
              <a:buNone/>
            </a:pPr>
            <a:r>
              <a:rPr lang="en-US" altLang="en-US" sz="1400" dirty="0">
                <a:solidFill>
                  <a:srgbClr val="000000"/>
                </a:solidFill>
              </a:rPr>
              <a:t>*Rwanda has implemented the NSCA three times. </a:t>
            </a:r>
          </a:p>
        </p:txBody>
      </p:sp>
    </p:spTree>
    <p:extLst>
      <p:ext uri="{BB962C8B-B14F-4D97-AF65-F5344CB8AC3E}">
        <p14:creationId xmlns:p14="http://schemas.microsoft.com/office/powerpoint/2010/main" val="3391460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172200" cy="4031873"/>
          </a:xfrm>
        </p:spPr>
        <p:txBody>
          <a:bodyPr/>
          <a:lstStyle/>
          <a:p>
            <a:r>
              <a:rPr lang="en-US" dirty="0"/>
              <a:t>NSCA – Supply Chain Maps</a:t>
            </a:r>
            <a:br>
              <a:rPr lang="en-US" dirty="0"/>
            </a:br>
            <a:r>
              <a:rPr lang="en-US" dirty="0"/>
              <a:t/>
            </a:r>
            <a:br>
              <a:rPr lang="en-US" dirty="0"/>
            </a:br>
            <a:r>
              <a:rPr lang="en-US" i="1" dirty="0"/>
              <a:t>Country X Official Name</a:t>
            </a:r>
            <a:r>
              <a:rPr lang="en-US" i="1" dirty="0">
                <a:solidFill>
                  <a:schemeClr val="bg1"/>
                </a:solidFill>
              </a:rPr>
              <a:t>, Official Organization</a:t>
            </a:r>
            <a:br>
              <a:rPr lang="en-US" i="1" dirty="0">
                <a:solidFill>
                  <a:schemeClr val="bg1"/>
                </a:solidFill>
              </a:rPr>
            </a:br>
            <a:r>
              <a:rPr lang="en-US" i="1" dirty="0">
                <a:solidFill>
                  <a:schemeClr val="bg1"/>
                </a:solidFill>
              </a:rPr>
              <a:t/>
            </a:r>
            <a:br>
              <a:rPr lang="en-US" i="1" dirty="0">
                <a:solidFill>
                  <a:schemeClr val="bg1"/>
                </a:solidFill>
              </a:rPr>
            </a:br>
            <a:r>
              <a:rPr lang="en-US" dirty="0"/>
              <a:t/>
            </a:r>
            <a:br>
              <a:rPr lang="en-US" dirty="0"/>
            </a:br>
            <a:r>
              <a:rPr lang="en-US" i="1" dirty="0"/>
              <a:t/>
            </a:r>
            <a:br>
              <a:rPr lang="en-US" i="1" dirty="0"/>
            </a:br>
            <a:endParaRPr lang="en-US"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fld id="{C3349C05-927F-3348-96DF-9086CF2761D6}" type="datetime1">
              <a:rPr lang="en-US" smtClean="0"/>
              <a:pPr>
                <a:defRPr/>
              </a:pPr>
              <a:t>12/21/2018</a:t>
            </a:fld>
            <a:endParaRPr lang="en-US"/>
          </a:p>
        </p:txBody>
      </p:sp>
      <p:sp>
        <p:nvSpPr>
          <p:cNvPr id="5" name="Slide Number Placeholder 4"/>
          <p:cNvSpPr>
            <a:spLocks noGrp="1"/>
          </p:cNvSpPr>
          <p:nvPr>
            <p:ph type="sldNum" sz="quarter" idx="12"/>
          </p:nvPr>
        </p:nvSpPr>
        <p:spPr/>
        <p:txBody>
          <a:bodyPr/>
          <a:lstStyle/>
          <a:p>
            <a:pPr>
              <a:defRPr/>
            </a:pPr>
            <a:fld id="{42782948-4DBE-204D-AB9E-B65E067054AE}" type="slidenum">
              <a:rPr lang="en-US" smtClean="0"/>
              <a:pPr>
                <a:defRPr/>
              </a:pPr>
              <a:t>12</a:t>
            </a:fld>
            <a:endParaRPr lang="en-US"/>
          </a:p>
        </p:txBody>
      </p:sp>
    </p:spTree>
    <p:extLst>
      <p:ext uri="{BB962C8B-B14F-4D97-AF65-F5344CB8AC3E}">
        <p14:creationId xmlns:p14="http://schemas.microsoft.com/office/powerpoint/2010/main" val="525959549"/>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61432" y="2055702"/>
            <a:ext cx="3696767" cy="4116498"/>
          </a:xfrm>
        </p:spPr>
        <p:txBody>
          <a:bodyPr/>
          <a:lstStyle/>
          <a:p>
            <a:pPr marL="0" indent="0">
              <a:buNone/>
            </a:pPr>
            <a:r>
              <a:rPr lang="en-US" b="1" dirty="0">
                <a:solidFill>
                  <a:schemeClr val="tx1">
                    <a:lumMod val="75000"/>
                    <a:lumOff val="25000"/>
                  </a:schemeClr>
                </a:solidFill>
              </a:rPr>
              <a:t>A first step in the assessment is the supply chain process mapping workshop. </a:t>
            </a:r>
          </a:p>
          <a:p>
            <a:pPr marL="0" indent="0">
              <a:buNone/>
            </a:pPr>
            <a:r>
              <a:rPr lang="en-US" dirty="0">
                <a:solidFill>
                  <a:schemeClr val="tx1">
                    <a:lumMod val="75000"/>
                    <a:lumOff val="25000"/>
                  </a:schemeClr>
                </a:solidFill>
              </a:rPr>
              <a:t>This exercise aims to capture key stakeholders and the flow of products and information in the supply chain, to ensure an accurate picture of the public health supply chain(s) before the data collection phase. </a:t>
            </a: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13</a:t>
            </a:fld>
            <a:endParaRPr lang="en-US"/>
          </a:p>
        </p:txBody>
      </p:sp>
      <p:sp>
        <p:nvSpPr>
          <p:cNvPr id="6" name="Title 5"/>
          <p:cNvSpPr>
            <a:spLocks noGrp="1"/>
          </p:cNvSpPr>
          <p:nvPr>
            <p:ph type="title"/>
          </p:nvPr>
        </p:nvSpPr>
        <p:spPr>
          <a:xfrm>
            <a:off x="457200" y="421748"/>
            <a:ext cx="7772400" cy="523220"/>
          </a:xfrm>
        </p:spPr>
        <p:txBody>
          <a:bodyPr/>
          <a:lstStyle/>
          <a:p>
            <a:r>
              <a:rPr lang="en-US" b="1" dirty="0"/>
              <a:t>SUPPLY CHAIN MAPPING</a:t>
            </a:r>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7664" y="5638800"/>
            <a:ext cx="2743200" cy="86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5"/>
          <p:cNvSpPr/>
          <p:nvPr/>
        </p:nvSpPr>
        <p:spPr>
          <a:xfrm>
            <a:off x="1092983" y="1221986"/>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Manufacturer/Supplier</a:t>
            </a:r>
          </a:p>
        </p:txBody>
      </p:sp>
      <p:sp>
        <p:nvSpPr>
          <p:cNvPr id="9" name="Rounded Rectangle 9"/>
          <p:cNvSpPr/>
          <p:nvPr/>
        </p:nvSpPr>
        <p:spPr>
          <a:xfrm>
            <a:off x="1092984" y="2142697"/>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Central Warehouse</a:t>
            </a:r>
          </a:p>
        </p:txBody>
      </p:sp>
      <p:sp>
        <p:nvSpPr>
          <p:cNvPr id="10" name="Rounded Rectangle 10"/>
          <p:cNvSpPr/>
          <p:nvPr/>
        </p:nvSpPr>
        <p:spPr>
          <a:xfrm>
            <a:off x="1092984" y="3111440"/>
            <a:ext cx="2721499"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Regional/District Warehouses</a:t>
            </a:r>
          </a:p>
        </p:txBody>
      </p:sp>
      <p:sp>
        <p:nvSpPr>
          <p:cNvPr id="11" name="Rounded Rectangle 6"/>
          <p:cNvSpPr/>
          <p:nvPr/>
        </p:nvSpPr>
        <p:spPr>
          <a:xfrm>
            <a:off x="732456" y="3999930"/>
            <a:ext cx="1601859"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Health Facility</a:t>
            </a:r>
          </a:p>
        </p:txBody>
      </p:sp>
      <p:sp>
        <p:nvSpPr>
          <p:cNvPr id="12" name="Rounded Rectangle 12"/>
          <p:cNvSpPr/>
          <p:nvPr/>
        </p:nvSpPr>
        <p:spPr>
          <a:xfrm>
            <a:off x="2616984" y="3999931"/>
            <a:ext cx="1524000"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Hospital</a:t>
            </a:r>
          </a:p>
        </p:txBody>
      </p:sp>
      <p:sp>
        <p:nvSpPr>
          <p:cNvPr id="13" name="Rounded Rectangle 13"/>
          <p:cNvSpPr/>
          <p:nvPr/>
        </p:nvSpPr>
        <p:spPr>
          <a:xfrm>
            <a:off x="732456" y="4833139"/>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Patient</a:t>
            </a:r>
          </a:p>
        </p:txBody>
      </p:sp>
      <p:sp>
        <p:nvSpPr>
          <p:cNvPr id="14" name="Rounded Rectangle 14"/>
          <p:cNvSpPr/>
          <p:nvPr/>
        </p:nvSpPr>
        <p:spPr>
          <a:xfrm>
            <a:off x="2616984" y="4838131"/>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Patient</a:t>
            </a:r>
          </a:p>
        </p:txBody>
      </p:sp>
      <p:cxnSp>
        <p:nvCxnSpPr>
          <p:cNvPr id="15" name="Straight Arrow Connector 14"/>
          <p:cNvCxnSpPr>
            <a:stCxn id="8" idx="2"/>
            <a:endCxn id="9" idx="0"/>
          </p:cNvCxnSpPr>
          <p:nvPr/>
        </p:nvCxnSpPr>
        <p:spPr>
          <a:xfrm>
            <a:off x="2453733" y="1831586"/>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53734" y="2763934"/>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11" idx="0"/>
          </p:cNvCxnSpPr>
          <p:nvPr/>
        </p:nvCxnSpPr>
        <p:spPr>
          <a:xfrm flipH="1">
            <a:off x="1533386" y="3721040"/>
            <a:ext cx="920349" cy="2788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0" idx="2"/>
            <a:endCxn id="12" idx="0"/>
          </p:cNvCxnSpPr>
          <p:nvPr/>
        </p:nvCxnSpPr>
        <p:spPr>
          <a:xfrm>
            <a:off x="2453734" y="3721040"/>
            <a:ext cx="925250" cy="2788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2"/>
          </p:cNvCxnSpPr>
          <p:nvPr/>
        </p:nvCxnSpPr>
        <p:spPr>
          <a:xfrm>
            <a:off x="1533386" y="4571999"/>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378984" y="4549103"/>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3074184" y="3721040"/>
            <a:ext cx="457200"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22805" y="3695131"/>
            <a:ext cx="355979"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2228236" y="27045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235984" y="17901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0489028"/>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2133600"/>
            <a:ext cx="7696199" cy="2362200"/>
          </a:xfrm>
        </p:spPr>
        <p:txBody>
          <a:bodyPr>
            <a:normAutofit/>
          </a:bodyPr>
          <a:lstStyle/>
          <a:p>
            <a:pPr marL="0" indent="0">
              <a:buNone/>
            </a:pPr>
            <a:r>
              <a:rPr lang="en-US" sz="2400" b="1" dirty="0">
                <a:solidFill>
                  <a:schemeClr val="tx1">
                    <a:lumMod val="75000"/>
                    <a:lumOff val="25000"/>
                  </a:schemeClr>
                </a:solidFill>
              </a:rPr>
              <a:t>Now, let’s see some different examples of supply chain maps…</a:t>
            </a:r>
            <a:endParaRPr lang="en-US" sz="2400" dirty="0">
              <a:solidFill>
                <a:schemeClr val="tx1">
                  <a:lumMod val="75000"/>
                  <a:lumOff val="25000"/>
                </a:schemeClr>
              </a:solidFill>
            </a:endParaRP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14</a:t>
            </a:fld>
            <a:endParaRPr lang="en-US"/>
          </a:p>
        </p:txBody>
      </p:sp>
      <p:sp>
        <p:nvSpPr>
          <p:cNvPr id="6" name="Title 5"/>
          <p:cNvSpPr>
            <a:spLocks noGrp="1"/>
          </p:cNvSpPr>
          <p:nvPr>
            <p:ph type="title"/>
          </p:nvPr>
        </p:nvSpPr>
        <p:spPr>
          <a:xfrm>
            <a:off x="254784" y="230282"/>
            <a:ext cx="7772400" cy="523220"/>
          </a:xfrm>
        </p:spPr>
        <p:txBody>
          <a:bodyPr/>
          <a:lstStyle/>
          <a:p>
            <a:r>
              <a:rPr lang="en-US" b="1" dirty="0"/>
              <a:t>SUPPLY CHAIN MAPPING</a:t>
            </a:r>
          </a:p>
        </p:txBody>
      </p:sp>
      <p:sp>
        <p:nvSpPr>
          <p:cNvPr id="7" name="Oval Callout 6"/>
          <p:cNvSpPr/>
          <p:nvPr/>
        </p:nvSpPr>
        <p:spPr>
          <a:xfrm>
            <a:off x="5486400" y="3505200"/>
            <a:ext cx="2971800" cy="1828800"/>
          </a:xfrm>
          <a:prstGeom prst="wedgeEllipseCallout">
            <a:avLst>
              <a:gd name="adj1" fmla="val -103067"/>
              <a:gd name="adj2" fmla="val 7708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Use the following maps as desired.</a:t>
            </a:r>
          </a:p>
        </p:txBody>
      </p:sp>
    </p:spTree>
    <p:extLst>
      <p:ext uri="{BB962C8B-B14F-4D97-AF65-F5344CB8AC3E}">
        <p14:creationId xmlns:p14="http://schemas.microsoft.com/office/powerpoint/2010/main" val="646553385"/>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7772400" cy="400855"/>
          </a:xfrm>
        </p:spPr>
        <p:txBody>
          <a:bodyPr>
            <a:normAutofit fontScale="90000"/>
          </a:bodyPr>
          <a:lstStyle/>
          <a:p>
            <a:r>
              <a:rPr lang="en-US" dirty="0"/>
              <a:t>Example Complex Supply Chain Map</a:t>
            </a:r>
          </a:p>
        </p:txBody>
      </p:sp>
      <p:sp>
        <p:nvSpPr>
          <p:cNvPr id="4" name="Date Placeholder 3"/>
          <p:cNvSpPr>
            <a:spLocks noGrp="1"/>
          </p:cNvSpPr>
          <p:nvPr>
            <p:ph type="dt" sz="half" idx="10"/>
          </p:nvPr>
        </p:nvSpPr>
        <p:spPr/>
        <p:txBody>
          <a:bodyPr/>
          <a:lstStyle/>
          <a:p>
            <a:fld id="{5B129EE3-CD69-4A0F-982C-29507AE22807}" type="datetime1">
              <a:rPr lang="en-US" smtClean="0"/>
              <a:t>12/21/2018</a:t>
            </a:fld>
            <a:endParaRPr lang="en-US"/>
          </a:p>
        </p:txBody>
      </p:sp>
      <p:sp>
        <p:nvSpPr>
          <p:cNvPr id="5" name="Footer Placeholder 4"/>
          <p:cNvSpPr>
            <a:spLocks noGrp="1"/>
          </p:cNvSpPr>
          <p:nvPr>
            <p:ph type="ftr" sz="quarter" idx="4294967295"/>
          </p:nvPr>
        </p:nvSpPr>
        <p:spPr>
          <a:xfrm>
            <a:off x="3124200" y="6530079"/>
            <a:ext cx="2895600" cy="184666"/>
          </a:xfrm>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pPr/>
              <a:t>15</a:t>
            </a:fld>
            <a:endParaRPr lang="en-US"/>
          </a:p>
        </p:txBody>
      </p:sp>
      <p:pic>
        <p:nvPicPr>
          <p:cNvPr id="7" name="Picture 6"/>
          <p:cNvPicPr/>
          <p:nvPr/>
        </p:nvPicPr>
        <p:blipFill rotWithShape="1">
          <a:blip r:embed="rId2" cstate="print">
            <a:extLst>
              <a:ext uri="{28A0092B-C50C-407E-A947-70E740481C1C}">
                <a14:useLocalDpi xmlns:a14="http://schemas.microsoft.com/office/drawing/2010/main" val="0"/>
              </a:ext>
            </a:extLst>
          </a:blip>
          <a:srcRect l="10664" t="7331" r="4001" b="11331"/>
          <a:stretch/>
        </p:blipFill>
        <p:spPr bwMode="auto">
          <a:xfrm>
            <a:off x="457200" y="838200"/>
            <a:ext cx="8229600" cy="587654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340459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399"/>
            <a:ext cx="8534400" cy="782637"/>
          </a:xfrm>
        </p:spPr>
        <p:txBody>
          <a:bodyPr>
            <a:normAutofit fontScale="90000"/>
          </a:bodyPr>
          <a:lstStyle/>
          <a:p>
            <a:r>
              <a:rPr lang="en-US" dirty="0"/>
              <a:t>Example Global to Patient Supply Chain with supply redistribution Map</a:t>
            </a:r>
          </a:p>
        </p:txBody>
      </p:sp>
      <p:sp>
        <p:nvSpPr>
          <p:cNvPr id="4" name="Date Placeholder 3"/>
          <p:cNvSpPr>
            <a:spLocks noGrp="1"/>
          </p:cNvSpPr>
          <p:nvPr>
            <p:ph type="dt" sz="half" idx="10"/>
          </p:nvPr>
        </p:nvSpPr>
        <p:spPr/>
        <p:txBody>
          <a:bodyPr/>
          <a:lstStyle/>
          <a:p>
            <a:fld id="{5B129EE3-CD69-4A0F-982C-29507AE22807}" type="datetime1">
              <a:rPr lang="en-US" smtClean="0"/>
              <a:t>12/21/2018</a:t>
            </a:fld>
            <a:endParaRPr lang="en-US"/>
          </a:p>
        </p:txBody>
      </p:sp>
      <p:sp>
        <p:nvSpPr>
          <p:cNvPr id="5" name="Footer Placeholder 4"/>
          <p:cNvSpPr>
            <a:spLocks noGrp="1"/>
          </p:cNvSpPr>
          <p:nvPr>
            <p:ph type="ftr" sz="quarter" idx="4294967295"/>
          </p:nvPr>
        </p:nvSpPr>
        <p:spPr>
          <a:xfrm>
            <a:off x="3124200" y="6530079"/>
            <a:ext cx="2895600" cy="184666"/>
          </a:xfrm>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pPr/>
              <a:t>16</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935037"/>
            <a:ext cx="8991600" cy="577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34411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7772400" cy="400855"/>
          </a:xfrm>
        </p:spPr>
        <p:txBody>
          <a:bodyPr>
            <a:normAutofit fontScale="90000"/>
          </a:bodyPr>
          <a:lstStyle/>
          <a:p>
            <a:r>
              <a:rPr lang="en-US" dirty="0"/>
              <a:t>VERY Clear Example of a Unified Supply Chain Map</a:t>
            </a:r>
          </a:p>
        </p:txBody>
      </p:sp>
      <p:sp>
        <p:nvSpPr>
          <p:cNvPr id="4" name="Date Placeholder 3"/>
          <p:cNvSpPr>
            <a:spLocks noGrp="1"/>
          </p:cNvSpPr>
          <p:nvPr>
            <p:ph type="dt" sz="half" idx="10"/>
          </p:nvPr>
        </p:nvSpPr>
        <p:spPr/>
        <p:txBody>
          <a:bodyPr/>
          <a:lstStyle/>
          <a:p>
            <a:fld id="{5B129EE3-CD69-4A0F-982C-29507AE22807}"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pPr/>
              <a:t>17</a:t>
            </a:fld>
            <a:endParaRPr lang="en-US"/>
          </a:p>
        </p:txBody>
      </p:sp>
      <p:pic>
        <p:nvPicPr>
          <p:cNvPr id="7" name="image05.png"/>
          <p:cNvPicPr/>
          <p:nvPr/>
        </p:nvPicPr>
        <p:blipFill>
          <a:blip r:embed="rId2">
            <a:extLst>
              <a:ext uri="{28A0092B-C50C-407E-A947-70E740481C1C}">
                <a14:useLocalDpi xmlns:a14="http://schemas.microsoft.com/office/drawing/2010/main" val="0"/>
              </a:ext>
            </a:extLst>
          </a:blip>
          <a:srcRect l="29807" t="34472" r="30928" b="12179"/>
          <a:stretch>
            <a:fillRect/>
          </a:stretch>
        </p:blipFill>
        <p:spPr>
          <a:xfrm>
            <a:off x="457200" y="838200"/>
            <a:ext cx="8305800" cy="5691879"/>
          </a:xfrm>
          <a:prstGeom prst="rect">
            <a:avLst/>
          </a:prstGeom>
          <a:ln/>
        </p:spPr>
      </p:pic>
    </p:spTree>
    <p:extLst>
      <p:ext uri="{BB962C8B-B14F-4D97-AF65-F5344CB8AC3E}">
        <p14:creationId xmlns:p14="http://schemas.microsoft.com/office/powerpoint/2010/main" val="980972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7772400" cy="400855"/>
          </a:xfrm>
        </p:spPr>
        <p:txBody>
          <a:bodyPr>
            <a:normAutofit fontScale="90000"/>
          </a:bodyPr>
          <a:lstStyle/>
          <a:p>
            <a:r>
              <a:rPr lang="en-US" dirty="0"/>
              <a:t>Example – Map of Parallel Supply Chains</a:t>
            </a:r>
          </a:p>
        </p:txBody>
      </p:sp>
      <p:sp>
        <p:nvSpPr>
          <p:cNvPr id="4" name="Date Placeholder 3"/>
          <p:cNvSpPr>
            <a:spLocks noGrp="1"/>
          </p:cNvSpPr>
          <p:nvPr>
            <p:ph type="dt" sz="half" idx="10"/>
          </p:nvPr>
        </p:nvSpPr>
        <p:spPr/>
        <p:txBody>
          <a:bodyPr/>
          <a:lstStyle/>
          <a:p>
            <a:fld id="{5B129EE3-CD69-4A0F-982C-29507AE22807}" type="datetime1">
              <a:rPr lang="en-US" smtClean="0"/>
              <a:t>12/21/2018</a:t>
            </a:fld>
            <a:endParaRPr lang="en-US"/>
          </a:p>
        </p:txBody>
      </p:sp>
      <p:sp>
        <p:nvSpPr>
          <p:cNvPr id="5" name="Footer Placeholder 4"/>
          <p:cNvSpPr>
            <a:spLocks noGrp="1"/>
          </p:cNvSpPr>
          <p:nvPr>
            <p:ph type="ftr" sz="quarter" idx="4294967295"/>
          </p:nvPr>
        </p:nvSpPr>
        <p:spPr>
          <a:xfrm>
            <a:off x="3124200" y="6530079"/>
            <a:ext cx="2895600" cy="184666"/>
          </a:xfrm>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pPr/>
              <a:t>18</a:t>
            </a:fld>
            <a:endParaRPr lang="en-US"/>
          </a:p>
        </p:txBody>
      </p:sp>
      <p:pic>
        <p:nvPicPr>
          <p:cNvPr id="8" name="image06.png"/>
          <p:cNvPicPr/>
          <p:nvPr/>
        </p:nvPicPr>
        <p:blipFill rotWithShape="1">
          <a:blip r:embed="rId2"/>
          <a:srcRect l="34484" t="15098" r="27242"/>
          <a:stretch/>
        </p:blipFill>
        <p:spPr>
          <a:xfrm rot="5400000">
            <a:off x="1530118" y="-214862"/>
            <a:ext cx="6007565" cy="784860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 name="Rectangle 2"/>
          <p:cNvSpPr/>
          <p:nvPr/>
        </p:nvSpPr>
        <p:spPr>
          <a:xfrm>
            <a:off x="2819400" y="2362200"/>
            <a:ext cx="381000" cy="76200"/>
          </a:xfrm>
          <a:prstGeom prst="rect">
            <a:avLst/>
          </a:prstGeom>
          <a:gradFill>
            <a:gsLst>
              <a:gs pos="0">
                <a:schemeClr val="bg1"/>
              </a:gs>
              <a:gs pos="100000">
                <a:schemeClr val="accent1">
                  <a:tint val="50000"/>
                  <a:shade val="100000"/>
                  <a:satMod val="350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77699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172200" cy="4031873"/>
          </a:xfrm>
        </p:spPr>
        <p:txBody>
          <a:bodyPr/>
          <a:lstStyle/>
          <a:p>
            <a:r>
              <a:rPr lang="en-US" dirty="0"/>
              <a:t>NSCA – Capability Maturity Model</a:t>
            </a:r>
            <a:br>
              <a:rPr lang="en-US" dirty="0"/>
            </a:br>
            <a:r>
              <a:rPr lang="en-US" dirty="0">
                <a:solidFill>
                  <a:schemeClr val="bg1"/>
                </a:solidFill>
              </a:rPr>
              <a:t/>
            </a:r>
            <a:br>
              <a:rPr lang="en-US" dirty="0">
                <a:solidFill>
                  <a:schemeClr val="bg1"/>
                </a:solidFill>
              </a:rPr>
            </a:br>
            <a:r>
              <a:rPr lang="en-US" i="1" dirty="0"/>
              <a:t>Official Name</a:t>
            </a:r>
            <a:r>
              <a:rPr lang="en-US" i="1" dirty="0">
                <a:solidFill>
                  <a:schemeClr val="bg1"/>
                </a:solidFill>
              </a:rPr>
              <a:t>, Official Organization</a:t>
            </a:r>
            <a:r>
              <a:rPr lang="en-US" i="1" dirty="0">
                <a:solidFill>
                  <a:schemeClr val="tx2">
                    <a:lumMod val="60000"/>
                    <a:lumOff val="40000"/>
                  </a:schemeClr>
                </a:solidFill>
              </a:rPr>
              <a:t> (NSCA Central Team lead)</a:t>
            </a:r>
            <a:r>
              <a:rPr lang="en-US" i="1" dirty="0"/>
              <a:t/>
            </a:r>
            <a:br>
              <a:rPr lang="en-US" i="1" dirty="0"/>
            </a:br>
            <a:r>
              <a:rPr lang="en-US" i="1" dirty="0"/>
              <a:t/>
            </a:r>
            <a:br>
              <a:rPr lang="en-US" i="1" dirty="0"/>
            </a:br>
            <a:r>
              <a:rPr lang="en-US" dirty="0"/>
              <a:t/>
            </a:r>
            <a:br>
              <a:rPr lang="en-US" dirty="0"/>
            </a:br>
            <a:r>
              <a:rPr lang="en-US" i="1" dirty="0"/>
              <a:t/>
            </a:r>
            <a:br>
              <a:rPr lang="en-US" i="1" dirty="0"/>
            </a:br>
            <a:endParaRPr lang="en-US"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fld id="{C3349C05-927F-3348-96DF-9086CF2761D6}" type="datetime1">
              <a:rPr lang="en-US" smtClean="0"/>
              <a:pPr>
                <a:defRPr/>
              </a:pPr>
              <a:t>12/21/2018</a:t>
            </a:fld>
            <a:endParaRPr lang="en-US"/>
          </a:p>
        </p:txBody>
      </p:sp>
      <p:sp>
        <p:nvSpPr>
          <p:cNvPr id="5" name="Slide Number Placeholder 4"/>
          <p:cNvSpPr>
            <a:spLocks noGrp="1"/>
          </p:cNvSpPr>
          <p:nvPr>
            <p:ph type="sldNum" sz="quarter" idx="12"/>
          </p:nvPr>
        </p:nvSpPr>
        <p:spPr/>
        <p:txBody>
          <a:bodyPr/>
          <a:lstStyle/>
          <a:p>
            <a:pPr>
              <a:defRPr/>
            </a:pPr>
            <a:fld id="{42782948-4DBE-204D-AB9E-B65E067054AE}" type="slidenum">
              <a:rPr lang="en-US" smtClean="0"/>
              <a:pPr>
                <a:defRPr/>
              </a:pPr>
              <a:t>19</a:t>
            </a:fld>
            <a:endParaRPr lang="en-US"/>
          </a:p>
        </p:txBody>
      </p:sp>
    </p:spTree>
    <p:extLst>
      <p:ext uri="{BB962C8B-B14F-4D97-AF65-F5344CB8AC3E}">
        <p14:creationId xmlns:p14="http://schemas.microsoft.com/office/powerpoint/2010/main" val="3228076361"/>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47800" y="2667000"/>
            <a:ext cx="6858000" cy="1524000"/>
          </a:xfrm>
        </p:spPr>
        <p:txBody>
          <a:bodyPr>
            <a:normAutofit fontScale="70000" lnSpcReduction="20000"/>
          </a:bodyPr>
          <a:lstStyle/>
          <a:p>
            <a:pPr algn="l"/>
            <a:r>
              <a:rPr lang="en-US" sz="4000" dirty="0">
                <a:solidFill>
                  <a:schemeClr val="tx1"/>
                </a:solidFill>
              </a:rPr>
              <a:t>Welcome and Remarks</a:t>
            </a:r>
          </a:p>
          <a:p>
            <a:pPr algn="l"/>
            <a:r>
              <a:rPr lang="en-US" sz="4000" i="1" dirty="0">
                <a:solidFill>
                  <a:schemeClr val="tx1"/>
                </a:solidFill>
              </a:rPr>
              <a:t>- Country X Official Name, Official Organization</a:t>
            </a:r>
            <a:endParaRPr lang="en-US" sz="4000" dirty="0">
              <a:solidFill>
                <a:schemeClr val="tx1"/>
              </a:solidFill>
            </a:endParaRPr>
          </a:p>
          <a:p>
            <a:pPr marL="342900" indent="-342900" algn="l">
              <a:buFont typeface="Arial" panose="020B0604020202020204" pitchFamily="34" charset="0"/>
              <a:buChar char="•"/>
            </a:pPr>
            <a:endParaRPr lang="en-US" sz="4000" dirty="0">
              <a:solidFill>
                <a:schemeClr val="tx1"/>
              </a:solidFill>
            </a:endParaRPr>
          </a:p>
        </p:txBody>
      </p:sp>
      <p:sp>
        <p:nvSpPr>
          <p:cNvPr id="4" name="Date Placeholder 3"/>
          <p:cNvSpPr>
            <a:spLocks noGrp="1"/>
          </p:cNvSpPr>
          <p:nvPr>
            <p:ph type="dt" sz="half" idx="10"/>
          </p:nvPr>
        </p:nvSpPr>
        <p:spPr/>
        <p:txBody>
          <a:bodyPr/>
          <a:lstStyle/>
          <a:p>
            <a:fld id="{E651F69A-CC03-4F07-80AC-33A6B4447F5A}" type="datetime1">
              <a:rPr lang="en-US" smtClean="0"/>
              <a:t>12/21/2018</a:t>
            </a:fld>
            <a:endParaRPr lang="en-US"/>
          </a:p>
        </p:txBody>
      </p:sp>
      <p:sp>
        <p:nvSpPr>
          <p:cNvPr id="6" name="Slide Number Placeholder 5"/>
          <p:cNvSpPr>
            <a:spLocks noGrp="1"/>
          </p:cNvSpPr>
          <p:nvPr>
            <p:ph type="sldNum" sz="quarter" idx="12"/>
          </p:nvPr>
        </p:nvSpPr>
        <p:spPr/>
        <p:txBody>
          <a:bodyPr/>
          <a:lstStyle/>
          <a:p>
            <a:fld id="{A3E3E7B1-5544-488D-89C9-1CBD4FE25131}" type="slidenum">
              <a:rPr lang="en-US" smtClean="0"/>
              <a:t>2</a:t>
            </a:fld>
            <a:endParaRPr lang="en-US"/>
          </a:p>
        </p:txBody>
      </p:sp>
    </p:spTree>
    <p:extLst>
      <p:ext uri="{BB962C8B-B14F-4D97-AF65-F5344CB8AC3E}">
        <p14:creationId xmlns:p14="http://schemas.microsoft.com/office/powerpoint/2010/main" val="34228100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3696767" cy="4572000"/>
          </a:xfrm>
        </p:spPr>
        <p:txBody>
          <a:bodyPr>
            <a:normAutofit/>
          </a:bodyPr>
          <a:lstStyle/>
          <a:p>
            <a:pPr marL="0" indent="0">
              <a:buNone/>
            </a:pPr>
            <a:r>
              <a:rPr lang="en-US" b="1" dirty="0">
                <a:solidFill>
                  <a:schemeClr val="tx1">
                    <a:lumMod val="75000"/>
                    <a:lumOff val="25000"/>
                  </a:schemeClr>
                </a:solidFill>
              </a:rPr>
              <a:t>The capability and functionality assessment is made up of questionnaires across 11 functional areas of the supply chain. </a:t>
            </a:r>
          </a:p>
          <a:p>
            <a:pPr marL="0" indent="0">
              <a:buNone/>
            </a:pPr>
            <a:r>
              <a:rPr lang="en-US" dirty="0">
                <a:solidFill>
                  <a:schemeClr val="tx1">
                    <a:lumMod val="75000"/>
                    <a:lumOff val="25000"/>
                  </a:schemeClr>
                </a:solidFill>
              </a:rPr>
              <a:t>Each questionnaire, includes a supervisory interview to validate results and requires the validation of supporting documents. </a:t>
            </a:r>
          </a:p>
          <a:p>
            <a:pPr marL="0" indent="0">
              <a:buNone/>
            </a:pPr>
            <a:r>
              <a:rPr lang="en-US" dirty="0">
                <a:solidFill>
                  <a:schemeClr val="tx1">
                    <a:lumMod val="75000"/>
                    <a:lumOff val="25000"/>
                  </a:schemeClr>
                </a:solidFill>
              </a:rPr>
              <a:t>An update to NSCA 2.0 is that all questions are binary to ensure objectivity.</a:t>
            </a:r>
          </a:p>
          <a:p>
            <a:pPr marL="0" indent="0">
              <a:buNone/>
            </a:pPr>
            <a:endParaRPr lang="en-US" dirty="0">
              <a:solidFill>
                <a:schemeClr val="tx1">
                  <a:lumMod val="75000"/>
                  <a:lumOff val="25000"/>
                </a:schemeClr>
              </a:solidFill>
            </a:endParaRP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20</a:t>
            </a:fld>
            <a:endParaRPr lang="en-US"/>
          </a:p>
        </p:txBody>
      </p:sp>
      <p:sp>
        <p:nvSpPr>
          <p:cNvPr id="6" name="Title 5"/>
          <p:cNvSpPr>
            <a:spLocks noGrp="1"/>
          </p:cNvSpPr>
          <p:nvPr>
            <p:ph type="title"/>
          </p:nvPr>
        </p:nvSpPr>
        <p:spPr>
          <a:xfrm>
            <a:off x="381000" y="376543"/>
            <a:ext cx="7772400" cy="954107"/>
          </a:xfrm>
        </p:spPr>
        <p:txBody>
          <a:bodyPr/>
          <a:lstStyle/>
          <a:p>
            <a:r>
              <a:rPr lang="en-US" b="1" dirty="0"/>
              <a:t>CAPABILITY AND FUNCTIONALITY ASSESSMENT </a:t>
            </a:r>
          </a:p>
        </p:txBody>
      </p:sp>
      <p:sp>
        <p:nvSpPr>
          <p:cNvPr id="25" name="Rectangle 24"/>
          <p:cNvSpPr/>
          <p:nvPr/>
        </p:nvSpPr>
        <p:spPr>
          <a:xfrm>
            <a:off x="4953000" y="1714500"/>
            <a:ext cx="3581400" cy="404029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9" name="Object 8"/>
          <p:cNvGraphicFramePr>
            <a:graphicFrameLocks noChangeAspect="1"/>
          </p:cNvGraphicFramePr>
          <p:nvPr>
            <p:extLst/>
          </p:nvPr>
        </p:nvGraphicFramePr>
        <p:xfrm>
          <a:off x="4953000" y="1714501"/>
          <a:ext cx="3581400" cy="4078398"/>
        </p:xfrm>
        <a:graphic>
          <a:graphicData uri="http://schemas.openxmlformats.org/presentationml/2006/ole">
            <mc:AlternateContent xmlns:mc="http://schemas.openxmlformats.org/markup-compatibility/2006">
              <mc:Choice xmlns:v="urn:schemas-microsoft-com:vml" Requires="v">
                <p:oleObj spid="_x0000_s5273" name="Document" r:id="rId3" imgW="6311976" imgH="8821947" progId="Word.Document.12">
                  <p:embed/>
                </p:oleObj>
              </mc:Choice>
              <mc:Fallback>
                <p:oleObj name="Document" r:id="rId3" imgW="6311976" imgH="8821947" progId="Word.Document.12">
                  <p:embed/>
                  <p:pic>
                    <p:nvPicPr>
                      <p:cNvPr id="0" name=""/>
                      <p:cNvPicPr/>
                      <p:nvPr/>
                    </p:nvPicPr>
                    <p:blipFill>
                      <a:blip r:embed="rId4"/>
                      <a:stretch>
                        <a:fillRect/>
                      </a:stretch>
                    </p:blipFill>
                    <p:spPr>
                      <a:xfrm>
                        <a:off x="4953000" y="1714501"/>
                        <a:ext cx="3581400" cy="4078398"/>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2106076810"/>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066800"/>
            <a:ext cx="8305800" cy="5181600"/>
          </a:xfrm>
        </p:spPr>
        <p:txBody>
          <a:bodyPr>
            <a:normAutofit/>
          </a:bodyPr>
          <a:lstStyle/>
          <a:p>
            <a:r>
              <a:rPr lang="en-US" sz="2400" dirty="0">
                <a:solidFill>
                  <a:schemeClr val="tx1">
                    <a:lumMod val="75000"/>
                    <a:lumOff val="25000"/>
                  </a:schemeClr>
                </a:solidFill>
              </a:rPr>
              <a:t>Borrowed from the private sector.</a:t>
            </a:r>
          </a:p>
          <a:p>
            <a:pPr lvl="1"/>
            <a:r>
              <a:rPr lang="en-US" sz="2400" dirty="0">
                <a:solidFill>
                  <a:schemeClr val="tx1">
                    <a:lumMod val="75000"/>
                    <a:lumOff val="25000"/>
                  </a:schemeClr>
                </a:solidFill>
              </a:rPr>
              <a:t>Used for Software Development, Supply Chain, US Department of Defense</a:t>
            </a:r>
          </a:p>
          <a:p>
            <a:r>
              <a:rPr lang="en-US" sz="2400" dirty="0" err="1">
                <a:solidFill>
                  <a:schemeClr val="tx1">
                    <a:lumMod val="75000"/>
                    <a:lumOff val="25000"/>
                  </a:schemeClr>
                </a:solidFill>
              </a:rPr>
              <a:t>Lochamy</a:t>
            </a:r>
            <a:r>
              <a:rPr lang="en-US" sz="2400" dirty="0">
                <a:solidFill>
                  <a:schemeClr val="tx1">
                    <a:lumMod val="75000"/>
                    <a:lumOff val="25000"/>
                  </a:schemeClr>
                </a:solidFill>
              </a:rPr>
              <a:t> and McCormack developed, after seeing gaps in explanations for weak/strong performance. </a:t>
            </a:r>
          </a:p>
          <a:p>
            <a:r>
              <a:rPr lang="en-US" sz="2400" dirty="0">
                <a:solidFill>
                  <a:schemeClr val="tx1">
                    <a:lumMod val="75000"/>
                    <a:lumOff val="25000"/>
                  </a:schemeClr>
                </a:solidFill>
              </a:rPr>
              <a:t>Originally, the CMM was divided into five levels.</a:t>
            </a:r>
          </a:p>
          <a:p>
            <a:r>
              <a:rPr lang="en-US" sz="2400" dirty="0">
                <a:solidFill>
                  <a:schemeClr val="tx1">
                    <a:lumMod val="75000"/>
                    <a:lumOff val="25000"/>
                  </a:schemeClr>
                </a:solidFill>
              </a:rPr>
              <a:t>Refined now, for ease of data collection into binary questions, where questions are scored and weighted depending on their relative need to ensure functionality. </a:t>
            </a:r>
          </a:p>
          <a:p>
            <a:r>
              <a:rPr lang="en-US" sz="2400" dirty="0">
                <a:solidFill>
                  <a:schemeClr val="tx1">
                    <a:lumMod val="75000"/>
                    <a:lumOff val="25000"/>
                  </a:schemeClr>
                </a:solidFill>
              </a:rPr>
              <a:t>11 modules (KPIs compliment each module).</a:t>
            </a:r>
            <a:endParaRPr lang="en-US" dirty="0">
              <a:solidFill>
                <a:schemeClr val="tx1">
                  <a:lumMod val="75000"/>
                  <a:lumOff val="25000"/>
                </a:schemeClr>
              </a:solidFill>
            </a:endParaRP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21</a:t>
            </a:fld>
            <a:endParaRPr lang="en-US"/>
          </a:p>
        </p:txBody>
      </p:sp>
      <p:sp>
        <p:nvSpPr>
          <p:cNvPr id="6" name="Title 5"/>
          <p:cNvSpPr>
            <a:spLocks noGrp="1"/>
          </p:cNvSpPr>
          <p:nvPr>
            <p:ph type="title"/>
          </p:nvPr>
        </p:nvSpPr>
        <p:spPr>
          <a:xfrm>
            <a:off x="373039" y="284210"/>
            <a:ext cx="7772400" cy="523220"/>
          </a:xfrm>
        </p:spPr>
        <p:txBody>
          <a:bodyPr/>
          <a:lstStyle/>
          <a:p>
            <a:r>
              <a:rPr lang="en-US" b="1" dirty="0"/>
              <a:t>CAPABILITY MATURITY MODEL</a:t>
            </a:r>
          </a:p>
        </p:txBody>
      </p:sp>
    </p:spTree>
    <p:extLst>
      <p:ext uri="{BB962C8B-B14F-4D97-AF65-F5344CB8AC3E}">
        <p14:creationId xmlns:p14="http://schemas.microsoft.com/office/powerpoint/2010/main" val="1235920364"/>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958769" y="1524000"/>
            <a:ext cx="7162800" cy="4495800"/>
          </a:xfrm>
          <a:prstGeom prst="ellipse">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1757" y="419100"/>
            <a:ext cx="8534401" cy="914400"/>
          </a:xfrm>
        </p:spPr>
        <p:txBody>
          <a:bodyPr>
            <a:normAutofit/>
          </a:bodyPr>
          <a:lstStyle/>
          <a:p>
            <a:pPr algn="ctr"/>
            <a:r>
              <a:rPr lang="en-US" sz="2400" b="1" dirty="0"/>
              <a:t>NSCA 2.0 HAS 11 FUNCTIONAL AREAS THAT ARE MEASURED AS PART OF THE ASSESSMENT</a:t>
            </a:r>
          </a:p>
        </p:txBody>
      </p:sp>
      <p:sp>
        <p:nvSpPr>
          <p:cNvPr id="83" name="Slide Number Placeholder 3"/>
          <p:cNvSpPr>
            <a:spLocks noGrp="1"/>
          </p:cNvSpPr>
          <p:nvPr>
            <p:ph type="sldNum" sz="quarter" idx="10"/>
          </p:nvPr>
        </p:nvSpPr>
        <p:spPr>
          <a:xfrm>
            <a:off x="6992103" y="6389928"/>
            <a:ext cx="2044700" cy="425739"/>
          </a:xfrm>
        </p:spPr>
        <p:txBody>
          <a:bodyPr/>
          <a:lstStyle/>
          <a:p>
            <a:fld id="{A68742CE-0441-40DD-9C59-FF6ADAD92323}" type="slidenum">
              <a:rPr lang="en-US" smtClean="0">
                <a:solidFill>
                  <a:srgbClr val="000000"/>
                </a:solidFill>
              </a:rPr>
              <a:pPr/>
              <a:t>22</a:t>
            </a:fld>
            <a:endParaRPr lang="en-US">
              <a:solidFill>
                <a:srgbClr val="000000"/>
              </a:solidFill>
            </a:endParaRPr>
          </a:p>
        </p:txBody>
      </p:sp>
      <p:graphicFrame>
        <p:nvGraphicFramePr>
          <p:cNvPr id="10" name="Diagram 9"/>
          <p:cNvGraphicFramePr/>
          <p:nvPr>
            <p:extLst>
              <p:ext uri="{D42A27DB-BD31-4B8C-83A1-F6EECF244321}">
                <p14:modId xmlns:p14="http://schemas.microsoft.com/office/powerpoint/2010/main" val="712290948"/>
              </p:ext>
            </p:extLst>
          </p:nvPr>
        </p:nvGraphicFramePr>
        <p:xfrm>
          <a:off x="228600" y="2286000"/>
          <a:ext cx="8623139" cy="30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2948436" y="5638800"/>
            <a:ext cx="3200400" cy="369332"/>
          </a:xfrm>
          <a:prstGeom prst="rect">
            <a:avLst/>
          </a:prstGeom>
          <a:noFill/>
        </p:spPr>
        <p:txBody>
          <a:bodyPr wrap="square" rtlCol="0">
            <a:spAutoFit/>
          </a:bodyPr>
          <a:lstStyle/>
          <a:p>
            <a:pPr algn="ctr"/>
            <a:r>
              <a:rPr lang="en-US" dirty="0">
                <a:solidFill>
                  <a:schemeClr val="bg1"/>
                </a:solidFill>
              </a:rPr>
              <a:t>ENVIRONMENT</a:t>
            </a:r>
          </a:p>
        </p:txBody>
      </p:sp>
      <p:sp>
        <p:nvSpPr>
          <p:cNvPr id="7" name="Arrow: Right 6"/>
          <p:cNvSpPr/>
          <p:nvPr/>
        </p:nvSpPr>
        <p:spPr>
          <a:xfrm>
            <a:off x="357389" y="1905000"/>
            <a:ext cx="8623139" cy="538836"/>
          </a:xfrm>
          <a:prstGeom prst="rightArrow">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3200400" y="2057400"/>
            <a:ext cx="2667000" cy="276999"/>
          </a:xfrm>
          <a:prstGeom prst="rect">
            <a:avLst/>
          </a:prstGeom>
          <a:noFill/>
        </p:spPr>
        <p:txBody>
          <a:bodyPr wrap="square" rtlCol="0">
            <a:spAutoFit/>
          </a:bodyPr>
          <a:lstStyle/>
          <a:p>
            <a:pPr algn="ctr"/>
            <a:r>
              <a:rPr lang="en-US" sz="1200" dirty="0">
                <a:solidFill>
                  <a:schemeClr val="bg1"/>
                </a:solidFill>
              </a:rPr>
              <a:t>Central  &gt; Intermediate  &gt;  Peripheral </a:t>
            </a:r>
          </a:p>
        </p:txBody>
      </p:sp>
    </p:spTree>
    <p:extLst>
      <p:ext uri="{BB962C8B-B14F-4D97-AF65-F5344CB8AC3E}">
        <p14:creationId xmlns:p14="http://schemas.microsoft.com/office/powerpoint/2010/main" val="33949421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Graphic spid="10" grpId="0">
        <p:bldAsOne/>
      </p:bldGraphic>
      <p:bldP spid="4" grpId="0"/>
      <p:bldP spid="7" grpId="0" animBg="1"/>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2"/>
          <p:cNvSpPr>
            <a:spLocks noGrp="1"/>
          </p:cNvSpPr>
          <p:nvPr>
            <p:ph type="title"/>
          </p:nvPr>
        </p:nvSpPr>
        <p:spPr>
          <a:xfrm>
            <a:off x="714375" y="1362075"/>
            <a:ext cx="7772400" cy="609600"/>
          </a:xfrm>
        </p:spPr>
        <p:txBody>
          <a:bodyPr>
            <a:normAutofit fontScale="90000"/>
          </a:bodyPr>
          <a:lstStyle/>
          <a:p>
            <a:r>
              <a:rPr lang="en-US" altLang="en-US" dirty="0">
                <a:latin typeface="Gill Sans MT" pitchFamily="34" charset="0"/>
                <a:cs typeface="Gill Sans MT" pitchFamily="34" charset="0"/>
              </a:rPr>
              <a:t>Definitions of Level of Maturity and Contribution to the Overall CMM Score</a:t>
            </a:r>
            <a:endParaRPr lang="en-US" altLang="en-US" strike="sngStrike" dirty="0">
              <a:latin typeface="Gill Sans MT" pitchFamily="34" charset="0"/>
              <a:cs typeface="Gill Sans MT" pitchFamily="34" charset="0"/>
            </a:endParaRPr>
          </a:p>
        </p:txBody>
      </p:sp>
      <p:graphicFrame>
        <p:nvGraphicFramePr>
          <p:cNvPr id="7" name="Table 6"/>
          <p:cNvGraphicFramePr>
            <a:graphicFrameLocks noGrp="1"/>
          </p:cNvGraphicFramePr>
          <p:nvPr>
            <p:extLst/>
          </p:nvPr>
        </p:nvGraphicFramePr>
        <p:xfrm>
          <a:off x="191067" y="2339540"/>
          <a:ext cx="5063321" cy="3802839"/>
        </p:xfrm>
        <a:graphic>
          <a:graphicData uri="http://schemas.openxmlformats.org/drawingml/2006/table">
            <a:tbl>
              <a:tblPr firstRow="1" firstCol="1">
                <a:tableStyleId>{6E25E649-3F16-4E02-A733-19D2CDBF48F0}</a:tableStyleId>
              </a:tblPr>
              <a:tblGrid>
                <a:gridCol w="1637733">
                  <a:extLst>
                    <a:ext uri="{9D8B030D-6E8A-4147-A177-3AD203B41FA5}">
                      <a16:colId xmlns="" xmlns:a16="http://schemas.microsoft.com/office/drawing/2014/main" val="20000"/>
                    </a:ext>
                  </a:extLst>
                </a:gridCol>
                <a:gridCol w="1542197">
                  <a:extLst>
                    <a:ext uri="{9D8B030D-6E8A-4147-A177-3AD203B41FA5}">
                      <a16:colId xmlns="" xmlns:a16="http://schemas.microsoft.com/office/drawing/2014/main" val="20001"/>
                    </a:ext>
                  </a:extLst>
                </a:gridCol>
                <a:gridCol w="1883391">
                  <a:extLst>
                    <a:ext uri="{9D8B030D-6E8A-4147-A177-3AD203B41FA5}">
                      <a16:colId xmlns="" xmlns:a16="http://schemas.microsoft.com/office/drawing/2014/main" val="20002"/>
                    </a:ext>
                  </a:extLst>
                </a:gridCol>
              </a:tblGrid>
              <a:tr h="57162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Level of Maturity</a:t>
                      </a:r>
                      <a:r>
                        <a:rPr kumimoji="0" lang="en-US" altLang="en-US" sz="1600" u="none" strike="noStrike" cap="none" normalizeH="0" baseline="0" dirty="0">
                          <a:ln>
                            <a:noFill/>
                          </a:ln>
                          <a:solidFill>
                            <a:schemeClr val="bg1"/>
                          </a:solidFill>
                          <a:effectLst/>
                        </a:rPr>
                        <a:t> </a:t>
                      </a:r>
                      <a:r>
                        <a:rPr kumimoji="0" lang="en-US" altLang="en-US" sz="1400" b="1" i="0" u="none" strike="noStrike" cap="none" normalizeH="0" baseline="0" dirty="0">
                          <a:ln>
                            <a:noFill/>
                          </a:ln>
                          <a:solidFill>
                            <a:schemeClr val="bg1"/>
                          </a:solidFill>
                          <a:effectLst/>
                          <a:latin typeface="Gill Sans MT" pitchFamily="34" charset="0"/>
                          <a:cs typeface="Times New Roman" panose="02020603050405020304" pitchFamily="18" charset="0"/>
                        </a:rPr>
                        <a:t>(Contribution)</a:t>
                      </a:r>
                      <a:endParaRPr kumimoji="0" lang="en-US" altLang="en-US" sz="1400" u="none" strike="noStrike" cap="none" normalizeH="0" baseline="0" dirty="0">
                        <a:ln>
                          <a:noFill/>
                        </a:ln>
                        <a:solidFill>
                          <a:schemeClr val="bg1"/>
                        </a:solidFill>
                        <a:effectLst/>
                      </a:endParaRP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600" u="none" strike="noStrike" cap="none" normalizeH="0" baseline="0" dirty="0">
                          <a:ln>
                            <a:noFill/>
                          </a:ln>
                          <a:solidFill>
                            <a:schemeClr val="bg1"/>
                          </a:solidFill>
                          <a:effectLst/>
                        </a:rPr>
                        <a:t>Definition</a:t>
                      </a:r>
                      <a:endParaRPr kumimoji="0" lang="en-US" altLang="en-US" sz="16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600" b="1" i="0" u="none" strike="noStrike" cap="none" normalizeH="0" baseline="0" dirty="0">
                          <a:ln>
                            <a:noFill/>
                          </a:ln>
                          <a:solidFill>
                            <a:schemeClr val="bg1"/>
                          </a:solidFill>
                          <a:effectLst/>
                          <a:latin typeface="Gill Sans MT" pitchFamily="34" charset="0"/>
                          <a:cs typeface="Times New Roman" panose="02020603050405020304" pitchFamily="18" charset="0"/>
                        </a:rPr>
                        <a:t>Inventory Example</a:t>
                      </a:r>
                    </a:p>
                  </a:txBody>
                  <a:tcPr marL="91448" marR="91448" marT="45772" marB="45772" anchor="ctr" horzOverflow="overflow"/>
                </a:tc>
                <a:extLst>
                  <a:ext uri="{0D108BD9-81ED-4DB2-BD59-A6C34878D82A}">
                    <a16:rowId xmlns="" xmlns:a16="http://schemas.microsoft.com/office/drawing/2014/main" val="10000"/>
                  </a:ext>
                </a:extLst>
              </a:tr>
              <a:tr h="785186">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Basic</a:t>
                      </a:r>
                    </a:p>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(50%)</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defRPr/>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Must have </a:t>
                      </a:r>
                      <a:r>
                        <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capabilities and resources</a:t>
                      </a: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stock cards</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 xmlns:a16="http://schemas.microsoft.com/office/drawing/2014/main" val="10001"/>
                  </a:ext>
                </a:extLst>
              </a:tr>
              <a:tr h="638908">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Intermediate</a:t>
                      </a:r>
                      <a:br>
                        <a:rPr kumimoji="0" lang="en-US" altLang="en-US" sz="1800" u="none" strike="noStrike" cap="none" normalizeH="0" baseline="0" dirty="0">
                          <a:ln>
                            <a:noFill/>
                          </a:ln>
                          <a:solidFill>
                            <a:schemeClr val="bg1"/>
                          </a:solidFill>
                          <a:effectLst/>
                        </a:rPr>
                      </a:br>
                      <a:r>
                        <a:rPr kumimoji="0" lang="en-US" altLang="en-US" sz="1800" u="none" strike="noStrike" cap="none" normalizeH="0" baseline="0" dirty="0">
                          <a:ln>
                            <a:noFill/>
                          </a:ln>
                          <a:solidFill>
                            <a:schemeClr val="bg1"/>
                          </a:solidFill>
                          <a:effectLst/>
                        </a:rPr>
                        <a:t>(30%)</a:t>
                      </a:r>
                      <a:endPar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Important, but not must-have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an excel sheet</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 xmlns:a16="http://schemas.microsoft.com/office/drawing/2014/main" val="10002"/>
                  </a:ext>
                </a:extLst>
              </a:tr>
              <a:tr h="84945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Advanced</a:t>
                      </a:r>
                    </a:p>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(15%)</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Nice-to-have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 dispensing and stock </a:t>
                      </a:r>
                      <a:r>
                        <a:rPr kumimoji="0" lang="en-GB" altLang="en-US" sz="1800" u="none" strike="noStrike" kern="1200" cap="none" normalizeH="0" baseline="0" dirty="0" err="1">
                          <a:ln>
                            <a:noFill/>
                          </a:ln>
                          <a:solidFill>
                            <a:srgbClr val="635C5B"/>
                          </a:solidFill>
                          <a:effectLst/>
                          <a:latin typeface="Gill Sans MT" pitchFamily="34" charset="0"/>
                          <a:ea typeface="Gill Sans MT" pitchFamily="34" charset="0"/>
                          <a:cs typeface="Gill Sans MT" pitchFamily="34" charset="0"/>
                        </a:rPr>
                        <a:t>mgmt</a:t>
                      </a: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 electronic tool</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 xmlns:a16="http://schemas.microsoft.com/office/drawing/2014/main" val="10003"/>
                  </a:ext>
                </a:extLst>
              </a:tr>
              <a:tr h="84945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u="none" strike="noStrike" cap="none" normalizeH="0" baseline="0" dirty="0">
                          <a:ln>
                            <a:noFill/>
                          </a:ln>
                          <a:solidFill>
                            <a:schemeClr val="bg1"/>
                          </a:solidFill>
                          <a:effectLst/>
                        </a:rPr>
                        <a:t>State of  Art (SOA)</a:t>
                      </a:r>
                    </a:p>
                    <a:p>
                      <a:pPr marL="0" marR="0" lvl="0" indent="0" algn="ctr" defTabSz="457200" rtl="0" eaLnBrk="1" fontAlgn="base" latinLnBrk="0" hangingPunct="1">
                        <a:lnSpc>
                          <a:spcPts val="1400"/>
                        </a:lnSpc>
                        <a:spcBef>
                          <a:spcPct val="0"/>
                        </a:spcBef>
                        <a:spcAft>
                          <a:spcPct val="0"/>
                        </a:spcAft>
                        <a:buClrTx/>
                        <a:buSzTx/>
                        <a:buFontTx/>
                        <a:buNone/>
                        <a:tabLst/>
                      </a:pPr>
                      <a:r>
                        <a:rPr kumimoji="0" lang="en-US"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rPr>
                        <a:t>(5%)</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cap="none" normalizeH="0" baseline="0" dirty="0">
                          <a:ln>
                            <a:noFill/>
                          </a:ln>
                          <a:effectLst/>
                        </a:rPr>
                        <a:t>As deployed by leading global logistics orgs. </a:t>
                      </a:r>
                      <a:endParaRPr kumimoji="0" lang="en-US"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en-GB"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an ERP system for stock </a:t>
                      </a:r>
                      <a:endParaRPr kumimoji="0" lang="en-US"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tc>
                <a:extLst>
                  <a:ext uri="{0D108BD9-81ED-4DB2-BD59-A6C34878D82A}">
                    <a16:rowId xmlns="" xmlns:a16="http://schemas.microsoft.com/office/drawing/2014/main" val="10004"/>
                  </a:ext>
                </a:extLst>
              </a:tr>
            </a:tbl>
          </a:graphicData>
        </a:graphic>
      </p:graphicFrame>
      <p:sp>
        <p:nvSpPr>
          <p:cNvPr id="44064" name="TextBox 7"/>
          <p:cNvSpPr txBox="1">
            <a:spLocks noChangeArrowheads="1"/>
          </p:cNvSpPr>
          <p:nvPr/>
        </p:nvSpPr>
        <p:spPr bwMode="auto">
          <a:xfrm>
            <a:off x="258762" y="6217592"/>
            <a:ext cx="6037263" cy="461665"/>
          </a:xfrm>
          <a:prstGeom prst="rect">
            <a:avLst/>
          </a:prstGeom>
          <a:noFill/>
          <a:ln w="9525">
            <a:solidFill>
              <a:srgbClr val="FF0000"/>
            </a:solidFill>
            <a:prstDash val="dash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sz="1200" b="1" i="1" dirty="0"/>
              <a:t>Capabilities to operate a supply chain  system  = </a:t>
            </a:r>
            <a:r>
              <a:rPr lang="en-GB" altLang="en-US" sz="1200" b="1" i="1" dirty="0"/>
              <a:t>must-have policies, structures, processes, procedures, tools, indicators, reports,</a:t>
            </a:r>
            <a:endParaRPr lang="en-US" altLang="en-US" sz="1200" b="1" i="1" dirty="0"/>
          </a:p>
        </p:txBody>
      </p:sp>
      <p:sp>
        <p:nvSpPr>
          <p:cNvPr id="3" name="TextBox 2"/>
          <p:cNvSpPr txBox="1"/>
          <p:nvPr/>
        </p:nvSpPr>
        <p:spPr>
          <a:xfrm>
            <a:off x="5667369" y="2776822"/>
            <a:ext cx="3275463" cy="2977738"/>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spcAft>
                <a:spcPts val="300"/>
              </a:spcAft>
              <a:buFont typeface="Arial" panose="020B0604020202020204" pitchFamily="34" charset="0"/>
              <a:buChar char="•"/>
            </a:pPr>
            <a:r>
              <a:rPr lang="en-US" sz="2000" dirty="0">
                <a:solidFill>
                  <a:srgbClr val="635C5B"/>
                </a:solidFill>
                <a:latin typeface="Gill Sans MT" pitchFamily="34" charset="0"/>
                <a:ea typeface="Gill Sans MT" pitchFamily="34" charset="0"/>
                <a:cs typeface="Gill Sans MT" pitchFamily="34" charset="0"/>
              </a:rPr>
              <a:t>Each question is scored</a:t>
            </a:r>
          </a:p>
          <a:p>
            <a:pPr marL="285750" indent="-285750">
              <a:spcAft>
                <a:spcPts val="300"/>
              </a:spcAft>
              <a:buFont typeface="Arial" panose="020B0604020202020204" pitchFamily="34" charset="0"/>
              <a:buChar char="•"/>
            </a:pPr>
            <a:r>
              <a:rPr lang="en-US" sz="2000" dirty="0">
                <a:solidFill>
                  <a:srgbClr val="635C5B"/>
                </a:solidFill>
                <a:latin typeface="Gill Sans MT" pitchFamily="34" charset="0"/>
                <a:ea typeface="Gill Sans MT" pitchFamily="34" charset="0"/>
                <a:cs typeface="Gill Sans MT" pitchFamily="34" charset="0"/>
              </a:rPr>
              <a:t>Sum of individual scores at each maturity level is the max for that level </a:t>
            </a:r>
          </a:p>
          <a:p>
            <a:pPr marL="285750" indent="-285750">
              <a:spcAft>
                <a:spcPts val="300"/>
              </a:spcAft>
              <a:buFont typeface="Arial" panose="020B0604020202020204" pitchFamily="34" charset="0"/>
              <a:buChar char="•"/>
            </a:pPr>
            <a:r>
              <a:rPr lang="en-US" sz="2000" dirty="0">
                <a:solidFill>
                  <a:srgbClr val="635C5B"/>
                </a:solidFill>
                <a:latin typeface="Gill Sans MT" pitchFamily="34" charset="0"/>
                <a:ea typeface="Gill Sans MT" pitchFamily="34" charset="0"/>
                <a:cs typeface="Gill Sans MT" pitchFamily="34" charset="0"/>
              </a:rPr>
              <a:t>Sum of all scores creates a total score for that module</a:t>
            </a:r>
          </a:p>
          <a:p>
            <a:pPr marL="285750" indent="-285750">
              <a:spcAft>
                <a:spcPts val="300"/>
              </a:spcAft>
              <a:buFont typeface="Arial" panose="020B0604020202020204" pitchFamily="34" charset="0"/>
              <a:buChar char="•"/>
            </a:pPr>
            <a:r>
              <a:rPr lang="en-US" sz="2000" dirty="0">
                <a:solidFill>
                  <a:srgbClr val="635C5B"/>
                </a:solidFill>
                <a:latin typeface="Gill Sans MT" pitchFamily="34" charset="0"/>
                <a:ea typeface="Gill Sans MT" pitchFamily="34" charset="0"/>
                <a:cs typeface="Gill Sans MT" pitchFamily="34" charset="0"/>
              </a:rPr>
              <a:t>It is possible to have a mix of basic and  higher maturity capabilities</a:t>
            </a:r>
          </a:p>
        </p:txBody>
      </p:sp>
      <p:sp>
        <p:nvSpPr>
          <p:cNvPr id="10" name="Title 1"/>
          <p:cNvSpPr txBox="1">
            <a:spLocks/>
          </p:cNvSpPr>
          <p:nvPr/>
        </p:nvSpPr>
        <p:spPr bwMode="auto">
          <a:xfrm>
            <a:off x="2960688" y="60198"/>
            <a:ext cx="60229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pPr algn="ctr">
              <a:defRPr/>
            </a:pPr>
            <a:r>
              <a:rPr lang="en-US" sz="3200" dirty="0"/>
              <a:t>Overall Capability Maturity Model Score</a:t>
            </a:r>
            <a:endParaRPr lang="en-US" sz="3200" strike="sngStrike" dirty="0"/>
          </a:p>
        </p:txBody>
      </p:sp>
      <p:sp>
        <p:nvSpPr>
          <p:cNvPr id="2" name="Slide Number Placeholder 1"/>
          <p:cNvSpPr>
            <a:spLocks noGrp="1"/>
          </p:cNvSpPr>
          <p:nvPr>
            <p:ph type="sldNum" sz="quarter" idx="12"/>
          </p:nvPr>
        </p:nvSpPr>
        <p:spPr/>
        <p:txBody>
          <a:bodyPr/>
          <a:lstStyle/>
          <a:p>
            <a:fld id="{B9F1CF4F-F94A-4E72-8A7A-1D90E0D98BB3}" type="slidenum">
              <a:rPr lang="en-US" altLang="en-US" smtClean="0"/>
              <a:pPr/>
              <a:t>23</a:t>
            </a:fld>
            <a:endParaRPr lang="en-US" altLang="en-US"/>
          </a:p>
        </p:txBody>
      </p:sp>
    </p:spTree>
    <p:extLst>
      <p:ext uri="{BB962C8B-B14F-4D97-AF65-F5344CB8AC3E}">
        <p14:creationId xmlns:p14="http://schemas.microsoft.com/office/powerpoint/2010/main" val="1478848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064"/>
                                        </p:tgtEl>
                                        <p:attrNameLst>
                                          <p:attrName>style.visibility</p:attrName>
                                        </p:attrNameLst>
                                      </p:cBhvr>
                                      <p:to>
                                        <p:strVal val="visible"/>
                                      </p:to>
                                    </p:set>
                                    <p:animEffect transition="in" filter="fade">
                                      <p:cBhvr>
                                        <p:cTn id="7" dur="1000"/>
                                        <p:tgtEl>
                                          <p:spTgt spid="44064"/>
                                        </p:tgtEl>
                                      </p:cBhvr>
                                    </p:animEffect>
                                    <p:anim calcmode="lin" valueType="num">
                                      <p:cBhvr>
                                        <p:cTn id="8" dur="1000" fill="hold"/>
                                        <p:tgtEl>
                                          <p:spTgt spid="44064"/>
                                        </p:tgtEl>
                                        <p:attrNameLst>
                                          <p:attrName>ppt_x</p:attrName>
                                        </p:attrNameLst>
                                      </p:cBhvr>
                                      <p:tavLst>
                                        <p:tav tm="0">
                                          <p:val>
                                            <p:strVal val="#ppt_x"/>
                                          </p:val>
                                        </p:tav>
                                        <p:tav tm="100000">
                                          <p:val>
                                            <p:strVal val="#ppt_x"/>
                                          </p:val>
                                        </p:tav>
                                      </p:tavLst>
                                    </p:anim>
                                    <p:anim calcmode="lin" valueType="num">
                                      <p:cBhvr>
                                        <p:cTn id="9" dur="1000" fill="hold"/>
                                        <p:tgtEl>
                                          <p:spTgt spid="440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6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301940"/>
            <a:ext cx="6824663" cy="609600"/>
          </a:xfrm>
        </p:spPr>
        <p:txBody>
          <a:bodyPr>
            <a:normAutofit/>
          </a:bodyPr>
          <a:lstStyle/>
          <a:p>
            <a:r>
              <a:rPr lang="en-US" dirty="0"/>
              <a:t>Country X NSCA 2.0 LMIS CMM Findings</a:t>
            </a:r>
          </a:p>
        </p:txBody>
      </p:sp>
      <p:sp>
        <p:nvSpPr>
          <p:cNvPr id="4" name="Slide Number Placeholder 3"/>
          <p:cNvSpPr>
            <a:spLocks noGrp="1"/>
          </p:cNvSpPr>
          <p:nvPr>
            <p:ph type="sldNum" sz="quarter" idx="12"/>
          </p:nvPr>
        </p:nvSpPr>
        <p:spPr/>
        <p:txBody>
          <a:bodyPr/>
          <a:lstStyle/>
          <a:p>
            <a:fld id="{B9F1CF4F-F94A-4E72-8A7A-1D90E0D98BB3}" type="slidenum">
              <a:rPr lang="en-US" altLang="en-US" smtClean="0"/>
              <a:pPr/>
              <a:t>24</a:t>
            </a:fld>
            <a:endParaRPr lang="en-US" altLang="en-US"/>
          </a:p>
        </p:txBody>
      </p:sp>
      <p:pic>
        <p:nvPicPr>
          <p:cNvPr id="5" name="Picture 4"/>
          <p:cNvPicPr/>
          <p:nvPr/>
        </p:nvPicPr>
        <p:blipFill>
          <a:blip r:embed="rId2">
            <a:extLst>
              <a:ext uri="{28A0092B-C50C-407E-A947-70E740481C1C}">
                <a14:useLocalDpi xmlns:a14="http://schemas.microsoft.com/office/drawing/2010/main"/>
              </a:ext>
            </a:extLst>
          </a:blip>
          <a:srcRect/>
          <a:stretch>
            <a:fillRect/>
          </a:stretch>
        </p:blipFill>
        <p:spPr bwMode="auto">
          <a:xfrm>
            <a:off x="242888" y="1219201"/>
            <a:ext cx="8901112" cy="5257799"/>
          </a:xfrm>
          <a:prstGeom prst="rect">
            <a:avLst/>
          </a:prstGeom>
          <a:noFill/>
        </p:spPr>
      </p:pic>
      <p:sp>
        <p:nvSpPr>
          <p:cNvPr id="7" name="Rectangle 6"/>
          <p:cNvSpPr/>
          <p:nvPr/>
        </p:nvSpPr>
        <p:spPr bwMode="auto">
          <a:xfrm>
            <a:off x="3386136" y="6129338"/>
            <a:ext cx="842963" cy="22860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anose="020B0604020202020204" pitchFamily="34" charset="0"/>
            </a:endParaRPr>
          </a:p>
        </p:txBody>
      </p:sp>
      <p:sp>
        <p:nvSpPr>
          <p:cNvPr id="6" name="TextBox 5"/>
          <p:cNvSpPr txBox="1"/>
          <p:nvPr/>
        </p:nvSpPr>
        <p:spPr>
          <a:xfrm>
            <a:off x="3321841" y="6087548"/>
            <a:ext cx="842963" cy="230832"/>
          </a:xfrm>
          <a:prstGeom prst="rect">
            <a:avLst/>
          </a:prstGeom>
          <a:noFill/>
        </p:spPr>
        <p:txBody>
          <a:bodyPr wrap="square" rtlCol="0">
            <a:spAutoFit/>
          </a:bodyPr>
          <a:lstStyle/>
          <a:p>
            <a:r>
              <a:rPr lang="en-US" sz="900" dirty="0"/>
              <a:t>Basic </a:t>
            </a:r>
          </a:p>
        </p:txBody>
      </p:sp>
      <p:sp>
        <p:nvSpPr>
          <p:cNvPr id="8" name="Rectangle 7"/>
          <p:cNvSpPr/>
          <p:nvPr/>
        </p:nvSpPr>
        <p:spPr bwMode="auto">
          <a:xfrm>
            <a:off x="4429125" y="6115050"/>
            <a:ext cx="514350" cy="22752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anose="020B0604020202020204" pitchFamily="34" charset="0"/>
            </a:endParaRPr>
          </a:p>
        </p:txBody>
      </p:sp>
      <p:sp>
        <p:nvSpPr>
          <p:cNvPr id="9" name="Rectangle 8"/>
          <p:cNvSpPr/>
          <p:nvPr/>
        </p:nvSpPr>
        <p:spPr bwMode="auto">
          <a:xfrm>
            <a:off x="5164932" y="6096000"/>
            <a:ext cx="514350" cy="22752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anose="020B0604020202020204" pitchFamily="34" charset="0"/>
            </a:endParaRPr>
          </a:p>
        </p:txBody>
      </p:sp>
      <p:sp>
        <p:nvSpPr>
          <p:cNvPr id="10" name="Rectangle 9"/>
          <p:cNvSpPr/>
          <p:nvPr/>
        </p:nvSpPr>
        <p:spPr bwMode="auto">
          <a:xfrm>
            <a:off x="5932882" y="6100762"/>
            <a:ext cx="514350" cy="22752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anose="020B0604020202020204" pitchFamily="34" charset="0"/>
            </a:endParaRPr>
          </a:p>
        </p:txBody>
      </p:sp>
      <p:sp>
        <p:nvSpPr>
          <p:cNvPr id="11" name="TextBox 10"/>
          <p:cNvSpPr txBox="1"/>
          <p:nvPr/>
        </p:nvSpPr>
        <p:spPr>
          <a:xfrm>
            <a:off x="4332679" y="6087548"/>
            <a:ext cx="842963" cy="230832"/>
          </a:xfrm>
          <a:prstGeom prst="rect">
            <a:avLst/>
          </a:prstGeom>
          <a:noFill/>
        </p:spPr>
        <p:txBody>
          <a:bodyPr wrap="square" rtlCol="0">
            <a:spAutoFit/>
          </a:bodyPr>
          <a:lstStyle/>
          <a:p>
            <a:r>
              <a:rPr lang="en-US" sz="900" dirty="0"/>
              <a:t>Intermediate </a:t>
            </a:r>
          </a:p>
        </p:txBody>
      </p:sp>
      <p:sp>
        <p:nvSpPr>
          <p:cNvPr id="12" name="TextBox 11"/>
          <p:cNvSpPr txBox="1"/>
          <p:nvPr/>
        </p:nvSpPr>
        <p:spPr>
          <a:xfrm>
            <a:off x="5111349" y="6087548"/>
            <a:ext cx="842963" cy="230832"/>
          </a:xfrm>
          <a:prstGeom prst="rect">
            <a:avLst/>
          </a:prstGeom>
          <a:noFill/>
        </p:spPr>
        <p:txBody>
          <a:bodyPr wrap="square" rtlCol="0">
            <a:spAutoFit/>
          </a:bodyPr>
          <a:lstStyle/>
          <a:p>
            <a:r>
              <a:rPr lang="en-US" sz="900" dirty="0"/>
              <a:t>Advanced</a:t>
            </a:r>
          </a:p>
        </p:txBody>
      </p:sp>
      <p:sp>
        <p:nvSpPr>
          <p:cNvPr id="13" name="TextBox 12"/>
          <p:cNvSpPr txBox="1"/>
          <p:nvPr/>
        </p:nvSpPr>
        <p:spPr>
          <a:xfrm>
            <a:off x="5900735" y="6083086"/>
            <a:ext cx="1246585" cy="230832"/>
          </a:xfrm>
          <a:prstGeom prst="rect">
            <a:avLst/>
          </a:prstGeom>
          <a:noFill/>
        </p:spPr>
        <p:txBody>
          <a:bodyPr wrap="square" rtlCol="0">
            <a:spAutoFit/>
          </a:bodyPr>
          <a:lstStyle/>
          <a:p>
            <a:r>
              <a:rPr lang="en-US" sz="900" dirty="0"/>
              <a:t>State of the Art</a:t>
            </a:r>
          </a:p>
        </p:txBody>
      </p:sp>
    </p:spTree>
    <p:extLst>
      <p:ext uri="{BB962C8B-B14F-4D97-AF65-F5344CB8AC3E}">
        <p14:creationId xmlns:p14="http://schemas.microsoft.com/office/powerpoint/2010/main" val="35668247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73163" y="131655"/>
            <a:ext cx="8818437"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r>
              <a:rPr lang="en-US" sz="3000" dirty="0"/>
              <a:t>Example CMM Heat Map - By function and level</a:t>
            </a:r>
          </a:p>
        </p:txBody>
      </p:sp>
      <p:sp>
        <p:nvSpPr>
          <p:cNvPr id="4" name="Slide Number Placeholder 3"/>
          <p:cNvSpPr>
            <a:spLocks noGrp="1"/>
          </p:cNvSpPr>
          <p:nvPr>
            <p:ph type="sldNum" sz="quarter" idx="12"/>
          </p:nvPr>
        </p:nvSpPr>
        <p:spPr/>
        <p:txBody>
          <a:bodyPr/>
          <a:lstStyle/>
          <a:p>
            <a:fld id="{B9F1CF4F-F94A-4E72-8A7A-1D90E0D98BB3}" type="slidenum">
              <a:rPr lang="en-US" altLang="en-US" smtClean="0"/>
              <a:pPr/>
              <a:t>25</a:t>
            </a:fld>
            <a:endParaRPr lang="en-US" altLang="en-US"/>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17725"/>
          <a:stretch/>
        </p:blipFill>
        <p:spPr>
          <a:xfrm>
            <a:off x="173163" y="1272534"/>
            <a:ext cx="8568501" cy="5533081"/>
          </a:xfrm>
          <a:prstGeom prst="rect">
            <a:avLst/>
          </a:prstGeom>
        </p:spPr>
      </p:pic>
    </p:spTree>
    <p:extLst>
      <p:ext uri="{BB962C8B-B14F-4D97-AF65-F5344CB8AC3E}">
        <p14:creationId xmlns:p14="http://schemas.microsoft.com/office/powerpoint/2010/main" val="7761967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239000" cy="3539430"/>
          </a:xfrm>
        </p:spPr>
        <p:txBody>
          <a:bodyPr/>
          <a:lstStyle/>
          <a:p>
            <a:r>
              <a:rPr lang="en-US" dirty="0"/>
              <a:t>NSCA – Key Performance Indicators</a:t>
            </a:r>
            <a:br>
              <a:rPr lang="en-US" dirty="0"/>
            </a:br>
            <a:r>
              <a:rPr lang="en-US" dirty="0">
                <a:solidFill>
                  <a:schemeClr val="bg1"/>
                </a:solidFill>
              </a:rPr>
              <a:t/>
            </a:r>
            <a:br>
              <a:rPr lang="en-US" dirty="0">
                <a:solidFill>
                  <a:schemeClr val="bg1"/>
                </a:solidFill>
              </a:rPr>
            </a:br>
            <a:r>
              <a:rPr lang="en-US" i="1" dirty="0"/>
              <a:t>Country X Official Name</a:t>
            </a:r>
            <a:r>
              <a:rPr lang="en-US" i="1" dirty="0">
                <a:solidFill>
                  <a:schemeClr val="bg1"/>
                </a:solidFill>
              </a:rPr>
              <a:t>, Official Organization (IP/NSCA Team Member)</a:t>
            </a:r>
            <a:r>
              <a:rPr lang="en-US" i="1" dirty="0"/>
              <a:t/>
            </a:r>
            <a:br>
              <a:rPr lang="en-US" i="1" dirty="0"/>
            </a:br>
            <a:r>
              <a:rPr lang="en-US" dirty="0"/>
              <a:t/>
            </a:r>
            <a:br>
              <a:rPr lang="en-US" dirty="0"/>
            </a:br>
            <a:r>
              <a:rPr lang="en-US" i="1" dirty="0"/>
              <a:t/>
            </a:r>
            <a:br>
              <a:rPr lang="en-US" i="1" dirty="0"/>
            </a:br>
            <a:endParaRPr lang="en-US"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fld id="{C3349C05-927F-3348-96DF-9086CF2761D6}" type="datetime1">
              <a:rPr lang="en-US" smtClean="0"/>
              <a:pPr>
                <a:defRPr/>
              </a:pPr>
              <a:t>12/21/2018</a:t>
            </a:fld>
            <a:endParaRPr lang="en-US"/>
          </a:p>
        </p:txBody>
      </p:sp>
      <p:sp>
        <p:nvSpPr>
          <p:cNvPr id="5" name="Slide Number Placeholder 4"/>
          <p:cNvSpPr>
            <a:spLocks noGrp="1"/>
          </p:cNvSpPr>
          <p:nvPr>
            <p:ph type="sldNum" sz="quarter" idx="12"/>
          </p:nvPr>
        </p:nvSpPr>
        <p:spPr/>
        <p:txBody>
          <a:bodyPr/>
          <a:lstStyle/>
          <a:p>
            <a:pPr>
              <a:defRPr/>
            </a:pPr>
            <a:fld id="{42782948-4DBE-204D-AB9E-B65E067054AE}" type="slidenum">
              <a:rPr lang="en-US" smtClean="0"/>
              <a:pPr>
                <a:defRPr/>
              </a:pPr>
              <a:t>26</a:t>
            </a:fld>
            <a:endParaRPr lang="en-US"/>
          </a:p>
        </p:txBody>
      </p:sp>
      <p:sp>
        <p:nvSpPr>
          <p:cNvPr id="6" name="Oval Callout 5"/>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Pick a data person for this section. </a:t>
            </a:r>
          </a:p>
        </p:txBody>
      </p:sp>
    </p:spTree>
    <p:extLst>
      <p:ext uri="{BB962C8B-B14F-4D97-AF65-F5344CB8AC3E}">
        <p14:creationId xmlns:p14="http://schemas.microsoft.com/office/powerpoint/2010/main" val="1903121716"/>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104" y="457200"/>
            <a:ext cx="7772400" cy="609600"/>
          </a:xfrm>
        </p:spPr>
        <p:txBody>
          <a:bodyPr/>
          <a:lstStyle/>
          <a:p>
            <a:r>
              <a:rPr lang="en-US" dirty="0"/>
              <a:t>Criteria for inclusion of additional KPIs</a:t>
            </a:r>
          </a:p>
        </p:txBody>
      </p:sp>
      <p:sp>
        <p:nvSpPr>
          <p:cNvPr id="3" name="Content Placeholder 2"/>
          <p:cNvSpPr>
            <a:spLocks noGrp="1"/>
          </p:cNvSpPr>
          <p:nvPr>
            <p:ph idx="1"/>
          </p:nvPr>
        </p:nvSpPr>
        <p:spPr>
          <a:xfrm>
            <a:off x="685800" y="1219200"/>
            <a:ext cx="7772400" cy="4495800"/>
          </a:xfrm>
        </p:spPr>
        <p:txBody>
          <a:bodyPr>
            <a:normAutofit/>
          </a:bodyPr>
          <a:lstStyle/>
          <a:p>
            <a:r>
              <a:rPr lang="en-US" sz="2800" dirty="0"/>
              <a:t>Core KPIs are always done.</a:t>
            </a:r>
          </a:p>
          <a:p>
            <a:r>
              <a:rPr lang="en-US" sz="2800" dirty="0"/>
              <a:t>Data must be available, uniform in definition and standardized in data collection.</a:t>
            </a:r>
          </a:p>
          <a:p>
            <a:r>
              <a:rPr lang="en-US" sz="2800" dirty="0"/>
              <a:t>Data cannot be disparate – given time.</a:t>
            </a:r>
          </a:p>
          <a:p>
            <a:r>
              <a:rPr lang="en-US" sz="2800" dirty="0"/>
              <a:t>Data from calculated metric must be actionable for performance improvement.</a:t>
            </a:r>
          </a:p>
          <a:p>
            <a:r>
              <a:rPr lang="en-US" sz="2800" dirty="0"/>
              <a:t>Metric must be something G of Country X would recalculate, regularly.</a:t>
            </a:r>
          </a:p>
        </p:txBody>
      </p:sp>
      <p:sp>
        <p:nvSpPr>
          <p:cNvPr id="4" name="Date Placeholder 3"/>
          <p:cNvSpPr>
            <a:spLocks noGrp="1"/>
          </p:cNvSpPr>
          <p:nvPr>
            <p:ph type="dt" sz="half" idx="10"/>
          </p:nvPr>
        </p:nvSpPr>
        <p:spPr/>
        <p:txBody>
          <a:bodyPr/>
          <a:lstStyle/>
          <a:p>
            <a:fld id="{02DF3F38-FF01-4A69-B0AE-ECA27FEB5142}"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27</a:t>
            </a:fld>
            <a:endParaRPr lang="en-US"/>
          </a:p>
        </p:txBody>
      </p:sp>
    </p:spTree>
    <p:extLst>
      <p:ext uri="{BB962C8B-B14F-4D97-AF65-F5344CB8AC3E}">
        <p14:creationId xmlns:p14="http://schemas.microsoft.com/office/powerpoint/2010/main" val="3009415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667440694"/>
              </p:ext>
            </p:extLst>
          </p:nvPr>
        </p:nvGraphicFramePr>
        <p:xfrm>
          <a:off x="228600" y="723901"/>
          <a:ext cx="8534399" cy="5600699"/>
        </p:xfrm>
        <a:graphic>
          <a:graphicData uri="http://schemas.openxmlformats.org/drawingml/2006/table">
            <a:tbl>
              <a:tblPr firstRow="1">
                <a:tableStyleId>{69012ECD-51FC-41F1-AA8D-1B2483CD663E}</a:tableStyleId>
              </a:tblPr>
              <a:tblGrid>
                <a:gridCol w="1225054">
                  <a:extLst>
                    <a:ext uri="{9D8B030D-6E8A-4147-A177-3AD203B41FA5}">
                      <a16:colId xmlns="" xmlns:a16="http://schemas.microsoft.com/office/drawing/2014/main" val="20000"/>
                    </a:ext>
                  </a:extLst>
                </a:gridCol>
                <a:gridCol w="3490786">
                  <a:extLst>
                    <a:ext uri="{9D8B030D-6E8A-4147-A177-3AD203B41FA5}">
                      <a16:colId xmlns="" xmlns:a16="http://schemas.microsoft.com/office/drawing/2014/main" val="20001"/>
                    </a:ext>
                  </a:extLst>
                </a:gridCol>
                <a:gridCol w="3818559">
                  <a:extLst>
                    <a:ext uri="{9D8B030D-6E8A-4147-A177-3AD203B41FA5}">
                      <a16:colId xmlns="" xmlns:a16="http://schemas.microsoft.com/office/drawing/2014/main" val="20002"/>
                    </a:ext>
                  </a:extLst>
                </a:gridCol>
              </a:tblGrid>
              <a:tr h="437534">
                <a:tc>
                  <a:txBody>
                    <a:bodyPr/>
                    <a:lstStyle/>
                    <a:p>
                      <a:pPr marL="0" marR="0" indent="0">
                        <a:lnSpc>
                          <a:spcPct val="107000"/>
                        </a:lnSpc>
                        <a:spcBef>
                          <a:spcPts val="0"/>
                        </a:spcBef>
                        <a:spcAft>
                          <a:spcPts val="1200"/>
                        </a:spcAft>
                        <a:buFont typeface="Arial" panose="020B0604020202020204" pitchFamily="34" charset="0"/>
                        <a:buNone/>
                      </a:pPr>
                      <a:r>
                        <a:rPr lang="en-US" sz="1100" dirty="0">
                          <a:effectLst/>
                        </a:rPr>
                        <a:t>Category</a:t>
                      </a:r>
                      <a:endParaRPr lang="en-US" sz="11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0"/>
                        </a:spcAft>
                        <a:buFont typeface="Symbol" panose="05050102010706020507" pitchFamily="18" charset="2"/>
                        <a:buNone/>
                      </a:pPr>
                      <a:r>
                        <a:rPr lang="en-US" sz="1100" dirty="0">
                          <a:effectLst/>
                        </a:rPr>
                        <a:t>Core KPI</a:t>
                      </a:r>
                      <a:endParaRPr lang="en-US" sz="11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1200"/>
                        </a:spcAft>
                        <a:buFont typeface="Symbol" panose="05050102010706020507" pitchFamily="18" charset="2"/>
                        <a:buNone/>
                      </a:pPr>
                      <a:r>
                        <a:rPr lang="en-US" sz="1100" dirty="0">
                          <a:effectLst/>
                        </a:rPr>
                        <a:t>Optional KPI</a:t>
                      </a:r>
                      <a:endParaRPr lang="en-US" sz="1100" b="1"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445021">
                <a:tc>
                  <a:txBody>
                    <a:bodyPr/>
                    <a:lstStyle/>
                    <a:p>
                      <a:pPr marL="0" marR="0">
                        <a:lnSpc>
                          <a:spcPct val="107000"/>
                        </a:lnSpc>
                        <a:spcBef>
                          <a:spcPts val="0"/>
                        </a:spcBef>
                        <a:spcAft>
                          <a:spcPts val="1200"/>
                        </a:spcAft>
                      </a:pPr>
                      <a:r>
                        <a:rPr lang="en-US" sz="1200" dirty="0">
                          <a:effectLst/>
                        </a:rPr>
                        <a:t>Forecasting</a:t>
                      </a:r>
                      <a:endParaRPr lang="en-US"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nSpc>
                          <a:spcPct val="107000"/>
                        </a:lnSpc>
                        <a:spcBef>
                          <a:spcPts val="0"/>
                        </a:spcBef>
                        <a:spcAft>
                          <a:spcPts val="0"/>
                        </a:spcAft>
                        <a:buFont typeface="Symbol" panose="05050102010706020507" pitchFamily="18" charset="2"/>
                        <a:buChar char=""/>
                      </a:pPr>
                      <a:r>
                        <a:rPr lang="en-US" sz="1200" dirty="0">
                          <a:effectLst/>
                        </a:rPr>
                        <a:t>Forecast accuracy </a:t>
                      </a:r>
                    </a:p>
                    <a:p>
                      <a:pPr marL="177800" marR="0" lvl="0" indent="-177800">
                        <a:lnSpc>
                          <a:spcPct val="107000"/>
                        </a:lnSpc>
                        <a:spcBef>
                          <a:spcPts val="0"/>
                        </a:spcBef>
                        <a:spcAft>
                          <a:spcPts val="0"/>
                        </a:spcAft>
                        <a:buFont typeface="Symbol" panose="05050102010706020507" pitchFamily="18" charset="2"/>
                        <a:buChar char=""/>
                      </a:pPr>
                      <a:r>
                        <a:rPr lang="en-US" sz="1200" dirty="0">
                          <a:effectLst/>
                        </a:rPr>
                        <a:t>Source of funds</a:t>
                      </a:r>
                      <a:endParaRPr lang="en-US"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Supply plan accuracy</a:t>
                      </a:r>
                      <a:endParaRPr lang="en-US"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1335060">
                <a:tc>
                  <a:txBody>
                    <a:bodyPr/>
                    <a:lstStyle/>
                    <a:p>
                      <a:pPr marL="0" marR="0">
                        <a:lnSpc>
                          <a:spcPct val="107000"/>
                        </a:lnSpc>
                        <a:spcBef>
                          <a:spcPts val="0"/>
                        </a:spcBef>
                        <a:spcAft>
                          <a:spcPts val="1200"/>
                        </a:spcAft>
                      </a:pPr>
                      <a:r>
                        <a:rPr lang="en-US" sz="1200">
                          <a:effectLst/>
                        </a:rPr>
                        <a:t>Procurement</a:t>
                      </a:r>
                      <a:endParaRPr lang="en-US" sz="12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Vendor on-time and in full delivery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 of international reference price</a:t>
                      </a:r>
                      <a:r>
                        <a:rPr lang="en-US" sz="1200" kern="1200" baseline="0" dirty="0">
                          <a:effectLst/>
                        </a:rPr>
                        <a:t> paid</a:t>
                      </a:r>
                      <a:endParaRPr lang="en-US"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Number of emergency orders placed on vendors, as a % of total orders placed</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Supplier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Procurement methods employed</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Percentage of product selection based on NEML</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2002590">
                <a:tc>
                  <a:txBody>
                    <a:bodyPr/>
                    <a:lstStyle/>
                    <a:p>
                      <a:pPr marL="0" marR="0">
                        <a:lnSpc>
                          <a:spcPct val="107000"/>
                        </a:lnSpc>
                        <a:spcBef>
                          <a:spcPts val="0"/>
                        </a:spcBef>
                        <a:spcAft>
                          <a:spcPts val="1200"/>
                        </a:spcAft>
                      </a:pPr>
                      <a:r>
                        <a:rPr lang="en-US" sz="1200">
                          <a:effectLst/>
                        </a:rPr>
                        <a:t>Warehousing and inventory management</a:t>
                      </a:r>
                      <a:endParaRPr lang="en-US" sz="12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Stocked according to plan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err="1">
                          <a:effectLst/>
                        </a:rPr>
                        <a:t>Stockout</a:t>
                      </a:r>
                      <a:r>
                        <a:rPr lang="en-US" sz="1200" b="1" u="sng" kern="1200" dirty="0">
                          <a:effectLst/>
                        </a:rPr>
                        <a:t> rate by tracer commodity by level in</a:t>
                      </a:r>
                      <a:r>
                        <a:rPr lang="en-US" sz="1200" b="1" u="sng" kern="1200" baseline="0" dirty="0">
                          <a:effectLst/>
                        </a:rPr>
                        <a:t> the system</a:t>
                      </a:r>
                      <a:endParaRPr lang="en-US" sz="1200" b="1" u="sng"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Stock accuracy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Order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Wastage from damage, theft and expiry </a:t>
                      </a:r>
                      <a:endParaRPr lang="en-US" sz="12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Number and duration</a:t>
                      </a:r>
                      <a:r>
                        <a:rPr lang="en-US" sz="1200" b="1" u="sng" kern="1200" baseline="0" dirty="0">
                          <a:effectLst/>
                        </a:rPr>
                        <a:t> of t</a:t>
                      </a:r>
                      <a:r>
                        <a:rPr lang="en-US" sz="1200" b="1" u="sng" kern="1200" dirty="0">
                          <a:effectLst/>
                        </a:rPr>
                        <a:t>emperature excursions in cold storage facility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200" b="1" u="sng" kern="1200" dirty="0" err="1">
                          <a:effectLst/>
                        </a:rPr>
                        <a:t>Stockout</a:t>
                      </a:r>
                      <a:r>
                        <a:rPr lang="en-US" sz="1200" b="1" u="sng" kern="1200" dirty="0">
                          <a:effectLst/>
                        </a:rPr>
                        <a:t> rate of one or more tracer products by facility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200" kern="1200" dirty="0">
                          <a:effectLst/>
                        </a:rPr>
                        <a:t>Cost of warehousing operation (TBD from Costing</a:t>
                      </a:r>
                      <a:r>
                        <a:rPr lang="en-US" sz="1200" kern="1200" baseline="0" dirty="0">
                          <a:effectLst/>
                        </a:rPr>
                        <a:t> Studies at JMS and NMS)</a:t>
                      </a:r>
                      <a:endParaRPr lang="en-US" sz="1200" kern="1200" dirty="0">
                        <a:effectLst/>
                      </a:endParaRPr>
                    </a:p>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endParaRPr lang="en-US" sz="1200" b="1" u="sng" kern="1200" dirty="0">
                        <a:effectLst/>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667530">
                <a:tc>
                  <a:txBody>
                    <a:bodyPr/>
                    <a:lstStyle/>
                    <a:p>
                      <a:pPr marL="0" marR="0">
                        <a:lnSpc>
                          <a:spcPct val="107000"/>
                        </a:lnSpc>
                        <a:spcBef>
                          <a:spcPts val="0"/>
                        </a:spcBef>
                        <a:spcAft>
                          <a:spcPts val="1200"/>
                        </a:spcAft>
                      </a:pPr>
                      <a:r>
                        <a:rPr lang="en-US" sz="1200">
                          <a:effectLst/>
                        </a:rPr>
                        <a:t>Distribution</a:t>
                      </a:r>
                      <a:endParaRPr lang="en-US" sz="12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On-time delivery to facility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Percentage of orders placed by health facilities as emergency orders</a:t>
                      </a:r>
                      <a:endParaRPr lang="en-US" sz="12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r>
                        <a:rPr lang="en-US" sz="1200" kern="1200" dirty="0">
                          <a:effectLst/>
                        </a:rPr>
                        <a:t>Cost of distribution operation (TBD from Costing</a:t>
                      </a:r>
                      <a:r>
                        <a:rPr lang="en-US" sz="1200" kern="1200" baseline="0" dirty="0">
                          <a:effectLst/>
                        </a:rPr>
                        <a:t> Studies at JMS and NMS)</a:t>
                      </a:r>
                      <a:endParaRPr lang="en-US" sz="1200" kern="1200" dirty="0">
                        <a:solidFill>
                          <a:schemeClr val="tx1"/>
                        </a:solidFill>
                        <a:effectLst/>
                        <a:latin typeface="+mn-lt"/>
                        <a:ea typeface="+mn-ea"/>
                        <a:cs typeface="+mn-cs"/>
                      </a:endParaRPr>
                    </a:p>
                    <a:p>
                      <a:pPr marL="0" marR="0" lvl="0" indent="0" algn="l" defTabSz="914400" rtl="0" eaLnBrk="1" latinLnBrk="0" hangingPunct="1">
                        <a:lnSpc>
                          <a:spcPct val="107000"/>
                        </a:lnSpc>
                        <a:spcBef>
                          <a:spcPts val="0"/>
                        </a:spcBef>
                        <a:spcAft>
                          <a:spcPts val="0"/>
                        </a:spcAft>
                        <a:buFont typeface="Symbol" panose="05050102010706020507" pitchFamily="18" charset="2"/>
                        <a:buNone/>
                      </a:pPr>
                      <a:endParaRPr lang="en-US"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67943">
                <a:tc>
                  <a:txBody>
                    <a:bodyPr/>
                    <a:lstStyle/>
                    <a:p>
                      <a:pPr marL="0" marR="0">
                        <a:lnSpc>
                          <a:spcPct val="107000"/>
                        </a:lnSpc>
                        <a:spcBef>
                          <a:spcPts val="0"/>
                        </a:spcBef>
                        <a:spcAft>
                          <a:spcPts val="1200"/>
                        </a:spcAft>
                      </a:pPr>
                      <a:r>
                        <a:rPr lang="en-US" sz="1200" dirty="0">
                          <a:effectLst/>
                        </a:rPr>
                        <a:t>HR</a:t>
                      </a:r>
                      <a:endParaRPr lang="en-US" sz="1200" dirty="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Staff turnover rate</a:t>
                      </a:r>
                      <a:endParaRPr lang="en-US" sz="1200" b="1" u="sng"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 of key positions vacant</a:t>
                      </a:r>
                      <a:endParaRPr lang="en-US"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445021">
                <a:tc>
                  <a:txBody>
                    <a:bodyPr/>
                    <a:lstStyle/>
                    <a:p>
                      <a:pPr marL="0" marR="0">
                        <a:lnSpc>
                          <a:spcPct val="107000"/>
                        </a:lnSpc>
                        <a:spcBef>
                          <a:spcPts val="0"/>
                        </a:spcBef>
                        <a:spcAft>
                          <a:spcPts val="1200"/>
                        </a:spcAft>
                      </a:pPr>
                      <a:r>
                        <a:rPr lang="en-US" sz="1200">
                          <a:effectLst/>
                        </a:rPr>
                        <a:t>Data and information</a:t>
                      </a:r>
                      <a:endParaRPr lang="en-US" sz="1200">
                        <a:solidFill>
                          <a:schemeClr val="tx1"/>
                        </a:solidFill>
                        <a:effectLst/>
                        <a:latin typeface="Cabin"/>
                        <a:ea typeface="Cabin"/>
                        <a:cs typeface="Cabin"/>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Facility reporting rates on time</a:t>
                      </a:r>
                      <a:endParaRPr lang="en-US"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Facility reporting rates (complete)</a:t>
                      </a:r>
                      <a:endParaRPr lang="en-US" sz="1200" kern="1200" dirty="0">
                        <a:solidFill>
                          <a:schemeClr val="tx1"/>
                        </a:solidFill>
                        <a:effectLst/>
                        <a:latin typeface="+mn-lt"/>
                        <a:ea typeface="+mn-ea"/>
                        <a:cs typeface="+mn-cs"/>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
        <p:nvSpPr>
          <p:cNvPr id="253988" name="Title 2"/>
          <p:cNvSpPr txBox="1">
            <a:spLocks/>
          </p:cNvSpPr>
          <p:nvPr/>
        </p:nvSpPr>
        <p:spPr bwMode="auto">
          <a:xfrm>
            <a:off x="1885950" y="1028700"/>
            <a:ext cx="5772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457200" eaLnBrk="0" hangingPunct="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684213" indent="-230188" defTabSz="457200" eaLnBrk="0" hangingPunct="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indent="-230188" defTabSz="45720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146175" indent="-231775" defTabSz="457200" eaLnBrk="0" hangingPunct="0">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255713" indent="-230188" defTabSz="457200" eaLnBrk="0" hangingPunct="0">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712913" indent="-230188" defTabSz="4572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170113" indent="-230188" defTabSz="4572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627313" indent="-230188" defTabSz="4572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084513" indent="-230188" defTabSz="4572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spcAft>
                <a:spcPct val="0"/>
              </a:spcAft>
              <a:buFontTx/>
              <a:buNone/>
            </a:pPr>
            <a:endParaRPr lang="en-US" altLang="en-US" sz="1800" b="1">
              <a:solidFill>
                <a:srgbClr val="002F6C"/>
              </a:solidFill>
            </a:endParaRPr>
          </a:p>
        </p:txBody>
      </p:sp>
      <p:sp>
        <p:nvSpPr>
          <p:cNvPr id="8" name="Rectangle 7"/>
          <p:cNvSpPr/>
          <p:nvPr/>
        </p:nvSpPr>
        <p:spPr bwMode="auto">
          <a:xfrm>
            <a:off x="5213409" y="6416057"/>
            <a:ext cx="1824038" cy="213122"/>
          </a:xfrm>
          <a:prstGeom prst="rec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a:lstStyle/>
          <a:p>
            <a:pPr defTabSz="342900">
              <a:lnSpc>
                <a:spcPct val="107000"/>
              </a:lnSpc>
              <a:defRPr/>
            </a:pPr>
            <a:r>
              <a:rPr lang="en-US" sz="750" b="1" u="sng" dirty="0">
                <a:solidFill>
                  <a:prstClr val="black"/>
                </a:solidFill>
              </a:rPr>
              <a:t>Bold-Underline= Facility KPIs</a:t>
            </a:r>
          </a:p>
        </p:txBody>
      </p:sp>
      <p:sp>
        <p:nvSpPr>
          <p:cNvPr id="6" name="Title 2"/>
          <p:cNvSpPr>
            <a:spLocks noGrp="1"/>
          </p:cNvSpPr>
          <p:nvPr>
            <p:ph type="title"/>
          </p:nvPr>
        </p:nvSpPr>
        <p:spPr>
          <a:xfrm>
            <a:off x="228600" y="302224"/>
            <a:ext cx="7696200" cy="457200"/>
          </a:xfrm>
        </p:spPr>
        <p:txBody>
          <a:bodyPr rtlCol="0">
            <a:normAutofit fontScale="90000"/>
          </a:bodyPr>
          <a:lstStyle/>
          <a:p>
            <a:pPr>
              <a:defRPr/>
            </a:pPr>
            <a:r>
              <a:rPr lang="en-US" altLang="en-US" sz="2700" dirty="0"/>
              <a:t>Key Performance Indicators to be used in Country X NSCA</a:t>
            </a:r>
          </a:p>
        </p:txBody>
      </p:sp>
      <p:sp>
        <p:nvSpPr>
          <p:cNvPr id="253991" name="Slide Number Placeholder 1"/>
          <p:cNvSpPr>
            <a:spLocks noGrp="1"/>
          </p:cNvSpPr>
          <p:nvPr>
            <p:ph type="sldNum" sz="quarter" idx="12"/>
          </p:nvPr>
        </p:nvSpPr>
        <p:spPr bwMode="auto">
          <a:xfrm>
            <a:off x="6341269" y="5731840"/>
            <a:ext cx="1428750" cy="16158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eaLnBrk="1" hangingPunct="1">
              <a:spcAft>
                <a:spcPct val="0"/>
              </a:spcAft>
              <a:buFontTx/>
              <a:buNone/>
            </a:pPr>
            <a:fld id="{E1E0D98E-C425-4AE8-BB68-1C854DE95566}" type="slidenum">
              <a:rPr lang="en-US" altLang="en-US" sz="450">
                <a:cs typeface="Arial" panose="020B0604020202020204" pitchFamily="34" charset="0"/>
              </a:rPr>
              <a:pPr eaLnBrk="1" hangingPunct="1">
                <a:spcAft>
                  <a:spcPct val="0"/>
                </a:spcAft>
                <a:buFontTx/>
                <a:buNone/>
              </a:pPr>
              <a:t>28</a:t>
            </a:fld>
            <a:endParaRPr lang="en-US" altLang="en-US" sz="450">
              <a:cs typeface="Arial" panose="020B0604020202020204" pitchFamily="34" charset="0"/>
            </a:endParaRPr>
          </a:p>
        </p:txBody>
      </p:sp>
    </p:spTree>
    <p:extLst>
      <p:ext uri="{BB962C8B-B14F-4D97-AF65-F5344CB8AC3E}">
        <p14:creationId xmlns:p14="http://schemas.microsoft.com/office/powerpoint/2010/main" val="29848259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239000" cy="3539430"/>
          </a:xfrm>
        </p:spPr>
        <p:txBody>
          <a:bodyPr/>
          <a:lstStyle/>
          <a:p>
            <a:r>
              <a:rPr lang="en-US" sz="3200" dirty="0"/>
              <a:t>NSCA – Tracer Commodities</a:t>
            </a:r>
            <a:br>
              <a:rPr lang="en-US" sz="3200" dirty="0"/>
            </a:br>
            <a:r>
              <a:rPr lang="en-US" sz="3200" dirty="0"/>
              <a:t/>
            </a:r>
            <a:br>
              <a:rPr lang="en-US" sz="3200" dirty="0"/>
            </a:br>
            <a:r>
              <a:rPr lang="en-US" sz="3200" i="1" dirty="0"/>
              <a:t>Country X Official Name</a:t>
            </a:r>
            <a:r>
              <a:rPr lang="en-US" sz="3200" i="1" dirty="0">
                <a:solidFill>
                  <a:schemeClr val="bg1"/>
                </a:solidFill>
              </a:rPr>
              <a:t>, Official Organization </a:t>
            </a:r>
            <a:r>
              <a:rPr lang="en-US" sz="3200" i="1" dirty="0"/>
              <a:t/>
            </a:r>
            <a:br>
              <a:rPr lang="en-US" sz="3200" i="1" dirty="0"/>
            </a:br>
            <a:r>
              <a:rPr lang="en-US" sz="3200" dirty="0"/>
              <a:t/>
            </a:r>
            <a:br>
              <a:rPr lang="en-US" sz="3200" dirty="0"/>
            </a:br>
            <a:r>
              <a:rPr lang="en-US" sz="3200" i="1" dirty="0"/>
              <a:t/>
            </a:r>
            <a:br>
              <a:rPr lang="en-US" sz="3200" i="1" dirty="0"/>
            </a:br>
            <a:endParaRPr lang="en-US" sz="3200"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fld id="{C3349C05-927F-3348-96DF-9086CF2761D6}" type="datetime1">
              <a:rPr lang="en-US" smtClean="0"/>
              <a:pPr>
                <a:defRPr/>
              </a:pPr>
              <a:t>12/21/2018</a:t>
            </a:fld>
            <a:endParaRPr lang="en-US"/>
          </a:p>
        </p:txBody>
      </p:sp>
      <p:sp>
        <p:nvSpPr>
          <p:cNvPr id="5" name="Slide Number Placeholder 4"/>
          <p:cNvSpPr>
            <a:spLocks noGrp="1"/>
          </p:cNvSpPr>
          <p:nvPr>
            <p:ph type="sldNum" sz="quarter" idx="12"/>
          </p:nvPr>
        </p:nvSpPr>
        <p:spPr/>
        <p:txBody>
          <a:bodyPr/>
          <a:lstStyle/>
          <a:p>
            <a:pPr>
              <a:defRPr/>
            </a:pPr>
            <a:fld id="{42782948-4DBE-204D-AB9E-B65E067054AE}" type="slidenum">
              <a:rPr lang="en-US" smtClean="0"/>
              <a:pPr>
                <a:defRPr/>
              </a:pPr>
              <a:t>29</a:t>
            </a:fld>
            <a:endParaRPr lang="en-US"/>
          </a:p>
        </p:txBody>
      </p:sp>
      <p:sp>
        <p:nvSpPr>
          <p:cNvPr id="6" name="Oval Callout 5"/>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Pick a Decision-Maker for this section – someone who had a vote in the tracer list.</a:t>
            </a:r>
          </a:p>
        </p:txBody>
      </p:sp>
    </p:spTree>
    <p:extLst>
      <p:ext uri="{BB962C8B-B14F-4D97-AF65-F5344CB8AC3E}">
        <p14:creationId xmlns:p14="http://schemas.microsoft.com/office/powerpoint/2010/main" val="256271392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891565"/>
            <a:ext cx="7924800" cy="5715000"/>
          </a:xfrm>
        </p:spPr>
        <p:txBody>
          <a:bodyPr>
            <a:normAutofit lnSpcReduction="10000"/>
          </a:bodyPr>
          <a:lstStyle/>
          <a:p>
            <a:pPr marL="342900" indent="-342900" algn="l">
              <a:buFont typeface="Arial" panose="020B0604020202020204" pitchFamily="34" charset="0"/>
              <a:buChar char="•"/>
            </a:pPr>
            <a:r>
              <a:rPr lang="en-US" dirty="0"/>
              <a:t>Background &amp; Purpose</a:t>
            </a:r>
          </a:p>
          <a:p>
            <a:pPr marL="342900" indent="-342900" algn="l">
              <a:buFont typeface="Arial" panose="020B0604020202020204" pitchFamily="34" charset="0"/>
              <a:buChar char="•"/>
            </a:pPr>
            <a:r>
              <a:rPr lang="en-US" dirty="0"/>
              <a:t>Experience</a:t>
            </a:r>
          </a:p>
          <a:p>
            <a:pPr marL="342900" indent="-342900" algn="l">
              <a:buFont typeface="Arial" panose="020B0604020202020204" pitchFamily="34" charset="0"/>
              <a:buChar char="•"/>
            </a:pPr>
            <a:r>
              <a:rPr lang="en-US" dirty="0"/>
              <a:t>Supply Chain Maps</a:t>
            </a:r>
          </a:p>
          <a:p>
            <a:pPr marL="342900" indent="-342900" algn="l">
              <a:buFont typeface="Arial" panose="020B0604020202020204" pitchFamily="34" charset="0"/>
              <a:buChar char="•"/>
            </a:pPr>
            <a:r>
              <a:rPr lang="en-US" dirty="0"/>
              <a:t>Capability Maturity Model (CMM)</a:t>
            </a:r>
          </a:p>
          <a:p>
            <a:pPr marL="342900" indent="-342900" algn="l">
              <a:buFont typeface="Arial" panose="020B0604020202020204" pitchFamily="34" charset="0"/>
              <a:buChar char="•"/>
            </a:pPr>
            <a:r>
              <a:rPr lang="en-US" dirty="0"/>
              <a:t>Key Performance Indicators</a:t>
            </a:r>
          </a:p>
          <a:p>
            <a:pPr marL="342900" indent="-342900" algn="l">
              <a:buFont typeface="Arial" panose="020B0604020202020204" pitchFamily="34" charset="0"/>
              <a:buChar char="•"/>
            </a:pPr>
            <a:r>
              <a:rPr lang="en-US" dirty="0"/>
              <a:t>Tracer Commodities</a:t>
            </a:r>
          </a:p>
          <a:p>
            <a:pPr marL="342900" indent="-342900" algn="l">
              <a:buFont typeface="Arial" panose="020B0604020202020204" pitchFamily="34" charset="0"/>
              <a:buChar char="•"/>
            </a:pPr>
            <a:r>
              <a:rPr lang="en-US" dirty="0"/>
              <a:t>Preparations for Uganda</a:t>
            </a:r>
          </a:p>
          <a:p>
            <a:pPr marL="342900" indent="-342900" algn="l">
              <a:buFont typeface="Arial" panose="020B0604020202020204" pitchFamily="34" charset="0"/>
              <a:buChar char="•"/>
            </a:pPr>
            <a:r>
              <a:rPr lang="en-US" dirty="0"/>
              <a:t>Mapping Activity with feedback</a:t>
            </a:r>
          </a:p>
          <a:p>
            <a:pPr marL="342900" indent="-342900" algn="l">
              <a:buFont typeface="Arial" panose="020B0604020202020204" pitchFamily="34" charset="0"/>
              <a:buChar char="•"/>
            </a:pPr>
            <a:r>
              <a:rPr lang="en-US" dirty="0"/>
              <a:t>Timeline</a:t>
            </a:r>
          </a:p>
          <a:p>
            <a:pPr marL="342900" indent="-342900" algn="l">
              <a:buFont typeface="Arial" panose="020B0604020202020204" pitchFamily="34" charset="0"/>
              <a:buChar char="•"/>
            </a:pPr>
            <a:r>
              <a:rPr lang="en-US" dirty="0"/>
              <a:t>Sampling</a:t>
            </a:r>
          </a:p>
          <a:p>
            <a:pPr marL="342900" indent="-342900" algn="l">
              <a:buFont typeface="Arial" panose="020B0604020202020204" pitchFamily="34" charset="0"/>
              <a:buChar char="•"/>
            </a:pPr>
            <a:r>
              <a:rPr lang="en-US" dirty="0"/>
              <a:t>CMM Activity with Tablets</a:t>
            </a:r>
          </a:p>
          <a:p>
            <a:pPr marL="342900" indent="-342900" algn="l">
              <a:buFont typeface="Arial" panose="020B0604020202020204" pitchFamily="34" charset="0"/>
              <a:buChar char="•"/>
            </a:pPr>
            <a:endParaRPr lang="en-US" dirty="0"/>
          </a:p>
          <a:p>
            <a:pPr marL="342900" indent="-342900" algn="l">
              <a:buFont typeface="Arial" panose="020B0604020202020204" pitchFamily="34" charset="0"/>
              <a:buChar char="•"/>
            </a:pPr>
            <a:endParaRPr lang="en-US" dirty="0"/>
          </a:p>
        </p:txBody>
      </p:sp>
      <p:sp>
        <p:nvSpPr>
          <p:cNvPr id="4" name="Date Placeholder 3"/>
          <p:cNvSpPr>
            <a:spLocks noGrp="1"/>
          </p:cNvSpPr>
          <p:nvPr>
            <p:ph type="dt" sz="half" idx="10"/>
          </p:nvPr>
        </p:nvSpPr>
        <p:spPr/>
        <p:txBody>
          <a:bodyPr/>
          <a:lstStyle/>
          <a:p>
            <a:fld id="{E651F69A-CC03-4F07-80AC-33A6B4447F5A}" type="datetime1">
              <a:rPr lang="en-US" smtClean="0"/>
              <a:t>12/21/2018</a:t>
            </a:fld>
            <a:endParaRPr lang="en-US"/>
          </a:p>
        </p:txBody>
      </p:sp>
      <p:sp>
        <p:nvSpPr>
          <p:cNvPr id="6" name="Slide Number Placeholder 5"/>
          <p:cNvSpPr>
            <a:spLocks noGrp="1"/>
          </p:cNvSpPr>
          <p:nvPr>
            <p:ph type="sldNum" sz="quarter" idx="12"/>
          </p:nvPr>
        </p:nvSpPr>
        <p:spPr/>
        <p:txBody>
          <a:bodyPr/>
          <a:lstStyle/>
          <a:p>
            <a:fld id="{A3E3E7B1-5544-488D-89C9-1CBD4FE25131}" type="slidenum">
              <a:rPr lang="en-US" smtClean="0"/>
              <a:t>3</a:t>
            </a:fld>
            <a:endParaRPr lang="en-US"/>
          </a:p>
        </p:txBody>
      </p:sp>
      <p:sp>
        <p:nvSpPr>
          <p:cNvPr id="2" name="Rectangle 1"/>
          <p:cNvSpPr/>
          <p:nvPr/>
        </p:nvSpPr>
        <p:spPr>
          <a:xfrm>
            <a:off x="246819" y="260165"/>
            <a:ext cx="5326266" cy="584775"/>
          </a:xfrm>
          <a:prstGeom prst="rect">
            <a:avLst/>
          </a:prstGeom>
        </p:spPr>
        <p:txBody>
          <a:bodyPr wrap="none">
            <a:spAutoFit/>
          </a:bodyPr>
          <a:lstStyle/>
          <a:p>
            <a:r>
              <a:rPr lang="en-US" sz="3200" b="1" dirty="0">
                <a:solidFill>
                  <a:srgbClr val="C00000"/>
                </a:solidFill>
              </a:rPr>
              <a:t>Uganda NSCA 2.0 Agenda </a:t>
            </a:r>
            <a:endParaRPr lang="en-US" sz="3200" dirty="0"/>
          </a:p>
        </p:txBody>
      </p:sp>
    </p:spTree>
    <p:extLst>
      <p:ext uri="{BB962C8B-B14F-4D97-AF65-F5344CB8AC3E}">
        <p14:creationId xmlns:p14="http://schemas.microsoft.com/office/powerpoint/2010/main" val="26259098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ED8631A5-7CBB-41FD-A304-B3D923F4600D}"/>
              </a:ext>
            </a:extLst>
          </p:cNvPr>
          <p:cNvSpPr>
            <a:spLocks noGrp="1"/>
          </p:cNvSpPr>
          <p:nvPr>
            <p:ph idx="1"/>
          </p:nvPr>
        </p:nvSpPr>
        <p:spPr/>
        <p:txBody>
          <a:bodyPr>
            <a:normAutofit lnSpcReduction="10000"/>
          </a:bodyPr>
          <a:lstStyle/>
          <a:p>
            <a:r>
              <a:rPr lang="en-US" sz="2400" dirty="0"/>
              <a:t>Tracer List should be:</a:t>
            </a:r>
          </a:p>
          <a:p>
            <a:pPr lvl="1"/>
            <a:r>
              <a:rPr lang="en-US" sz="2400" dirty="0"/>
              <a:t>Fair representation of all Ministry of Health Programs</a:t>
            </a:r>
          </a:p>
          <a:p>
            <a:pPr lvl="1"/>
            <a:r>
              <a:rPr lang="en-US" sz="2400" dirty="0"/>
              <a:t>Should provide enough information for the MOH to make decisions</a:t>
            </a:r>
          </a:p>
          <a:p>
            <a:pPr lvl="1"/>
            <a:r>
              <a:rPr lang="en-US" sz="2400" dirty="0"/>
              <a:t>Represent a unique supply chain challenge </a:t>
            </a:r>
          </a:p>
          <a:p>
            <a:pPr lvl="1"/>
            <a:r>
              <a:rPr lang="en-US" sz="2400" dirty="0"/>
              <a:t>Represent unclear reporting channels resulting in critical challenges</a:t>
            </a:r>
          </a:p>
          <a:p>
            <a:pPr lvl="1"/>
            <a:r>
              <a:rPr lang="en-US" sz="2400" dirty="0"/>
              <a:t>Product should be available, at least to Health Centre III, according to Essential Medicines and Health Supplies List of Uganda (EMHSLU) </a:t>
            </a:r>
          </a:p>
          <a:p>
            <a:endParaRPr lang="en-US" dirty="0"/>
          </a:p>
        </p:txBody>
      </p:sp>
      <p:sp>
        <p:nvSpPr>
          <p:cNvPr id="3" name="Date Placeholder 2">
            <a:extLst>
              <a:ext uri="{FF2B5EF4-FFF2-40B4-BE49-F238E27FC236}">
                <a16:creationId xmlns="" xmlns:a16="http://schemas.microsoft.com/office/drawing/2014/main" id="{3AEADC19-6F4F-418A-943D-01F91EC16B4B}"/>
              </a:ext>
            </a:extLst>
          </p:cNvPr>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a:extLst>
              <a:ext uri="{FF2B5EF4-FFF2-40B4-BE49-F238E27FC236}">
                <a16:creationId xmlns="" xmlns:a16="http://schemas.microsoft.com/office/drawing/2014/main" id="{FA26F4CF-40C7-4C5B-BC57-602000191F2B}"/>
              </a:ext>
            </a:extLst>
          </p:cNvPr>
          <p:cNvSpPr>
            <a:spLocks noGrp="1"/>
          </p:cNvSpPr>
          <p:nvPr>
            <p:ph type="sldNum" sz="quarter" idx="4"/>
          </p:nvPr>
        </p:nvSpPr>
        <p:spPr/>
        <p:txBody>
          <a:bodyPr/>
          <a:lstStyle/>
          <a:p>
            <a:fld id="{42782948-4DBE-204D-AB9E-B65E067054AE}" type="slidenum">
              <a:rPr lang="en-US" smtClean="0"/>
              <a:pPr/>
              <a:t>30</a:t>
            </a:fld>
            <a:endParaRPr lang="en-US"/>
          </a:p>
        </p:txBody>
      </p:sp>
      <p:sp>
        <p:nvSpPr>
          <p:cNvPr id="6" name="Title 5">
            <a:extLst>
              <a:ext uri="{FF2B5EF4-FFF2-40B4-BE49-F238E27FC236}">
                <a16:creationId xmlns="" xmlns:a16="http://schemas.microsoft.com/office/drawing/2014/main" id="{41407E4D-A4E0-4BA2-BD07-0B8D70473E83}"/>
              </a:ext>
            </a:extLst>
          </p:cNvPr>
          <p:cNvSpPr>
            <a:spLocks noGrp="1"/>
          </p:cNvSpPr>
          <p:nvPr>
            <p:ph type="title"/>
          </p:nvPr>
        </p:nvSpPr>
        <p:spPr>
          <a:xfrm>
            <a:off x="686104" y="848380"/>
            <a:ext cx="7772400" cy="523220"/>
          </a:xfrm>
        </p:spPr>
        <p:txBody>
          <a:bodyPr/>
          <a:lstStyle/>
          <a:p>
            <a:r>
              <a:rPr lang="en-US" dirty="0"/>
              <a:t>Tracer Commodity Criteria</a:t>
            </a:r>
          </a:p>
        </p:txBody>
      </p:sp>
    </p:spTree>
    <p:extLst>
      <p:ext uri="{BB962C8B-B14F-4D97-AF65-F5344CB8AC3E}">
        <p14:creationId xmlns:p14="http://schemas.microsoft.com/office/powerpoint/2010/main" val="7921089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4" name="Footer Placeholder 3"/>
          <p:cNvSpPr>
            <a:spLocks noGrp="1"/>
          </p:cNvSpPr>
          <p:nvPr>
            <p:ph type="ftr" sz="quarter" idx="4294967295"/>
          </p:nvPr>
        </p:nvSpPr>
        <p:spPr>
          <a:xfrm>
            <a:off x="3124200" y="6520934"/>
            <a:ext cx="2895600" cy="184666"/>
          </a:xfrm>
        </p:spPr>
        <p:txBody>
          <a:bodyPr/>
          <a:lstStyle/>
          <a:p>
            <a:r>
              <a:rPr lang="en-US"/>
              <a:t>FOOTER GOES HERE</a:t>
            </a:r>
          </a:p>
        </p:txBody>
      </p:sp>
      <p:sp>
        <p:nvSpPr>
          <p:cNvPr id="5" name="Slide Number Placeholder 4"/>
          <p:cNvSpPr>
            <a:spLocks noGrp="1"/>
          </p:cNvSpPr>
          <p:nvPr>
            <p:ph type="sldNum" sz="quarter" idx="4"/>
          </p:nvPr>
        </p:nvSpPr>
        <p:spPr/>
        <p:txBody>
          <a:bodyPr/>
          <a:lstStyle/>
          <a:p>
            <a:fld id="{42782948-4DBE-204D-AB9E-B65E067054AE}" type="slidenum">
              <a:rPr lang="en-US" smtClean="0"/>
              <a:pPr/>
              <a:t>31</a:t>
            </a:fld>
            <a:endParaRPr lang="en-US"/>
          </a:p>
        </p:txBody>
      </p:sp>
      <p:sp>
        <p:nvSpPr>
          <p:cNvPr id="6" name="Title 5"/>
          <p:cNvSpPr>
            <a:spLocks noGrp="1"/>
          </p:cNvSpPr>
          <p:nvPr>
            <p:ph type="title"/>
          </p:nvPr>
        </p:nvSpPr>
        <p:spPr>
          <a:xfrm>
            <a:off x="140367" y="66023"/>
            <a:ext cx="7772400" cy="523220"/>
          </a:xfrm>
        </p:spPr>
        <p:txBody>
          <a:bodyPr/>
          <a:lstStyle/>
          <a:p>
            <a:r>
              <a:rPr lang="en-US" dirty="0"/>
              <a:t>TRACER COMMODITIES for country X NSCA</a:t>
            </a:r>
          </a:p>
        </p:txBody>
      </p:sp>
      <p:graphicFrame>
        <p:nvGraphicFramePr>
          <p:cNvPr id="2" name="Table 1"/>
          <p:cNvGraphicFramePr>
            <a:graphicFrameLocks noGrp="1"/>
          </p:cNvGraphicFramePr>
          <p:nvPr>
            <p:extLst>
              <p:ext uri="{D42A27DB-BD31-4B8C-83A1-F6EECF244321}">
                <p14:modId xmlns:p14="http://schemas.microsoft.com/office/powerpoint/2010/main" val="3798799330"/>
              </p:ext>
            </p:extLst>
          </p:nvPr>
        </p:nvGraphicFramePr>
        <p:xfrm>
          <a:off x="163033" y="588066"/>
          <a:ext cx="8817933" cy="6269934"/>
        </p:xfrm>
        <a:graphic>
          <a:graphicData uri="http://schemas.openxmlformats.org/drawingml/2006/table">
            <a:tbl>
              <a:tblPr firstRow="1" bandRow="1">
                <a:tableStyleId>{5C22544A-7EE6-4342-B048-85BDC9FD1C3A}</a:tableStyleId>
              </a:tblPr>
              <a:tblGrid>
                <a:gridCol w="3947075">
                  <a:extLst>
                    <a:ext uri="{9D8B030D-6E8A-4147-A177-3AD203B41FA5}">
                      <a16:colId xmlns="" xmlns:a16="http://schemas.microsoft.com/office/drawing/2014/main" val="20000"/>
                    </a:ext>
                  </a:extLst>
                </a:gridCol>
                <a:gridCol w="1595626">
                  <a:extLst>
                    <a:ext uri="{9D8B030D-6E8A-4147-A177-3AD203B41FA5}">
                      <a16:colId xmlns="" xmlns:a16="http://schemas.microsoft.com/office/drawing/2014/main" val="20001"/>
                    </a:ext>
                  </a:extLst>
                </a:gridCol>
                <a:gridCol w="1511645">
                  <a:extLst>
                    <a:ext uri="{9D8B030D-6E8A-4147-A177-3AD203B41FA5}">
                      <a16:colId xmlns="" xmlns:a16="http://schemas.microsoft.com/office/drawing/2014/main" val="20002"/>
                    </a:ext>
                  </a:extLst>
                </a:gridCol>
                <a:gridCol w="1763587">
                  <a:extLst>
                    <a:ext uri="{9D8B030D-6E8A-4147-A177-3AD203B41FA5}">
                      <a16:colId xmlns="" xmlns:a16="http://schemas.microsoft.com/office/drawing/2014/main" val="20003"/>
                    </a:ext>
                  </a:extLst>
                </a:gridCol>
              </a:tblGrid>
              <a:tr h="637507">
                <a:tc>
                  <a:txBody>
                    <a:bodyPr/>
                    <a:lstStyle/>
                    <a:p>
                      <a:r>
                        <a:rPr lang="en-US" dirty="0"/>
                        <a:t>Commodity</a:t>
                      </a:r>
                    </a:p>
                  </a:txBody>
                  <a:tcPr/>
                </a:tc>
                <a:tc>
                  <a:txBody>
                    <a:bodyPr/>
                    <a:lstStyle/>
                    <a:p>
                      <a:r>
                        <a:rPr lang="en-US" dirty="0"/>
                        <a:t>Associated Program</a:t>
                      </a:r>
                    </a:p>
                  </a:txBody>
                  <a:tcPr/>
                </a:tc>
                <a:tc>
                  <a:txBody>
                    <a:bodyPr/>
                    <a:lstStyle/>
                    <a:p>
                      <a:r>
                        <a:rPr lang="en-US" dirty="0"/>
                        <a:t>Unit</a:t>
                      </a:r>
                      <a:r>
                        <a:rPr lang="en-US" baseline="0" dirty="0"/>
                        <a:t> of Measure</a:t>
                      </a:r>
                      <a:endParaRPr lang="en-US" dirty="0"/>
                    </a:p>
                  </a:txBody>
                  <a:tcPr/>
                </a:tc>
                <a:tc>
                  <a:txBody>
                    <a:bodyPr/>
                    <a:lstStyle/>
                    <a:p>
                      <a:r>
                        <a:rPr lang="en-US" dirty="0"/>
                        <a:t>Special Handling</a:t>
                      </a:r>
                    </a:p>
                  </a:txBody>
                  <a:tcPr/>
                </a:tc>
                <a:extLst>
                  <a:ext uri="{0D108BD9-81ED-4DB2-BD59-A6C34878D82A}">
                    <a16:rowId xmlns="" xmlns:a16="http://schemas.microsoft.com/office/drawing/2014/main" val="10000"/>
                  </a:ext>
                </a:extLst>
              </a:tr>
              <a:tr h="369349">
                <a:tc>
                  <a:txBody>
                    <a:bodyPr/>
                    <a:lstStyle/>
                    <a:p>
                      <a:r>
                        <a:rPr lang="en-US" sz="1300" dirty="0" err="1">
                          <a:solidFill>
                            <a:srgbClr val="000000"/>
                          </a:solidFill>
                          <a:latin typeface="+mn-lt"/>
                        </a:rPr>
                        <a:t>Tenofovir</a:t>
                      </a:r>
                      <a:r>
                        <a:rPr lang="en-US" sz="1300" dirty="0">
                          <a:solidFill>
                            <a:srgbClr val="000000"/>
                          </a:solidFill>
                          <a:latin typeface="+mn-lt"/>
                        </a:rPr>
                        <a:t>/Lamivudine/</a:t>
                      </a:r>
                      <a:r>
                        <a:rPr lang="en-US" sz="1300" dirty="0" err="1">
                          <a:solidFill>
                            <a:srgbClr val="000000"/>
                          </a:solidFill>
                          <a:latin typeface="+mn-lt"/>
                        </a:rPr>
                        <a:t>Efavirenz</a:t>
                      </a:r>
                      <a:r>
                        <a:rPr lang="en-US" sz="1300" dirty="0">
                          <a:solidFill>
                            <a:srgbClr val="000000"/>
                          </a:solidFill>
                          <a:latin typeface="+mn-lt"/>
                        </a:rPr>
                        <a:t> 600/300/300</a:t>
                      </a:r>
                      <a:endParaRPr lang="en-US" sz="1300" dirty="0">
                        <a:latin typeface="+mn-lt"/>
                      </a:endParaRPr>
                    </a:p>
                  </a:txBody>
                  <a:tcPr/>
                </a:tc>
                <a:tc>
                  <a:txBody>
                    <a:bodyPr/>
                    <a:lstStyle/>
                    <a:p>
                      <a:r>
                        <a:rPr lang="en-US" sz="1300" dirty="0">
                          <a:latin typeface="+mn-lt"/>
                        </a:rPr>
                        <a:t>HIV</a:t>
                      </a:r>
                    </a:p>
                  </a:txBody>
                  <a:tcPr/>
                </a:tc>
                <a:tc>
                  <a:txBody>
                    <a:bodyPr/>
                    <a:lstStyle/>
                    <a:p>
                      <a:r>
                        <a:rPr lang="en-US" sz="1300" dirty="0">
                          <a:latin typeface="+mn-lt"/>
                        </a:rPr>
                        <a:t>Bottle of 30 tabs</a:t>
                      </a:r>
                    </a:p>
                  </a:txBody>
                  <a:tcPr/>
                </a:tc>
                <a:tc>
                  <a:txBody>
                    <a:bodyPr/>
                    <a:lstStyle/>
                    <a:p>
                      <a:r>
                        <a:rPr lang="en-US" sz="1300" dirty="0">
                          <a:latin typeface="+mn-lt"/>
                        </a:rPr>
                        <a:t>None</a:t>
                      </a:r>
                    </a:p>
                  </a:txBody>
                  <a:tcPr/>
                </a:tc>
                <a:extLst>
                  <a:ext uri="{0D108BD9-81ED-4DB2-BD59-A6C34878D82A}">
                    <a16:rowId xmlns="" xmlns:a16="http://schemas.microsoft.com/office/drawing/2014/main" val="10001"/>
                  </a:ext>
                </a:extLst>
              </a:tr>
              <a:tr h="369349">
                <a:tc>
                  <a:txBody>
                    <a:bodyPr/>
                    <a:lstStyle/>
                    <a:p>
                      <a:r>
                        <a:rPr lang="en-US" sz="1300" dirty="0">
                          <a:latin typeface="+mn-lt"/>
                        </a:rPr>
                        <a:t>Male Condoms</a:t>
                      </a:r>
                    </a:p>
                  </a:txBody>
                  <a:tcPr/>
                </a:tc>
                <a:tc>
                  <a:txBody>
                    <a:bodyPr/>
                    <a:lstStyle/>
                    <a:p>
                      <a:r>
                        <a:rPr lang="en-US" sz="1300" dirty="0">
                          <a:solidFill>
                            <a:srgbClr val="000000"/>
                          </a:solidFill>
                          <a:latin typeface="+mn-lt"/>
                        </a:rPr>
                        <a:t>RMNCAH</a:t>
                      </a:r>
                      <a:endParaRPr lang="en-US" sz="1300" dirty="0">
                        <a:latin typeface="+mn-lt"/>
                      </a:endParaRPr>
                    </a:p>
                  </a:txBody>
                  <a:tcPr/>
                </a:tc>
                <a:tc>
                  <a:txBody>
                    <a:bodyPr/>
                    <a:lstStyle/>
                    <a:p>
                      <a:r>
                        <a:rPr lang="en-US" sz="1300" dirty="0">
                          <a:latin typeface="+mn-lt"/>
                        </a:rPr>
                        <a:t>Condom</a:t>
                      </a:r>
                    </a:p>
                  </a:txBody>
                  <a:tcPr/>
                </a:tc>
                <a:tc>
                  <a:txBody>
                    <a:bodyPr/>
                    <a:lstStyle/>
                    <a:p>
                      <a:r>
                        <a:rPr lang="en-US" sz="1300" dirty="0">
                          <a:latin typeface="+mn-lt"/>
                        </a:rPr>
                        <a:t>None</a:t>
                      </a:r>
                    </a:p>
                  </a:txBody>
                  <a:tcPr/>
                </a:tc>
                <a:extLst>
                  <a:ext uri="{0D108BD9-81ED-4DB2-BD59-A6C34878D82A}">
                    <a16:rowId xmlns="" xmlns:a16="http://schemas.microsoft.com/office/drawing/2014/main" val="10002"/>
                  </a:ext>
                </a:extLst>
              </a:tr>
              <a:tr h="455362">
                <a:tc>
                  <a:txBody>
                    <a:bodyPr/>
                    <a:lstStyle/>
                    <a:p>
                      <a:r>
                        <a:rPr lang="en-US" sz="1300" dirty="0">
                          <a:latin typeface="+mn-lt"/>
                        </a:rPr>
                        <a:t>Malaria</a:t>
                      </a:r>
                      <a:r>
                        <a:rPr lang="en-US" sz="1300" baseline="0" dirty="0">
                          <a:latin typeface="+mn-lt"/>
                        </a:rPr>
                        <a:t> RDTs</a:t>
                      </a:r>
                      <a:endParaRPr lang="en-US" sz="1300" dirty="0">
                        <a:latin typeface="+mn-lt"/>
                      </a:endParaRPr>
                    </a:p>
                  </a:txBody>
                  <a:tcPr/>
                </a:tc>
                <a:tc>
                  <a:txBody>
                    <a:bodyPr/>
                    <a:lstStyle/>
                    <a:p>
                      <a:r>
                        <a:rPr lang="en-US" sz="1300" dirty="0">
                          <a:latin typeface="+mn-lt"/>
                        </a:rPr>
                        <a:t>Malaria &amp; Lab</a:t>
                      </a:r>
                    </a:p>
                  </a:txBody>
                  <a:tcPr/>
                </a:tc>
                <a:tc>
                  <a:txBody>
                    <a:bodyPr/>
                    <a:lstStyle/>
                    <a:p>
                      <a:r>
                        <a:rPr lang="en-US" sz="1300" dirty="0">
                          <a:latin typeface="+mn-lt"/>
                        </a:rPr>
                        <a:t>Test, normally in packs of 25</a:t>
                      </a:r>
                    </a:p>
                  </a:txBody>
                  <a:tcPr/>
                </a:tc>
                <a:tc>
                  <a:txBody>
                    <a:bodyPr/>
                    <a:lstStyle/>
                    <a:p>
                      <a:r>
                        <a:rPr lang="en-US" sz="1300" dirty="0">
                          <a:latin typeface="+mn-lt"/>
                        </a:rPr>
                        <a:t>None</a:t>
                      </a:r>
                    </a:p>
                  </a:txBody>
                  <a:tcPr/>
                </a:tc>
                <a:extLst>
                  <a:ext uri="{0D108BD9-81ED-4DB2-BD59-A6C34878D82A}">
                    <a16:rowId xmlns="" xmlns:a16="http://schemas.microsoft.com/office/drawing/2014/main" val="10003"/>
                  </a:ext>
                </a:extLst>
              </a:tr>
              <a:tr h="369349">
                <a:tc>
                  <a:txBody>
                    <a:bodyPr/>
                    <a:lstStyle/>
                    <a:p>
                      <a:r>
                        <a:rPr lang="en-US" sz="1300" dirty="0">
                          <a:latin typeface="+mn-lt"/>
                        </a:rPr>
                        <a:t>Long-lasting Insecticidal Nets</a:t>
                      </a:r>
                    </a:p>
                  </a:txBody>
                  <a:tcPr/>
                </a:tc>
                <a:tc>
                  <a:txBody>
                    <a:bodyPr/>
                    <a:lstStyle/>
                    <a:p>
                      <a:r>
                        <a:rPr lang="en-US" sz="1300" dirty="0">
                          <a:latin typeface="+mn-lt"/>
                        </a:rPr>
                        <a:t>Malaria</a:t>
                      </a:r>
                    </a:p>
                  </a:txBody>
                  <a:tcPr/>
                </a:tc>
                <a:tc>
                  <a:txBody>
                    <a:bodyPr/>
                    <a:lstStyle/>
                    <a:p>
                      <a:r>
                        <a:rPr lang="en-US" sz="1300" dirty="0">
                          <a:latin typeface="+mn-lt"/>
                        </a:rPr>
                        <a:t>Single LLIN</a:t>
                      </a:r>
                    </a:p>
                  </a:txBody>
                  <a:tcPr/>
                </a:tc>
                <a:tc>
                  <a:txBody>
                    <a:bodyPr/>
                    <a:lstStyle/>
                    <a:p>
                      <a:r>
                        <a:rPr lang="en-US" sz="1300" dirty="0">
                          <a:latin typeface="+mn-lt"/>
                        </a:rPr>
                        <a:t>None</a:t>
                      </a:r>
                    </a:p>
                  </a:txBody>
                  <a:tcPr/>
                </a:tc>
                <a:extLst>
                  <a:ext uri="{0D108BD9-81ED-4DB2-BD59-A6C34878D82A}">
                    <a16:rowId xmlns="" xmlns:a16="http://schemas.microsoft.com/office/drawing/2014/main" val="10004"/>
                  </a:ext>
                </a:extLst>
              </a:tr>
              <a:tr h="455362">
                <a:tc>
                  <a:txBody>
                    <a:bodyPr/>
                    <a:lstStyle/>
                    <a:p>
                      <a:r>
                        <a:rPr lang="en-US" sz="1300" dirty="0">
                          <a:latin typeface="+mn-lt"/>
                        </a:rPr>
                        <a:t>Rifampicin/INH/Pyrazinamide/Ethambutol 150/75/400/275 mg</a:t>
                      </a:r>
                    </a:p>
                  </a:txBody>
                  <a:tcPr/>
                </a:tc>
                <a:tc>
                  <a:txBody>
                    <a:bodyPr/>
                    <a:lstStyle/>
                    <a:p>
                      <a:r>
                        <a:rPr lang="en-US" sz="1300" dirty="0">
                          <a:latin typeface="+mn-lt"/>
                        </a:rPr>
                        <a:t>TB</a:t>
                      </a:r>
                    </a:p>
                  </a:txBody>
                  <a:tcPr/>
                </a:tc>
                <a:tc>
                  <a:txBody>
                    <a:bodyPr/>
                    <a:lstStyle/>
                    <a:p>
                      <a:r>
                        <a:rPr lang="en-US" sz="1300" dirty="0">
                          <a:latin typeface="+mn-lt"/>
                        </a:rPr>
                        <a:t>Bottle</a:t>
                      </a:r>
                      <a:r>
                        <a:rPr lang="en-US" sz="1300" baseline="0" dirty="0">
                          <a:latin typeface="+mn-lt"/>
                        </a:rPr>
                        <a:t> of 500</a:t>
                      </a:r>
                      <a:endParaRPr lang="en-US" sz="1300" dirty="0">
                        <a:latin typeface="+mn-lt"/>
                      </a:endParaRPr>
                    </a:p>
                  </a:txBody>
                  <a:tcPr/>
                </a:tc>
                <a:tc>
                  <a:txBody>
                    <a:bodyPr/>
                    <a:lstStyle/>
                    <a:p>
                      <a:r>
                        <a:rPr lang="en-US" sz="1300" dirty="0">
                          <a:latin typeface="+mn-lt"/>
                        </a:rPr>
                        <a:t>Cool, dry place, less than 25C</a:t>
                      </a:r>
                    </a:p>
                  </a:txBody>
                  <a:tcPr/>
                </a:tc>
                <a:extLst>
                  <a:ext uri="{0D108BD9-81ED-4DB2-BD59-A6C34878D82A}">
                    <a16:rowId xmlns="" xmlns:a16="http://schemas.microsoft.com/office/drawing/2014/main" val="10005"/>
                  </a:ext>
                </a:extLst>
              </a:tr>
              <a:tr h="455362">
                <a:tc>
                  <a:txBody>
                    <a:bodyPr/>
                    <a:lstStyle/>
                    <a:p>
                      <a:r>
                        <a:rPr lang="en-US" sz="1300" kern="1200" dirty="0">
                          <a:solidFill>
                            <a:schemeClr val="dk1"/>
                          </a:solidFill>
                          <a:latin typeface="+mn-lt"/>
                          <a:ea typeface="+mn-ea"/>
                          <a:cs typeface="+mn-cs"/>
                        </a:rPr>
                        <a:t>Depot Medroxyprogesterone Acetate Intra-muscular</a:t>
                      </a:r>
                    </a:p>
                  </a:txBody>
                  <a:tcPr/>
                </a:tc>
                <a:tc>
                  <a:txBody>
                    <a:bodyPr/>
                    <a:lstStyle/>
                    <a:p>
                      <a:r>
                        <a:rPr lang="en-US" sz="1300" dirty="0">
                          <a:latin typeface="+mn-lt"/>
                        </a:rPr>
                        <a:t>RMNCAH &amp; Family Health</a:t>
                      </a:r>
                    </a:p>
                  </a:txBody>
                  <a:tcPr/>
                </a:tc>
                <a:tc>
                  <a:txBody>
                    <a:bodyPr/>
                    <a:lstStyle/>
                    <a:p>
                      <a:r>
                        <a:rPr lang="en-US" sz="1300" dirty="0">
                          <a:latin typeface="+mn-lt"/>
                        </a:rPr>
                        <a:t>Vial</a:t>
                      </a:r>
                    </a:p>
                  </a:txBody>
                  <a:tcPr/>
                </a:tc>
                <a:tc>
                  <a:txBody>
                    <a:bodyPr/>
                    <a:lstStyle/>
                    <a:p>
                      <a:r>
                        <a:rPr lang="en-US" sz="1300" dirty="0">
                          <a:latin typeface="+mn-lt"/>
                        </a:rPr>
                        <a:t>20-25C</a:t>
                      </a:r>
                      <a:r>
                        <a:rPr lang="en-US" sz="1300" baseline="0" dirty="0">
                          <a:latin typeface="+mn-lt"/>
                        </a:rPr>
                        <a:t> - </a:t>
                      </a:r>
                      <a:r>
                        <a:rPr lang="en-US" sz="1300" dirty="0">
                          <a:latin typeface="+mn-lt"/>
                        </a:rPr>
                        <a:t>Cool storage, vials must be up-right</a:t>
                      </a:r>
                    </a:p>
                  </a:txBody>
                  <a:tcPr/>
                </a:tc>
                <a:extLst>
                  <a:ext uri="{0D108BD9-81ED-4DB2-BD59-A6C34878D82A}">
                    <a16:rowId xmlns="" xmlns:a16="http://schemas.microsoft.com/office/drawing/2014/main" val="10006"/>
                  </a:ext>
                </a:extLst>
              </a:tr>
              <a:tr h="369349">
                <a:tc>
                  <a:txBody>
                    <a:bodyPr/>
                    <a:lstStyle/>
                    <a:p>
                      <a:r>
                        <a:rPr lang="en-US" sz="1300" dirty="0">
                          <a:latin typeface="+mn-lt"/>
                        </a:rPr>
                        <a:t>ORS</a:t>
                      </a:r>
                      <a:r>
                        <a:rPr lang="en-US" sz="1300" baseline="0" dirty="0">
                          <a:latin typeface="+mn-lt"/>
                        </a:rPr>
                        <a:t> + </a:t>
                      </a:r>
                      <a:r>
                        <a:rPr lang="en-US" sz="1300" dirty="0">
                          <a:latin typeface="+mn-lt"/>
                        </a:rPr>
                        <a:t>Zinc</a:t>
                      </a:r>
                    </a:p>
                  </a:txBody>
                  <a:tcPr/>
                </a:tc>
                <a:tc>
                  <a:txBody>
                    <a:bodyPr/>
                    <a:lstStyle/>
                    <a:p>
                      <a:r>
                        <a:rPr lang="en-US" sz="1300" dirty="0">
                          <a:latin typeface="+mn-lt"/>
                        </a:rPr>
                        <a:t>RMNCAH</a:t>
                      </a:r>
                    </a:p>
                  </a:txBody>
                  <a:tcPr/>
                </a:tc>
                <a:tc>
                  <a:txBody>
                    <a:bodyPr/>
                    <a:lstStyle/>
                    <a:p>
                      <a:r>
                        <a:rPr lang="en-US" sz="1300" dirty="0">
                          <a:latin typeface="+mn-lt"/>
                        </a:rPr>
                        <a:t>Sachet</a:t>
                      </a:r>
                    </a:p>
                  </a:txBody>
                  <a:tcPr/>
                </a:tc>
                <a:tc>
                  <a:txBody>
                    <a:bodyPr/>
                    <a:lstStyle/>
                    <a:p>
                      <a:r>
                        <a:rPr lang="en-US" sz="1300" dirty="0">
                          <a:latin typeface="+mn-lt"/>
                        </a:rPr>
                        <a:t>None</a:t>
                      </a:r>
                    </a:p>
                  </a:txBody>
                  <a:tcPr/>
                </a:tc>
                <a:extLst>
                  <a:ext uri="{0D108BD9-81ED-4DB2-BD59-A6C34878D82A}">
                    <a16:rowId xmlns="" xmlns:a16="http://schemas.microsoft.com/office/drawing/2014/main" val="10007"/>
                  </a:ext>
                </a:extLst>
              </a:tr>
              <a:tr h="455362">
                <a:tc>
                  <a:txBody>
                    <a:bodyPr/>
                    <a:lstStyle/>
                    <a:p>
                      <a:r>
                        <a:rPr lang="en-US" sz="1300" dirty="0">
                          <a:latin typeface="+mn-lt"/>
                        </a:rPr>
                        <a:t>Tetanus Toxoid</a:t>
                      </a:r>
                    </a:p>
                  </a:txBody>
                  <a:tcPr/>
                </a:tc>
                <a:tc>
                  <a:txBody>
                    <a:bodyPr/>
                    <a:lstStyle/>
                    <a:p>
                      <a:r>
                        <a:rPr lang="en-US" sz="1300" dirty="0">
                          <a:latin typeface="+mn-lt"/>
                        </a:rPr>
                        <a:t>VMMC and RMNCAH</a:t>
                      </a:r>
                    </a:p>
                  </a:txBody>
                  <a:tcPr/>
                </a:tc>
                <a:tc>
                  <a:txBody>
                    <a:bodyPr/>
                    <a:lstStyle/>
                    <a:p>
                      <a:r>
                        <a:rPr lang="en-US" sz="1300" dirty="0">
                          <a:latin typeface="+mn-lt"/>
                        </a:rPr>
                        <a:t>Vial</a:t>
                      </a:r>
                    </a:p>
                  </a:txBody>
                  <a:tcPr/>
                </a:tc>
                <a:tc>
                  <a:txBody>
                    <a:bodyPr/>
                    <a:lstStyle/>
                    <a:p>
                      <a:r>
                        <a:rPr lang="en-US" sz="1300" dirty="0">
                          <a:latin typeface="+mn-lt"/>
                        </a:rPr>
                        <a:t>Cold storage 2-8C</a:t>
                      </a:r>
                    </a:p>
                  </a:txBody>
                  <a:tcPr/>
                </a:tc>
                <a:extLst>
                  <a:ext uri="{0D108BD9-81ED-4DB2-BD59-A6C34878D82A}">
                    <a16:rowId xmlns="" xmlns:a16="http://schemas.microsoft.com/office/drawing/2014/main" val="10008"/>
                  </a:ext>
                </a:extLst>
              </a:tr>
              <a:tr h="369349">
                <a:tc>
                  <a:txBody>
                    <a:bodyPr/>
                    <a:lstStyle/>
                    <a:p>
                      <a:r>
                        <a:rPr lang="en-US" sz="1300" dirty="0">
                          <a:latin typeface="+mn-lt"/>
                        </a:rPr>
                        <a:t>Oxytocin International Units</a:t>
                      </a:r>
                    </a:p>
                  </a:txBody>
                  <a:tcPr/>
                </a:tc>
                <a:tc>
                  <a:txBody>
                    <a:bodyPr/>
                    <a:lstStyle/>
                    <a:p>
                      <a:r>
                        <a:rPr lang="en-US" sz="1300" dirty="0">
                          <a:latin typeface="+mn-lt"/>
                        </a:rPr>
                        <a:t>RMNCAH</a:t>
                      </a:r>
                    </a:p>
                  </a:txBody>
                  <a:tcPr/>
                </a:tc>
                <a:tc>
                  <a:txBody>
                    <a:bodyPr/>
                    <a:lstStyle/>
                    <a:p>
                      <a:r>
                        <a:rPr lang="en-US" sz="1300" dirty="0">
                          <a:latin typeface="+mn-lt"/>
                        </a:rPr>
                        <a:t>Vial</a:t>
                      </a:r>
                    </a:p>
                  </a:txBody>
                  <a:tcPr/>
                </a:tc>
                <a:tc>
                  <a:txBody>
                    <a:bodyPr/>
                    <a:lstStyle/>
                    <a:p>
                      <a:r>
                        <a:rPr lang="en-US" sz="1300" dirty="0">
                          <a:latin typeface="+mn-lt"/>
                        </a:rPr>
                        <a:t>Cold</a:t>
                      </a:r>
                      <a:r>
                        <a:rPr lang="en-US" sz="1300" baseline="0" dirty="0">
                          <a:latin typeface="+mn-lt"/>
                        </a:rPr>
                        <a:t> storage 2-8C</a:t>
                      </a:r>
                      <a:endParaRPr lang="en-US" sz="1300" dirty="0">
                        <a:latin typeface="+mn-lt"/>
                      </a:endParaRPr>
                    </a:p>
                  </a:txBody>
                  <a:tcPr/>
                </a:tc>
                <a:extLst>
                  <a:ext uri="{0D108BD9-81ED-4DB2-BD59-A6C34878D82A}">
                    <a16:rowId xmlns="" xmlns:a16="http://schemas.microsoft.com/office/drawing/2014/main" val="10009"/>
                  </a:ext>
                </a:extLst>
              </a:tr>
              <a:tr h="369349">
                <a:tc>
                  <a:txBody>
                    <a:bodyPr/>
                    <a:lstStyle/>
                    <a:p>
                      <a:r>
                        <a:rPr lang="en-US" sz="1300" dirty="0">
                          <a:latin typeface="+mn-lt"/>
                        </a:rPr>
                        <a:t>ACTs (AL) 6x4</a:t>
                      </a:r>
                    </a:p>
                  </a:txBody>
                  <a:tcPr/>
                </a:tc>
                <a:tc>
                  <a:txBody>
                    <a:bodyPr/>
                    <a:lstStyle/>
                    <a:p>
                      <a:r>
                        <a:rPr lang="en-US" sz="1300" dirty="0">
                          <a:latin typeface="+mn-lt"/>
                        </a:rPr>
                        <a:t>EMHS &amp; Malaria</a:t>
                      </a:r>
                    </a:p>
                  </a:txBody>
                  <a:tcPr/>
                </a:tc>
                <a:tc>
                  <a:txBody>
                    <a:bodyPr/>
                    <a:lstStyle/>
                    <a:p>
                      <a:r>
                        <a:rPr lang="en-US" sz="1300" dirty="0">
                          <a:latin typeface="+mn-lt"/>
                        </a:rPr>
                        <a:t>Packet</a:t>
                      </a:r>
                    </a:p>
                  </a:txBody>
                  <a:tcPr/>
                </a:tc>
                <a:tc>
                  <a:txBody>
                    <a:bodyPr/>
                    <a:lstStyle/>
                    <a:p>
                      <a:r>
                        <a:rPr lang="en-US" sz="1300" dirty="0">
                          <a:latin typeface="+mn-lt"/>
                        </a:rPr>
                        <a:t>None</a:t>
                      </a:r>
                    </a:p>
                  </a:txBody>
                  <a:tcPr/>
                </a:tc>
                <a:extLst>
                  <a:ext uri="{0D108BD9-81ED-4DB2-BD59-A6C34878D82A}">
                    <a16:rowId xmlns="" xmlns:a16="http://schemas.microsoft.com/office/drawing/2014/main" val="10010"/>
                  </a:ext>
                </a:extLst>
              </a:tr>
              <a:tr h="455362">
                <a:tc>
                  <a:txBody>
                    <a:bodyPr/>
                    <a:lstStyle/>
                    <a:p>
                      <a:r>
                        <a:rPr lang="en-US" sz="1300" dirty="0">
                          <a:latin typeface="+mn-lt"/>
                        </a:rPr>
                        <a:t>Amoxicillin 250mg</a:t>
                      </a:r>
                      <a:r>
                        <a:rPr lang="en-US" sz="1300" baseline="0" dirty="0">
                          <a:latin typeface="+mn-lt"/>
                        </a:rPr>
                        <a:t> Capsule</a:t>
                      </a:r>
                      <a:endParaRPr lang="en-US" sz="1300" dirty="0">
                        <a:latin typeface="+mn-lt"/>
                      </a:endParaRPr>
                    </a:p>
                  </a:txBody>
                  <a:tcPr/>
                </a:tc>
                <a:tc>
                  <a:txBody>
                    <a:bodyPr/>
                    <a:lstStyle/>
                    <a:p>
                      <a:r>
                        <a:rPr lang="en-US" sz="1300" dirty="0">
                          <a:latin typeface="+mn-lt"/>
                        </a:rPr>
                        <a:t>EMHS</a:t>
                      </a:r>
                    </a:p>
                  </a:txBody>
                  <a:tcPr/>
                </a:tc>
                <a:tc>
                  <a:txBody>
                    <a:bodyPr/>
                    <a:lstStyle/>
                    <a:p>
                      <a:r>
                        <a:rPr lang="en-US" sz="1300" dirty="0">
                          <a:latin typeface="+mn-lt"/>
                        </a:rPr>
                        <a:t>Bottle of 1000 capsules</a:t>
                      </a:r>
                    </a:p>
                  </a:txBody>
                  <a:tcPr/>
                </a:tc>
                <a:tc>
                  <a:txBody>
                    <a:bodyPr/>
                    <a:lstStyle/>
                    <a:p>
                      <a:r>
                        <a:rPr lang="en-US" sz="1300" dirty="0">
                          <a:latin typeface="+mn-lt"/>
                        </a:rPr>
                        <a:t>None</a:t>
                      </a:r>
                    </a:p>
                  </a:txBody>
                  <a:tcPr/>
                </a:tc>
                <a:extLst>
                  <a:ext uri="{0D108BD9-81ED-4DB2-BD59-A6C34878D82A}">
                    <a16:rowId xmlns="" xmlns:a16="http://schemas.microsoft.com/office/drawing/2014/main" val="10011"/>
                  </a:ext>
                </a:extLst>
              </a:tr>
              <a:tr h="369349">
                <a:tc>
                  <a:txBody>
                    <a:bodyPr/>
                    <a:lstStyle/>
                    <a:p>
                      <a:r>
                        <a:rPr lang="en-US" sz="1300" dirty="0">
                          <a:latin typeface="+mn-lt"/>
                        </a:rPr>
                        <a:t>Metformin 500mg</a:t>
                      </a:r>
                      <a:r>
                        <a:rPr lang="en-US" sz="1300" baseline="0" dirty="0">
                          <a:latin typeface="+mn-lt"/>
                        </a:rPr>
                        <a:t> tablets</a:t>
                      </a:r>
                      <a:endParaRPr lang="en-US" sz="1300" dirty="0">
                        <a:latin typeface="+mn-lt"/>
                      </a:endParaRPr>
                    </a:p>
                  </a:txBody>
                  <a:tcPr/>
                </a:tc>
                <a:tc>
                  <a:txBody>
                    <a:bodyPr/>
                    <a:lstStyle/>
                    <a:p>
                      <a:r>
                        <a:rPr lang="en-US" sz="1300" dirty="0">
                          <a:latin typeface="+mn-lt"/>
                        </a:rPr>
                        <a:t>EMHS &amp; NCD</a:t>
                      </a:r>
                    </a:p>
                  </a:txBody>
                  <a:tcPr/>
                </a:tc>
                <a:tc>
                  <a:txBody>
                    <a:bodyPr/>
                    <a:lstStyle/>
                    <a:p>
                      <a:r>
                        <a:rPr lang="en-US" sz="1300" dirty="0">
                          <a:latin typeface="+mn-lt"/>
                        </a:rPr>
                        <a:t>Bottle of 100 tablets</a:t>
                      </a:r>
                    </a:p>
                  </a:txBody>
                  <a:tcPr/>
                </a:tc>
                <a:tc>
                  <a:txBody>
                    <a:bodyPr/>
                    <a:lstStyle/>
                    <a:p>
                      <a:r>
                        <a:rPr lang="en-US" sz="1300" dirty="0">
                          <a:latin typeface="+mn-lt"/>
                        </a:rPr>
                        <a:t>Cold storage</a:t>
                      </a:r>
                    </a:p>
                  </a:txBody>
                  <a:tcPr/>
                </a:tc>
                <a:extLst>
                  <a:ext uri="{0D108BD9-81ED-4DB2-BD59-A6C34878D82A}">
                    <a16:rowId xmlns="" xmlns:a16="http://schemas.microsoft.com/office/drawing/2014/main" val="10012"/>
                  </a:ext>
                </a:extLst>
              </a:tr>
              <a:tr h="455362">
                <a:tc>
                  <a:txBody>
                    <a:bodyPr/>
                    <a:lstStyle/>
                    <a:p>
                      <a:r>
                        <a:rPr lang="en-US" sz="1300" dirty="0">
                          <a:latin typeface="+mn-lt"/>
                        </a:rPr>
                        <a:t>Determine HIV RTK</a:t>
                      </a:r>
                    </a:p>
                  </a:txBody>
                  <a:tcPr/>
                </a:tc>
                <a:tc>
                  <a:txBody>
                    <a:bodyPr/>
                    <a:lstStyle/>
                    <a:p>
                      <a:r>
                        <a:rPr lang="en-US" sz="1300" dirty="0">
                          <a:latin typeface="+mn-lt"/>
                        </a:rPr>
                        <a:t>HIV</a:t>
                      </a:r>
                    </a:p>
                  </a:txBody>
                  <a:tcPr/>
                </a:tc>
                <a:tc>
                  <a:txBody>
                    <a:bodyPr/>
                    <a:lstStyle/>
                    <a:p>
                      <a:r>
                        <a:rPr lang="en-US" sz="1300" dirty="0">
                          <a:latin typeface="+mn-lt"/>
                        </a:rPr>
                        <a:t>Test normally in packs of 100</a:t>
                      </a:r>
                    </a:p>
                  </a:txBody>
                  <a:tcPr/>
                </a:tc>
                <a:tc>
                  <a:txBody>
                    <a:bodyPr/>
                    <a:lstStyle/>
                    <a:p>
                      <a:r>
                        <a:rPr lang="en-US" sz="1300" dirty="0">
                          <a:latin typeface="+mn-lt"/>
                        </a:rPr>
                        <a:t>None</a:t>
                      </a:r>
                    </a:p>
                  </a:txBody>
                  <a:tcPr/>
                </a:tc>
                <a:extLst>
                  <a:ext uri="{0D108BD9-81ED-4DB2-BD59-A6C34878D82A}">
                    <a16:rowId xmlns="" xmlns:a16="http://schemas.microsoft.com/office/drawing/2014/main" val="10013"/>
                  </a:ext>
                </a:extLst>
              </a:tr>
            </a:tbl>
          </a:graphicData>
        </a:graphic>
      </p:graphicFrame>
    </p:spTree>
    <p:extLst>
      <p:ext uri="{BB962C8B-B14F-4D97-AF65-F5344CB8AC3E}">
        <p14:creationId xmlns:p14="http://schemas.microsoft.com/office/powerpoint/2010/main" val="13176750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2895" y="533400"/>
            <a:ext cx="7391400" cy="1569660"/>
          </a:xfrm>
        </p:spPr>
        <p:txBody>
          <a:bodyPr/>
          <a:lstStyle/>
          <a:p>
            <a:r>
              <a:rPr lang="en-US" dirty="0"/>
              <a:t>Uganda NSCA Preparation</a:t>
            </a:r>
            <a:br>
              <a:rPr lang="en-US" dirty="0"/>
            </a:br>
            <a:r>
              <a:rPr lang="en-US" dirty="0"/>
              <a:t/>
            </a:r>
            <a:br>
              <a:rPr lang="en-US" dirty="0"/>
            </a:br>
            <a:r>
              <a:rPr lang="en-US" i="1" dirty="0"/>
              <a:t>Country X Official Name</a:t>
            </a:r>
            <a:r>
              <a:rPr lang="en-US" i="1" dirty="0">
                <a:solidFill>
                  <a:schemeClr val="bg1"/>
                </a:solidFill>
              </a:rPr>
              <a:t>, Official Organization</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2465504563"/>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838200"/>
            <a:ext cx="7772400" cy="5682734"/>
          </a:xfrm>
        </p:spPr>
        <p:txBody>
          <a:bodyPr>
            <a:normAutofit/>
          </a:bodyPr>
          <a:lstStyle/>
          <a:p>
            <a:r>
              <a:rPr lang="en-US" dirty="0"/>
              <a:t>SOW was finalized engaging:</a:t>
            </a:r>
          </a:p>
          <a:p>
            <a:pPr lvl="1"/>
            <a:r>
              <a:rPr lang="en-US" dirty="0"/>
              <a:t>Ministry of Health</a:t>
            </a:r>
          </a:p>
          <a:p>
            <a:pPr lvl="1"/>
            <a:r>
              <a:rPr lang="en-US" dirty="0"/>
              <a:t>USAID/Washington and country X Mission</a:t>
            </a:r>
          </a:p>
          <a:p>
            <a:pPr lvl="1"/>
            <a:r>
              <a:rPr lang="en-US" dirty="0"/>
              <a:t>Global Fund</a:t>
            </a:r>
          </a:p>
          <a:p>
            <a:pPr lvl="1"/>
            <a:r>
              <a:rPr lang="en-US" dirty="0"/>
              <a:t>UHSC/MSH</a:t>
            </a:r>
          </a:p>
          <a:p>
            <a:pPr lvl="1"/>
            <a:r>
              <a:rPr lang="en-US" dirty="0"/>
              <a:t>Stakeholder Meeting on December 20, 2017</a:t>
            </a:r>
          </a:p>
          <a:p>
            <a:r>
              <a:rPr lang="en-US" dirty="0"/>
              <a:t>Selection of implementers traveling for country X NSCA from:</a:t>
            </a:r>
          </a:p>
          <a:p>
            <a:pPr lvl="1"/>
            <a:r>
              <a:rPr lang="en-US" dirty="0"/>
              <a:t>USAID/Washington and country X Mission</a:t>
            </a:r>
          </a:p>
          <a:p>
            <a:pPr lvl="1"/>
            <a:r>
              <a:rPr lang="en-US" dirty="0"/>
              <a:t>GHSC-PSM</a:t>
            </a:r>
          </a:p>
          <a:p>
            <a:pPr lvl="1"/>
            <a:r>
              <a:rPr lang="en-US" dirty="0"/>
              <a:t>Global Fund</a:t>
            </a:r>
          </a:p>
          <a:p>
            <a:pPr lvl="1"/>
            <a:r>
              <a:rPr lang="en-US" dirty="0"/>
              <a:t>CMS</a:t>
            </a:r>
          </a:p>
          <a:p>
            <a:pPr lvl="1"/>
            <a:r>
              <a:rPr lang="en-US" dirty="0"/>
              <a:t>Ministry of Health</a:t>
            </a:r>
          </a:p>
          <a:p>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33</a:t>
            </a:fld>
            <a:endParaRPr lang="en-US"/>
          </a:p>
        </p:txBody>
      </p:sp>
      <p:sp>
        <p:nvSpPr>
          <p:cNvPr id="6" name="Title 5"/>
          <p:cNvSpPr>
            <a:spLocks noGrp="1"/>
          </p:cNvSpPr>
          <p:nvPr>
            <p:ph type="title"/>
          </p:nvPr>
        </p:nvSpPr>
        <p:spPr>
          <a:xfrm>
            <a:off x="457200" y="457200"/>
            <a:ext cx="7772400" cy="523220"/>
          </a:xfrm>
        </p:spPr>
        <p:txBody>
          <a:bodyPr/>
          <a:lstStyle/>
          <a:p>
            <a:r>
              <a:rPr lang="en-US" dirty="0"/>
              <a:t>NSCA Preparation</a:t>
            </a:r>
          </a:p>
        </p:txBody>
      </p:sp>
      <p:sp>
        <p:nvSpPr>
          <p:cNvPr id="4" name="Oval Callout 3"/>
          <p:cNvSpPr/>
          <p:nvPr/>
        </p:nvSpPr>
        <p:spPr>
          <a:xfrm>
            <a:off x="6934200" y="1524000"/>
            <a:ext cx="16764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List your prep work.</a:t>
            </a:r>
          </a:p>
        </p:txBody>
      </p:sp>
    </p:spTree>
    <p:extLst>
      <p:ext uri="{BB962C8B-B14F-4D97-AF65-F5344CB8AC3E}">
        <p14:creationId xmlns:p14="http://schemas.microsoft.com/office/powerpoint/2010/main" val="7010571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34</a:t>
            </a:fld>
            <a:endParaRPr lang="en-US"/>
          </a:p>
        </p:txBody>
      </p:sp>
      <p:sp>
        <p:nvSpPr>
          <p:cNvPr id="6" name="Title 5"/>
          <p:cNvSpPr>
            <a:spLocks noGrp="1"/>
          </p:cNvSpPr>
          <p:nvPr>
            <p:ph type="title"/>
          </p:nvPr>
        </p:nvSpPr>
        <p:spPr>
          <a:xfrm>
            <a:off x="457200" y="457200"/>
            <a:ext cx="7772400" cy="523220"/>
          </a:xfrm>
        </p:spPr>
        <p:txBody>
          <a:bodyPr/>
          <a:lstStyle/>
          <a:p>
            <a:r>
              <a:rPr lang="en-US" dirty="0"/>
              <a:t>NSCA Preparation</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t="14667" b="8000"/>
          <a:stretch/>
        </p:blipFill>
        <p:spPr>
          <a:xfrm>
            <a:off x="348779" y="1095355"/>
            <a:ext cx="8490421" cy="4924445"/>
          </a:xfrm>
          <a:prstGeom prst="rect">
            <a:avLst/>
          </a:prstGeom>
        </p:spPr>
      </p:pic>
      <p:sp>
        <p:nvSpPr>
          <p:cNvPr id="7" name="Oval Callout 6"/>
          <p:cNvSpPr/>
          <p:nvPr/>
        </p:nvSpPr>
        <p:spPr>
          <a:xfrm>
            <a:off x="6019800" y="1524000"/>
            <a:ext cx="26670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your preparation picture</a:t>
            </a:r>
          </a:p>
        </p:txBody>
      </p:sp>
    </p:spTree>
    <p:extLst>
      <p:ext uri="{BB962C8B-B14F-4D97-AF65-F5344CB8AC3E}">
        <p14:creationId xmlns:p14="http://schemas.microsoft.com/office/powerpoint/2010/main" val="7339184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9826" y="1098754"/>
            <a:ext cx="4343400" cy="5422179"/>
          </a:xfrm>
        </p:spPr>
        <p:txBody>
          <a:bodyPr>
            <a:normAutofit/>
          </a:bodyPr>
          <a:lstStyle/>
          <a:p>
            <a:r>
              <a:rPr lang="en-US" sz="2400" dirty="0"/>
              <a:t>NSCA International Training on revised tool including: NMS, JMS, MOH and USAID colleagues</a:t>
            </a:r>
          </a:p>
          <a:p>
            <a:r>
              <a:rPr lang="en-US" sz="2400" dirty="0"/>
              <a:t>Additional days to identify key central level respondents AND tailored questions for Uganda</a:t>
            </a:r>
          </a:p>
          <a:p>
            <a:pPr lvl="1"/>
            <a:r>
              <a:rPr lang="en-US" sz="2400" dirty="0"/>
              <a:t>Ex: Changing Supply Chain Strategic Plan to “National Pharmaceutical Sector Strategic Plan III”</a:t>
            </a:r>
          </a:p>
          <a:p>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35</a:t>
            </a:fld>
            <a:endParaRPr lang="en-US"/>
          </a:p>
        </p:txBody>
      </p:sp>
      <p:sp>
        <p:nvSpPr>
          <p:cNvPr id="6" name="Title 5"/>
          <p:cNvSpPr>
            <a:spLocks noGrp="1"/>
          </p:cNvSpPr>
          <p:nvPr>
            <p:ph type="title"/>
          </p:nvPr>
        </p:nvSpPr>
        <p:spPr>
          <a:xfrm>
            <a:off x="457200" y="457200"/>
            <a:ext cx="7772400" cy="523220"/>
          </a:xfrm>
        </p:spPr>
        <p:txBody>
          <a:bodyPr/>
          <a:lstStyle/>
          <a:p>
            <a:r>
              <a:rPr lang="en-US" dirty="0"/>
              <a:t>NSCA Preparation</a:t>
            </a:r>
          </a:p>
        </p:txBody>
      </p:sp>
      <p:pic>
        <p:nvPicPr>
          <p:cNvPr id="7" name="Picture 6"/>
          <p:cNvPicPr>
            <a:picLocks noChangeAspect="1"/>
          </p:cNvPicPr>
          <p:nvPr/>
        </p:nvPicPr>
        <p:blipFill>
          <a:blip r:embed="rId2"/>
          <a:stretch>
            <a:fillRect/>
          </a:stretch>
        </p:blipFill>
        <p:spPr>
          <a:xfrm>
            <a:off x="4724400" y="457200"/>
            <a:ext cx="3997368" cy="5501381"/>
          </a:xfrm>
          <a:prstGeom prst="rect">
            <a:avLst/>
          </a:prstGeom>
        </p:spPr>
      </p:pic>
      <p:sp>
        <p:nvSpPr>
          <p:cNvPr id="8" name="Oval Callout 7"/>
          <p:cNvSpPr/>
          <p:nvPr/>
        </p:nvSpPr>
        <p:spPr>
          <a:xfrm>
            <a:off x="6934200" y="1524000"/>
            <a:ext cx="16764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more info on prep.</a:t>
            </a:r>
          </a:p>
        </p:txBody>
      </p:sp>
    </p:spTree>
    <p:extLst>
      <p:ext uri="{BB962C8B-B14F-4D97-AF65-F5344CB8AC3E}">
        <p14:creationId xmlns:p14="http://schemas.microsoft.com/office/powerpoint/2010/main" val="26307640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9826" y="762000"/>
            <a:ext cx="8236974" cy="5758934"/>
          </a:xfrm>
        </p:spPr>
        <p:txBody>
          <a:bodyPr>
            <a:normAutofit fontScale="92500" lnSpcReduction="10000"/>
          </a:bodyPr>
          <a:lstStyle/>
          <a:p>
            <a:r>
              <a:rPr lang="en-US" sz="2400" dirty="0"/>
              <a:t>Review of the randomly sampled sites to ensure data collection teams are geographically grouped and that sites are accessible.</a:t>
            </a:r>
          </a:p>
          <a:p>
            <a:r>
              <a:rPr lang="en-US" sz="2400" dirty="0"/>
              <a:t>Shortlist data collectors for sampled sites</a:t>
            </a:r>
          </a:p>
          <a:p>
            <a:r>
              <a:rPr lang="en-US" sz="2400" dirty="0"/>
              <a:t>Develop presentation and data collector training slides</a:t>
            </a:r>
          </a:p>
          <a:p>
            <a:r>
              <a:rPr lang="en-US" sz="2400" dirty="0"/>
              <a:t>Review of all pertinent background information</a:t>
            </a:r>
          </a:p>
          <a:p>
            <a:pPr lvl="1"/>
            <a:r>
              <a:rPr lang="en-US" sz="2400" dirty="0"/>
              <a:t>National Pharmaceutical Sector Strategic Plan III and associated costing report</a:t>
            </a:r>
          </a:p>
          <a:p>
            <a:pPr lvl="1"/>
            <a:r>
              <a:rPr lang="en-US" sz="2400" dirty="0"/>
              <a:t>National Medicines Policy</a:t>
            </a:r>
          </a:p>
          <a:p>
            <a:pPr lvl="1"/>
            <a:r>
              <a:rPr lang="en-US" sz="2400" dirty="0"/>
              <a:t>Health Management Information System Vol. 1</a:t>
            </a:r>
          </a:p>
          <a:p>
            <a:pPr lvl="1"/>
            <a:r>
              <a:rPr lang="en-US" sz="2400" dirty="0"/>
              <a:t>USAID-MOH Implementation Letters</a:t>
            </a:r>
          </a:p>
          <a:p>
            <a:r>
              <a:rPr lang="en-US" sz="2400" dirty="0"/>
              <a:t>Finalize local logistics</a:t>
            </a:r>
          </a:p>
          <a:p>
            <a:r>
              <a:rPr lang="en-US" sz="2400" dirty="0"/>
              <a:t>Cross-country exchange of NSCA experiences – Rwanda, Cote d’Ivoire, Eritrea, Jamaica, Nigeria, Zambia</a:t>
            </a:r>
          </a:p>
        </p:txBody>
      </p:sp>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36</a:t>
            </a:fld>
            <a:endParaRPr lang="en-US"/>
          </a:p>
        </p:txBody>
      </p:sp>
      <p:sp>
        <p:nvSpPr>
          <p:cNvPr id="6" name="Title 5"/>
          <p:cNvSpPr>
            <a:spLocks noGrp="1"/>
          </p:cNvSpPr>
          <p:nvPr>
            <p:ph type="title"/>
          </p:nvPr>
        </p:nvSpPr>
        <p:spPr>
          <a:xfrm>
            <a:off x="228600" y="228600"/>
            <a:ext cx="7772400" cy="523220"/>
          </a:xfrm>
        </p:spPr>
        <p:txBody>
          <a:bodyPr/>
          <a:lstStyle/>
          <a:p>
            <a:r>
              <a:rPr lang="en-US" dirty="0"/>
              <a:t>NSCA Preparation</a:t>
            </a:r>
          </a:p>
        </p:txBody>
      </p:sp>
      <p:sp>
        <p:nvSpPr>
          <p:cNvPr id="7" name="Oval Callout 6"/>
          <p:cNvSpPr/>
          <p:nvPr/>
        </p:nvSpPr>
        <p:spPr>
          <a:xfrm>
            <a:off x="6934200" y="1524000"/>
            <a:ext cx="16764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more info on prep.</a:t>
            </a:r>
          </a:p>
        </p:txBody>
      </p:sp>
    </p:spTree>
    <p:extLst>
      <p:ext uri="{BB962C8B-B14F-4D97-AF65-F5344CB8AC3E}">
        <p14:creationId xmlns:p14="http://schemas.microsoft.com/office/powerpoint/2010/main" val="31011120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37</a:t>
            </a:fld>
            <a:endParaRPr lang="en-US"/>
          </a:p>
        </p:txBody>
      </p:sp>
      <p:sp>
        <p:nvSpPr>
          <p:cNvPr id="6" name="Title 5"/>
          <p:cNvSpPr>
            <a:spLocks noGrp="1"/>
          </p:cNvSpPr>
          <p:nvPr>
            <p:ph type="title"/>
          </p:nvPr>
        </p:nvSpPr>
        <p:spPr/>
        <p:txBody>
          <a:bodyPr/>
          <a:lstStyle/>
          <a:p>
            <a:endParaRPr lang="en-US"/>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15926" r="19167"/>
          <a:stretch/>
        </p:blipFill>
        <p:spPr>
          <a:xfrm>
            <a:off x="420442" y="857250"/>
            <a:ext cx="8303115" cy="4857750"/>
          </a:xfrm>
          <a:prstGeom prst="rect">
            <a:avLst/>
          </a:prstGeom>
        </p:spPr>
      </p:pic>
      <p:sp>
        <p:nvSpPr>
          <p:cNvPr id="8" name="Oval Callout 7"/>
          <p:cNvSpPr/>
          <p:nvPr/>
        </p:nvSpPr>
        <p:spPr>
          <a:xfrm>
            <a:off x="6934200" y="1524000"/>
            <a:ext cx="16764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prep photos.</a:t>
            </a:r>
          </a:p>
        </p:txBody>
      </p:sp>
    </p:spTree>
    <p:extLst>
      <p:ext uri="{BB962C8B-B14F-4D97-AF65-F5344CB8AC3E}">
        <p14:creationId xmlns:p14="http://schemas.microsoft.com/office/powerpoint/2010/main" val="28744533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705600" cy="3046988"/>
          </a:xfrm>
        </p:spPr>
        <p:txBody>
          <a:bodyPr/>
          <a:lstStyle/>
          <a:p>
            <a:r>
              <a:rPr lang="en-US" dirty="0"/>
              <a:t>II. SUPPLY CHAIN </a:t>
            </a:r>
            <a:br>
              <a:rPr lang="en-US" dirty="0"/>
            </a:br>
            <a:r>
              <a:rPr lang="en-US" dirty="0"/>
              <a:t>MAPPING STAKEHOLDER GROUPS DISCUSSION GUIDE</a:t>
            </a:r>
            <a:br>
              <a:rPr lang="en-US" dirty="0"/>
            </a:br>
            <a:r>
              <a:rPr lang="en-US" dirty="0"/>
              <a:t/>
            </a:r>
            <a:br>
              <a:rPr lang="en-US" dirty="0"/>
            </a:br>
            <a:r>
              <a:rPr lang="en-US" i="1" dirty="0"/>
              <a:t>Official Name, Official Organization</a:t>
            </a:r>
            <a:br>
              <a:rPr lang="en-US" i="1" dirty="0"/>
            </a:br>
            <a:endParaRPr lang="en-US" i="1" dirty="0"/>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3406515425"/>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4304233" y="1104869"/>
            <a:ext cx="4459597" cy="5507879"/>
          </a:xfrm>
          <a:prstGeom prst="rect">
            <a:avLst/>
          </a:prstGeom>
          <a:noFill/>
          <a:ln w="28575">
            <a:noFill/>
            <a:miter lim="800000"/>
            <a:headEnd/>
            <a:tailEnd/>
          </a:ln>
        </p:spPr>
        <p:txBody>
          <a:bodyPr vert="horz" wrap="square" lIns="91440" tIns="45720" rIns="91440" bIns="45720" numCol="1" anchor="t" anchorCtr="0" compatLnSpc="1">
            <a:prstTxWarp prst="textNoShape">
              <a:avLst/>
            </a:prstTxWarp>
          </a:bodyPr>
          <a:lstStyle>
            <a:lvl1pPr marL="234950" indent="-234950" algn="l" rtl="0" eaLnBrk="1" fontAlgn="base" hangingPunct="1">
              <a:spcBef>
                <a:spcPct val="20000"/>
              </a:spcBef>
              <a:spcAft>
                <a:spcPct val="0"/>
              </a:spcAft>
              <a:buChar char="•"/>
              <a:defRPr sz="2400">
                <a:solidFill>
                  <a:srgbClr val="154068"/>
                </a:solidFill>
                <a:latin typeface="+mn-lt"/>
                <a:ea typeface="+mn-ea"/>
                <a:cs typeface="+mn-cs"/>
              </a:defRPr>
            </a:lvl1pPr>
            <a:lvl2pPr marL="692150" indent="-234950" algn="l" rtl="0" eaLnBrk="1" fontAlgn="base" hangingPunct="1">
              <a:spcBef>
                <a:spcPct val="20000"/>
              </a:spcBef>
              <a:spcAft>
                <a:spcPct val="0"/>
              </a:spcAft>
              <a:buSzPct val="70000"/>
              <a:buFont typeface="Wingdings" pitchFamily="2" charset="2"/>
              <a:buChar char="§"/>
              <a:defRPr sz="2200">
                <a:solidFill>
                  <a:schemeClr val="tx1"/>
                </a:solidFill>
                <a:latin typeface="+mn-lt"/>
              </a:defRPr>
            </a:lvl2pPr>
            <a:lvl3pPr marL="1149350" indent="-234950" algn="l" rtl="0" eaLnBrk="1" fontAlgn="base" hangingPunct="1">
              <a:spcBef>
                <a:spcPct val="20000"/>
              </a:spcBef>
              <a:spcAft>
                <a:spcPct val="0"/>
              </a:spcAft>
              <a:buSzPct val="80000"/>
              <a:buFont typeface="Arial" charset="0"/>
              <a:buChar char="-"/>
              <a:defRPr sz="2000">
                <a:solidFill>
                  <a:schemeClr val="tx1"/>
                </a:solidFill>
                <a:latin typeface="+mn-lt"/>
              </a:defRPr>
            </a:lvl3pPr>
            <a:lvl4pPr marL="1606550" indent="-234950" algn="l" rtl="0" eaLnBrk="1" fontAlgn="base" hangingPunct="1">
              <a:spcBef>
                <a:spcPct val="20000"/>
              </a:spcBef>
              <a:spcAft>
                <a:spcPct val="0"/>
              </a:spcAft>
              <a:buChar char="–"/>
              <a:defRPr>
                <a:solidFill>
                  <a:schemeClr val="tx1"/>
                </a:solidFill>
                <a:latin typeface="+mn-lt"/>
              </a:defRPr>
            </a:lvl4pPr>
            <a:lvl5pPr marL="2063750" indent="-234950" algn="l" rtl="0" eaLnBrk="1" fontAlgn="base" hangingPunct="1">
              <a:spcBef>
                <a:spcPct val="20000"/>
              </a:spcBef>
              <a:spcAft>
                <a:spcPct val="0"/>
              </a:spcAft>
              <a:defRPr>
                <a:solidFill>
                  <a:schemeClr val="tx1"/>
                </a:solidFill>
                <a:latin typeface="+mn-lt"/>
              </a:defRPr>
            </a:lvl5pPr>
            <a:lvl6pPr marL="2520950" indent="-234950" algn="l" rtl="0" eaLnBrk="1" fontAlgn="base" hangingPunct="1">
              <a:spcBef>
                <a:spcPct val="20000"/>
              </a:spcBef>
              <a:spcAft>
                <a:spcPct val="0"/>
              </a:spcAft>
              <a:defRPr>
                <a:solidFill>
                  <a:schemeClr val="tx1"/>
                </a:solidFill>
                <a:latin typeface="+mn-lt"/>
              </a:defRPr>
            </a:lvl6pPr>
            <a:lvl7pPr marL="2978150" indent="-234950" algn="l" rtl="0" eaLnBrk="1" fontAlgn="base" hangingPunct="1">
              <a:spcBef>
                <a:spcPct val="20000"/>
              </a:spcBef>
              <a:spcAft>
                <a:spcPct val="0"/>
              </a:spcAft>
              <a:defRPr>
                <a:solidFill>
                  <a:schemeClr val="tx1"/>
                </a:solidFill>
                <a:latin typeface="+mn-lt"/>
              </a:defRPr>
            </a:lvl7pPr>
            <a:lvl8pPr marL="3435350" indent="-234950" algn="l" rtl="0" eaLnBrk="1" fontAlgn="base" hangingPunct="1">
              <a:spcBef>
                <a:spcPct val="20000"/>
              </a:spcBef>
              <a:spcAft>
                <a:spcPct val="0"/>
              </a:spcAft>
              <a:defRPr>
                <a:solidFill>
                  <a:schemeClr val="tx1"/>
                </a:solidFill>
                <a:latin typeface="+mn-lt"/>
              </a:defRPr>
            </a:lvl8pPr>
            <a:lvl9pPr marL="3892550" indent="-234950" algn="l" rtl="0" eaLnBrk="1" fontAlgn="base" hangingPunct="1">
              <a:spcBef>
                <a:spcPct val="20000"/>
              </a:spcBef>
              <a:spcAft>
                <a:spcPct val="0"/>
              </a:spcAft>
              <a:defRPr>
                <a:solidFill>
                  <a:schemeClr val="tx1"/>
                </a:solidFill>
                <a:latin typeface="+mn-lt"/>
              </a:defRPr>
            </a:lvl9pPr>
          </a:lstStyle>
          <a:p>
            <a:pPr>
              <a:spcBef>
                <a:spcPts val="0"/>
              </a:spcBef>
            </a:pPr>
            <a:r>
              <a:rPr lang="en-US" sz="1600" kern="0" dirty="0">
                <a:solidFill>
                  <a:schemeClr val="tx1">
                    <a:lumMod val="75000"/>
                    <a:lumOff val="25000"/>
                  </a:schemeClr>
                </a:solidFill>
              </a:rPr>
              <a:t>Where do products enter the country? </a:t>
            </a:r>
          </a:p>
          <a:p>
            <a:pPr>
              <a:spcBef>
                <a:spcPts val="0"/>
              </a:spcBef>
            </a:pPr>
            <a:endParaRPr lang="en-US" sz="1000" kern="0" dirty="0">
              <a:solidFill>
                <a:schemeClr val="tx1">
                  <a:lumMod val="75000"/>
                  <a:lumOff val="25000"/>
                </a:schemeClr>
              </a:solidFill>
            </a:endParaRPr>
          </a:p>
          <a:p>
            <a:pPr>
              <a:spcBef>
                <a:spcPts val="0"/>
              </a:spcBef>
            </a:pPr>
            <a:r>
              <a:rPr lang="en-US" sz="1600" kern="0" dirty="0">
                <a:solidFill>
                  <a:schemeClr val="tx1">
                    <a:lumMod val="75000"/>
                    <a:lumOff val="25000"/>
                  </a:schemeClr>
                </a:solidFill>
              </a:rPr>
              <a:t>What are the points of storage (CMS, regional warehouse, Provincial/District warehouse, etc.)</a:t>
            </a:r>
          </a:p>
          <a:p>
            <a:pPr>
              <a:spcBef>
                <a:spcPts val="0"/>
              </a:spcBef>
            </a:pPr>
            <a:endParaRPr lang="en-US" sz="1000" kern="0" dirty="0">
              <a:solidFill>
                <a:schemeClr val="tx1">
                  <a:lumMod val="75000"/>
                  <a:lumOff val="25000"/>
                </a:schemeClr>
              </a:solidFill>
            </a:endParaRPr>
          </a:p>
          <a:p>
            <a:pPr>
              <a:spcBef>
                <a:spcPts val="0"/>
              </a:spcBef>
            </a:pPr>
            <a:r>
              <a:rPr lang="en-US" sz="1600" kern="0" dirty="0">
                <a:solidFill>
                  <a:schemeClr val="tx1">
                    <a:lumMod val="75000"/>
                    <a:lumOff val="25000"/>
                  </a:schemeClr>
                </a:solidFill>
              </a:rPr>
              <a:t>How are products transported (staff at lower warehouse collects, 3</a:t>
            </a:r>
            <a:r>
              <a:rPr lang="en-US" sz="1600" kern="0" baseline="30000" dirty="0">
                <a:solidFill>
                  <a:schemeClr val="tx1">
                    <a:lumMod val="75000"/>
                    <a:lumOff val="25000"/>
                  </a:schemeClr>
                </a:solidFill>
              </a:rPr>
              <a:t>rd</a:t>
            </a:r>
            <a:r>
              <a:rPr lang="en-US" sz="1600" kern="0" dirty="0">
                <a:solidFill>
                  <a:schemeClr val="tx1">
                    <a:lumMod val="75000"/>
                    <a:lumOff val="25000"/>
                  </a:schemeClr>
                </a:solidFill>
              </a:rPr>
              <a:t> party provider, etc.) </a:t>
            </a:r>
          </a:p>
          <a:p>
            <a:pPr>
              <a:spcBef>
                <a:spcPts val="0"/>
              </a:spcBef>
            </a:pPr>
            <a:endParaRPr lang="en-US" sz="1000" kern="0" dirty="0">
              <a:solidFill>
                <a:schemeClr val="tx1">
                  <a:lumMod val="75000"/>
                  <a:lumOff val="25000"/>
                </a:schemeClr>
              </a:solidFill>
            </a:endParaRPr>
          </a:p>
          <a:p>
            <a:pPr>
              <a:spcBef>
                <a:spcPts val="0"/>
              </a:spcBef>
            </a:pPr>
            <a:r>
              <a:rPr lang="en-US" sz="1600" kern="0" dirty="0">
                <a:solidFill>
                  <a:schemeClr val="tx1">
                    <a:lumMod val="75000"/>
                    <a:lumOff val="25000"/>
                  </a:schemeClr>
                </a:solidFill>
              </a:rPr>
              <a:t>How frequently are shipments received? </a:t>
            </a:r>
          </a:p>
          <a:p>
            <a:pPr marL="0" indent="0">
              <a:spcBef>
                <a:spcPts val="0"/>
              </a:spcBef>
              <a:buNone/>
            </a:pPr>
            <a:endParaRPr lang="en-US" sz="900" kern="0" dirty="0">
              <a:solidFill>
                <a:schemeClr val="tx1">
                  <a:lumMod val="75000"/>
                  <a:lumOff val="25000"/>
                </a:schemeClr>
              </a:solidFill>
            </a:endParaRPr>
          </a:p>
          <a:p>
            <a:pPr>
              <a:spcBef>
                <a:spcPts val="0"/>
              </a:spcBef>
            </a:pPr>
            <a:r>
              <a:rPr lang="en-US" sz="1600" kern="0" dirty="0">
                <a:solidFill>
                  <a:schemeClr val="tx1">
                    <a:lumMod val="75000"/>
                    <a:lumOff val="25000"/>
                  </a:schemeClr>
                </a:solidFill>
              </a:rPr>
              <a:t>Min/Max</a:t>
            </a:r>
          </a:p>
          <a:p>
            <a:pPr>
              <a:spcBef>
                <a:spcPts val="0"/>
              </a:spcBef>
            </a:pPr>
            <a:endParaRPr lang="en-US" sz="1000" kern="0" dirty="0">
              <a:solidFill>
                <a:schemeClr val="tx1">
                  <a:lumMod val="75000"/>
                  <a:lumOff val="25000"/>
                </a:schemeClr>
              </a:solidFill>
            </a:endParaRPr>
          </a:p>
          <a:p>
            <a:pPr>
              <a:spcBef>
                <a:spcPts val="0"/>
              </a:spcBef>
            </a:pPr>
            <a:r>
              <a:rPr lang="en-US" sz="1600" kern="0" dirty="0">
                <a:solidFill>
                  <a:schemeClr val="tx1">
                    <a:lumMod val="75000"/>
                    <a:lumOff val="25000"/>
                  </a:schemeClr>
                </a:solidFill>
              </a:rPr>
              <a:t>What is the flow of information (both up &amp; down the chain)?</a:t>
            </a:r>
          </a:p>
          <a:p>
            <a:pPr lvl="1">
              <a:spcBef>
                <a:spcPts val="0"/>
              </a:spcBef>
            </a:pPr>
            <a:r>
              <a:rPr lang="en-US" sz="1600" kern="0" dirty="0">
                <a:solidFill>
                  <a:schemeClr val="tx1">
                    <a:lumMod val="75000"/>
                    <a:lumOff val="25000"/>
                  </a:schemeClr>
                </a:solidFill>
              </a:rPr>
              <a:t>Requisitions </a:t>
            </a:r>
          </a:p>
          <a:p>
            <a:pPr lvl="1">
              <a:spcBef>
                <a:spcPts val="0"/>
              </a:spcBef>
            </a:pPr>
            <a:r>
              <a:rPr lang="en-US" sz="1600" kern="0" dirty="0">
                <a:solidFill>
                  <a:schemeClr val="tx1">
                    <a:lumMod val="75000"/>
                    <a:lumOff val="25000"/>
                  </a:schemeClr>
                </a:solidFill>
              </a:rPr>
              <a:t>LMIS reports</a:t>
            </a:r>
          </a:p>
          <a:p>
            <a:pPr lvl="1">
              <a:spcBef>
                <a:spcPts val="0"/>
              </a:spcBef>
            </a:pPr>
            <a:r>
              <a:rPr lang="en-US" sz="1600" kern="0" dirty="0">
                <a:solidFill>
                  <a:schemeClr val="tx1">
                    <a:lumMod val="75000"/>
                    <a:lumOff val="25000"/>
                  </a:schemeClr>
                </a:solidFill>
              </a:rPr>
              <a:t>Electronic or paper-based? </a:t>
            </a:r>
          </a:p>
          <a:p>
            <a:pPr>
              <a:spcBef>
                <a:spcPts val="0"/>
              </a:spcBef>
            </a:pPr>
            <a:endParaRPr lang="en-US" sz="1000" kern="0" dirty="0">
              <a:solidFill>
                <a:schemeClr val="tx1">
                  <a:lumMod val="75000"/>
                  <a:lumOff val="25000"/>
                </a:schemeClr>
              </a:solidFill>
            </a:endParaRPr>
          </a:p>
          <a:p>
            <a:pPr>
              <a:spcBef>
                <a:spcPts val="0"/>
              </a:spcBef>
            </a:pPr>
            <a:r>
              <a:rPr lang="en-US" sz="1600" kern="0" dirty="0">
                <a:solidFill>
                  <a:schemeClr val="tx1">
                    <a:lumMod val="75000"/>
                    <a:lumOff val="25000"/>
                  </a:schemeClr>
                </a:solidFill>
              </a:rPr>
              <a:t>Identify key strengths, weaknesses, opportunities and threats </a:t>
            </a:r>
          </a:p>
          <a:p>
            <a:pPr>
              <a:spcBef>
                <a:spcPts val="0"/>
              </a:spcBef>
            </a:pPr>
            <a:endParaRPr lang="en-US" sz="1000" kern="0" dirty="0">
              <a:solidFill>
                <a:schemeClr val="tx1">
                  <a:lumMod val="75000"/>
                  <a:lumOff val="25000"/>
                </a:schemeClr>
              </a:solidFill>
            </a:endParaRPr>
          </a:p>
          <a:p>
            <a:pPr>
              <a:spcBef>
                <a:spcPts val="0"/>
              </a:spcBef>
            </a:pPr>
            <a:r>
              <a:rPr lang="en-US" sz="1600" kern="0" dirty="0">
                <a:solidFill>
                  <a:schemeClr val="tx1">
                    <a:lumMod val="75000"/>
                    <a:lumOff val="25000"/>
                  </a:schemeClr>
                </a:solidFill>
              </a:rPr>
              <a:t>Discuss finances/budgets and policies that impact the supply chain</a:t>
            </a:r>
          </a:p>
          <a:p>
            <a:pPr>
              <a:spcBef>
                <a:spcPts val="0"/>
              </a:spcBef>
            </a:pPr>
            <a:endParaRPr lang="en-US" sz="1000" kern="0" dirty="0">
              <a:solidFill>
                <a:schemeClr val="tx1">
                  <a:lumMod val="75000"/>
                  <a:lumOff val="25000"/>
                </a:schemeClr>
              </a:solidFill>
            </a:endParaRPr>
          </a:p>
        </p:txBody>
      </p:sp>
      <p:sp>
        <p:nvSpPr>
          <p:cNvPr id="2" name="Title 1"/>
          <p:cNvSpPr>
            <a:spLocks noGrp="1"/>
          </p:cNvSpPr>
          <p:nvPr>
            <p:ph type="title"/>
          </p:nvPr>
        </p:nvSpPr>
        <p:spPr>
          <a:xfrm>
            <a:off x="457200" y="346044"/>
            <a:ext cx="8229600" cy="758825"/>
          </a:xfrm>
        </p:spPr>
        <p:txBody>
          <a:bodyPr>
            <a:normAutofit fontScale="90000"/>
          </a:bodyPr>
          <a:lstStyle/>
          <a:p>
            <a:r>
              <a:rPr lang="en-US" sz="2400" b="1" dirty="0"/>
              <a:t>Discuss the product and information flows within the supply chain(s) and create a supply chain map</a:t>
            </a:r>
          </a:p>
        </p:txBody>
      </p:sp>
      <p:sp>
        <p:nvSpPr>
          <p:cNvPr id="4" name="Slide Number Placeholder 3"/>
          <p:cNvSpPr>
            <a:spLocks noGrp="1"/>
          </p:cNvSpPr>
          <p:nvPr>
            <p:ph type="sldNum" sz="quarter" idx="10"/>
          </p:nvPr>
        </p:nvSpPr>
        <p:spPr>
          <a:xfrm>
            <a:off x="268941" y="6428082"/>
            <a:ext cx="2133600" cy="184666"/>
          </a:xfrm>
        </p:spPr>
        <p:txBody>
          <a:bodyPr/>
          <a:lstStyle/>
          <a:p>
            <a:fld id="{2A61DC93-8257-4C7C-8211-F523C3FF190E}" type="slidenum">
              <a:rPr lang="en-US" smtClean="0"/>
              <a:t>39</a:t>
            </a:fld>
            <a:endParaRPr lang="en-US" dirty="0"/>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0941" y="5751110"/>
            <a:ext cx="2743200" cy="86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a:xfrm>
            <a:off x="1092983" y="1394898"/>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Manufacturer/Supplier</a:t>
            </a:r>
          </a:p>
        </p:txBody>
      </p:sp>
      <p:sp>
        <p:nvSpPr>
          <p:cNvPr id="10" name="Rounded Rectangle 9"/>
          <p:cNvSpPr/>
          <p:nvPr/>
        </p:nvSpPr>
        <p:spPr>
          <a:xfrm>
            <a:off x="1092984" y="2315609"/>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Central Warehouse?</a:t>
            </a:r>
          </a:p>
        </p:txBody>
      </p:sp>
      <p:sp>
        <p:nvSpPr>
          <p:cNvPr id="11" name="Rounded Rectangle 10"/>
          <p:cNvSpPr/>
          <p:nvPr/>
        </p:nvSpPr>
        <p:spPr>
          <a:xfrm>
            <a:off x="1092984" y="3284352"/>
            <a:ext cx="2721499"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Regional/District Warehouses?</a:t>
            </a:r>
          </a:p>
        </p:txBody>
      </p:sp>
      <p:sp>
        <p:nvSpPr>
          <p:cNvPr id="7" name="Rounded Rectangle 6"/>
          <p:cNvSpPr/>
          <p:nvPr/>
        </p:nvSpPr>
        <p:spPr>
          <a:xfrm>
            <a:off x="732456" y="4172842"/>
            <a:ext cx="1601859"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Health Facility?</a:t>
            </a:r>
          </a:p>
        </p:txBody>
      </p:sp>
      <p:sp>
        <p:nvSpPr>
          <p:cNvPr id="13" name="Rounded Rectangle 12"/>
          <p:cNvSpPr/>
          <p:nvPr/>
        </p:nvSpPr>
        <p:spPr>
          <a:xfrm>
            <a:off x="2616984" y="4172843"/>
            <a:ext cx="1524000"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Hospital?</a:t>
            </a:r>
          </a:p>
        </p:txBody>
      </p:sp>
      <p:sp>
        <p:nvSpPr>
          <p:cNvPr id="14" name="Rounded Rectangle 13"/>
          <p:cNvSpPr/>
          <p:nvPr/>
        </p:nvSpPr>
        <p:spPr>
          <a:xfrm>
            <a:off x="732456" y="5006051"/>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Patient?</a:t>
            </a:r>
          </a:p>
        </p:txBody>
      </p:sp>
      <p:sp>
        <p:nvSpPr>
          <p:cNvPr id="15" name="Rounded Rectangle 14"/>
          <p:cNvSpPr/>
          <p:nvPr/>
        </p:nvSpPr>
        <p:spPr>
          <a:xfrm>
            <a:off x="2616984" y="5011043"/>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tx1"/>
                </a:solidFill>
              </a:rPr>
              <a:t>Patient?</a:t>
            </a:r>
          </a:p>
        </p:txBody>
      </p:sp>
      <p:cxnSp>
        <p:nvCxnSpPr>
          <p:cNvPr id="9" name="Straight Arrow Connector 8"/>
          <p:cNvCxnSpPr>
            <a:stCxn id="6" idx="2"/>
            <a:endCxn id="10" idx="0"/>
          </p:cNvCxnSpPr>
          <p:nvPr/>
        </p:nvCxnSpPr>
        <p:spPr>
          <a:xfrm>
            <a:off x="2453733" y="2004498"/>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2453734" y="2936846"/>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7" idx="0"/>
          </p:cNvCxnSpPr>
          <p:nvPr/>
        </p:nvCxnSpPr>
        <p:spPr>
          <a:xfrm flipH="1">
            <a:off x="1533386" y="3893952"/>
            <a:ext cx="920349" cy="2788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1" idx="2"/>
            <a:endCxn id="13" idx="0"/>
          </p:cNvCxnSpPr>
          <p:nvPr/>
        </p:nvCxnSpPr>
        <p:spPr>
          <a:xfrm>
            <a:off x="2453734" y="3893952"/>
            <a:ext cx="925250" cy="2788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7" idx="2"/>
          </p:cNvCxnSpPr>
          <p:nvPr/>
        </p:nvCxnSpPr>
        <p:spPr>
          <a:xfrm>
            <a:off x="1533386" y="4744911"/>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3378984" y="4722015"/>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3074184" y="3893952"/>
            <a:ext cx="457200"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1422805" y="3868043"/>
            <a:ext cx="355979"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2228236" y="2877443"/>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2235984" y="1963043"/>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Oval Callout 22"/>
          <p:cNvSpPr/>
          <p:nvPr/>
        </p:nvSpPr>
        <p:spPr>
          <a:xfrm>
            <a:off x="5105400" y="1295400"/>
            <a:ext cx="3505200" cy="2293752"/>
          </a:xfrm>
          <a:prstGeom prst="wedgeEllipseCallout">
            <a:avLst>
              <a:gd name="adj1" fmla="val -67719"/>
              <a:gd name="adj2" fmla="val 10307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questions that you want to address in the mapping.  Finances?  Info? E-system?  Waste?  Redistribution?</a:t>
            </a:r>
          </a:p>
        </p:txBody>
      </p:sp>
    </p:spTree>
    <p:extLst>
      <p:ext uri="{BB962C8B-B14F-4D97-AF65-F5344CB8AC3E}">
        <p14:creationId xmlns:p14="http://schemas.microsoft.com/office/powerpoint/2010/main" val="3920279276"/>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172200" cy="4031873"/>
          </a:xfrm>
        </p:spPr>
        <p:txBody>
          <a:bodyPr/>
          <a:lstStyle/>
          <a:p>
            <a:r>
              <a:rPr lang="en-US" dirty="0"/>
              <a:t>NSCA 2.0 BACKGROUND &amp; PURPOSE</a:t>
            </a:r>
            <a:br>
              <a:rPr lang="en-US" dirty="0"/>
            </a:br>
            <a:r>
              <a:rPr lang="en-US" dirty="0"/>
              <a:t/>
            </a:r>
            <a:br>
              <a:rPr lang="en-US" dirty="0"/>
            </a:br>
            <a:r>
              <a:rPr lang="en-US" i="1" dirty="0"/>
              <a:t>Country X Official Name</a:t>
            </a:r>
            <a:r>
              <a:rPr lang="en-US" i="1" dirty="0">
                <a:solidFill>
                  <a:schemeClr val="bg1"/>
                </a:solidFill>
              </a:rPr>
              <a:t>, Official Organization</a:t>
            </a:r>
            <a:r>
              <a:rPr lang="en-US" i="1" dirty="0"/>
              <a:t/>
            </a:r>
            <a:br>
              <a:rPr lang="en-US" i="1" dirty="0"/>
            </a:br>
            <a:r>
              <a:rPr lang="en-US" dirty="0"/>
              <a:t/>
            </a:r>
            <a:br>
              <a:rPr lang="en-US" dirty="0"/>
            </a:br>
            <a:r>
              <a:rPr lang="en-US" i="1" dirty="0"/>
              <a:t/>
            </a:r>
            <a:br>
              <a:rPr lang="en-US" i="1" dirty="0"/>
            </a:br>
            <a:endParaRPr lang="en-US"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a:xfrm>
            <a:off x="3124200" y="6530079"/>
            <a:ext cx="2895600" cy="184666"/>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594073423"/>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104" y="457200"/>
            <a:ext cx="7772400" cy="533400"/>
          </a:xfrm>
        </p:spPr>
        <p:txBody>
          <a:bodyPr/>
          <a:lstStyle/>
          <a:p>
            <a:r>
              <a:rPr lang="en-US" sz="2400" b="1" dirty="0"/>
              <a:t>GROUP WORK: </a:t>
            </a:r>
            <a:r>
              <a:rPr lang="en-US" sz="2400" dirty="0"/>
              <a:t>Supply Chain Mapping</a:t>
            </a:r>
          </a:p>
        </p:txBody>
      </p:sp>
      <p:sp>
        <p:nvSpPr>
          <p:cNvPr id="3" name="Content Placeholder 2"/>
          <p:cNvSpPr>
            <a:spLocks noGrp="1"/>
          </p:cNvSpPr>
          <p:nvPr>
            <p:ph idx="1"/>
          </p:nvPr>
        </p:nvSpPr>
        <p:spPr>
          <a:xfrm>
            <a:off x="304801" y="1066800"/>
            <a:ext cx="8610600" cy="5647945"/>
          </a:xfrm>
        </p:spPr>
        <p:txBody>
          <a:bodyPr>
            <a:normAutofit lnSpcReduction="10000"/>
          </a:bodyPr>
          <a:lstStyle/>
          <a:p>
            <a:pPr>
              <a:lnSpc>
                <a:spcPct val="110000"/>
              </a:lnSpc>
              <a:spcAft>
                <a:spcPts val="0"/>
              </a:spcAft>
            </a:pPr>
            <a:r>
              <a:rPr lang="en-US" b="1" dirty="0">
                <a:solidFill>
                  <a:schemeClr val="tx1">
                    <a:lumMod val="75000"/>
                    <a:lumOff val="25000"/>
                  </a:schemeClr>
                </a:solidFill>
              </a:rPr>
              <a:t>Draw a map of the supply chain in country X.</a:t>
            </a:r>
          </a:p>
          <a:p>
            <a:pPr>
              <a:lnSpc>
                <a:spcPct val="110000"/>
              </a:lnSpc>
              <a:spcAft>
                <a:spcPts val="0"/>
              </a:spcAft>
            </a:pPr>
            <a:endParaRPr lang="en-US" b="1" dirty="0">
              <a:solidFill>
                <a:schemeClr val="tx1">
                  <a:lumMod val="75000"/>
                  <a:lumOff val="25000"/>
                </a:schemeClr>
              </a:solidFill>
            </a:endParaRPr>
          </a:p>
          <a:p>
            <a:pPr>
              <a:lnSpc>
                <a:spcPct val="110000"/>
              </a:lnSpc>
              <a:spcAft>
                <a:spcPts val="0"/>
              </a:spcAft>
            </a:pPr>
            <a:r>
              <a:rPr lang="en-US" b="1" dirty="0">
                <a:solidFill>
                  <a:schemeClr val="tx1">
                    <a:lumMod val="75000"/>
                    <a:lumOff val="25000"/>
                  </a:schemeClr>
                </a:solidFill>
              </a:rPr>
              <a:t>Be sure to include the following in your map</a:t>
            </a:r>
          </a:p>
          <a:p>
            <a:pPr marL="742950" lvl="1" indent="-285750">
              <a:lnSpc>
                <a:spcPct val="110000"/>
              </a:lnSpc>
              <a:spcAft>
                <a:spcPts val="0"/>
              </a:spcAft>
            </a:pPr>
            <a:r>
              <a:rPr lang="en-US" dirty="0">
                <a:solidFill>
                  <a:schemeClr val="tx1">
                    <a:lumMod val="75000"/>
                    <a:lumOff val="25000"/>
                  </a:schemeClr>
                </a:solidFill>
              </a:rPr>
              <a:t>Where do products enter the country? Does this look different for different supply chain programs? (Stakeholders for all levels)</a:t>
            </a:r>
          </a:p>
          <a:p>
            <a:pPr marL="742950" lvl="1" indent="-285750">
              <a:lnSpc>
                <a:spcPct val="110000"/>
              </a:lnSpc>
              <a:spcAft>
                <a:spcPts val="0"/>
              </a:spcAft>
            </a:pPr>
            <a:r>
              <a:rPr lang="en-US" dirty="0">
                <a:solidFill>
                  <a:schemeClr val="tx1">
                    <a:lumMod val="75000"/>
                    <a:lumOff val="25000"/>
                  </a:schemeClr>
                </a:solidFill>
              </a:rPr>
              <a:t>What are the points of storage (Central, Intermediate warehouse, health facilities etc.)</a:t>
            </a:r>
          </a:p>
          <a:p>
            <a:pPr marL="742950" lvl="1" indent="-285750">
              <a:lnSpc>
                <a:spcPct val="110000"/>
              </a:lnSpc>
              <a:spcAft>
                <a:spcPts val="0"/>
              </a:spcAft>
            </a:pPr>
            <a:r>
              <a:rPr lang="en-US" dirty="0">
                <a:solidFill>
                  <a:schemeClr val="tx1">
                    <a:lumMod val="75000"/>
                    <a:lumOff val="25000"/>
                  </a:schemeClr>
                </a:solidFill>
              </a:rPr>
              <a:t>Who are the players at various levels of the SC?</a:t>
            </a:r>
          </a:p>
          <a:p>
            <a:pPr marL="742950" lvl="1" indent="-285750">
              <a:lnSpc>
                <a:spcPct val="110000"/>
              </a:lnSpc>
              <a:spcAft>
                <a:spcPts val="0"/>
              </a:spcAft>
            </a:pPr>
            <a:r>
              <a:rPr lang="en-US" dirty="0">
                <a:solidFill>
                  <a:schemeClr val="tx1">
                    <a:lumMod val="75000"/>
                    <a:lumOff val="25000"/>
                  </a:schemeClr>
                </a:solidFill>
              </a:rPr>
              <a:t>How are products transported (staff at lower warehouse collects, 3</a:t>
            </a:r>
            <a:r>
              <a:rPr lang="en-US" baseline="30000" dirty="0">
                <a:solidFill>
                  <a:schemeClr val="tx1">
                    <a:lumMod val="75000"/>
                    <a:lumOff val="25000"/>
                  </a:schemeClr>
                </a:solidFill>
              </a:rPr>
              <a:t>rd</a:t>
            </a:r>
            <a:r>
              <a:rPr lang="en-US" dirty="0">
                <a:solidFill>
                  <a:schemeClr val="tx1">
                    <a:lumMod val="75000"/>
                    <a:lumOff val="25000"/>
                  </a:schemeClr>
                </a:solidFill>
              </a:rPr>
              <a:t> party provider, etc.) </a:t>
            </a:r>
          </a:p>
          <a:p>
            <a:pPr marL="742950" lvl="1" indent="-285750">
              <a:lnSpc>
                <a:spcPct val="110000"/>
              </a:lnSpc>
              <a:spcAft>
                <a:spcPts val="0"/>
              </a:spcAft>
            </a:pPr>
            <a:r>
              <a:rPr lang="en-US" dirty="0">
                <a:solidFill>
                  <a:schemeClr val="tx1">
                    <a:lumMod val="75000"/>
                    <a:lumOff val="25000"/>
                  </a:schemeClr>
                </a:solidFill>
              </a:rPr>
              <a:t>How frequently are shipments received or collected? Does it differ by product type?</a:t>
            </a:r>
          </a:p>
          <a:p>
            <a:pPr marL="742950" lvl="1" indent="-285750">
              <a:lnSpc>
                <a:spcPct val="110000"/>
              </a:lnSpc>
              <a:spcAft>
                <a:spcPts val="0"/>
              </a:spcAft>
            </a:pPr>
            <a:r>
              <a:rPr lang="en-US" dirty="0">
                <a:solidFill>
                  <a:schemeClr val="tx1">
                    <a:lumMod val="75000"/>
                    <a:lumOff val="25000"/>
                  </a:schemeClr>
                </a:solidFill>
              </a:rPr>
              <a:t>Min/Max levels at each type of site? Do they differ by product type?</a:t>
            </a:r>
          </a:p>
          <a:p>
            <a:pPr marL="742950" lvl="1" indent="-285750">
              <a:lnSpc>
                <a:spcPct val="110000"/>
              </a:lnSpc>
              <a:spcAft>
                <a:spcPts val="0"/>
              </a:spcAft>
            </a:pPr>
            <a:r>
              <a:rPr lang="en-US" dirty="0">
                <a:solidFill>
                  <a:schemeClr val="tx1">
                    <a:lumMod val="75000"/>
                    <a:lumOff val="25000"/>
                  </a:schemeClr>
                </a:solidFill>
              </a:rPr>
              <a:t>What is the flow of information (both up &amp; down the chain)?</a:t>
            </a:r>
          </a:p>
          <a:p>
            <a:pPr marL="1200150" lvl="2" indent="-285750">
              <a:lnSpc>
                <a:spcPct val="110000"/>
              </a:lnSpc>
              <a:spcBef>
                <a:spcPts val="0"/>
              </a:spcBef>
            </a:pPr>
            <a:r>
              <a:rPr lang="en-US" sz="2000" dirty="0">
                <a:solidFill>
                  <a:schemeClr val="tx1">
                    <a:lumMod val="75000"/>
                    <a:lumOff val="25000"/>
                  </a:schemeClr>
                </a:solidFill>
              </a:rPr>
              <a:t>Requisitions </a:t>
            </a:r>
          </a:p>
          <a:p>
            <a:pPr marL="1200150" lvl="2" indent="-285750">
              <a:lnSpc>
                <a:spcPct val="110000"/>
              </a:lnSpc>
              <a:spcBef>
                <a:spcPts val="0"/>
              </a:spcBef>
            </a:pPr>
            <a:r>
              <a:rPr lang="en-US" sz="2000" dirty="0">
                <a:solidFill>
                  <a:schemeClr val="tx1">
                    <a:lumMod val="75000"/>
                    <a:lumOff val="25000"/>
                  </a:schemeClr>
                </a:solidFill>
              </a:rPr>
              <a:t>LMIS reports</a:t>
            </a:r>
          </a:p>
          <a:p>
            <a:pPr marL="1200150" lvl="2" indent="-285750">
              <a:lnSpc>
                <a:spcPct val="110000"/>
              </a:lnSpc>
              <a:spcBef>
                <a:spcPts val="0"/>
              </a:spcBef>
            </a:pPr>
            <a:r>
              <a:rPr lang="en-US" sz="2000" dirty="0">
                <a:solidFill>
                  <a:schemeClr val="tx1">
                    <a:lumMod val="75000"/>
                    <a:lumOff val="25000"/>
                  </a:schemeClr>
                </a:solidFill>
              </a:rPr>
              <a:t>Electronic or paper-based?</a:t>
            </a:r>
          </a:p>
          <a:p>
            <a:pPr>
              <a:lnSpc>
                <a:spcPct val="110000"/>
              </a:lnSpc>
              <a:spcAft>
                <a:spcPts val="0"/>
              </a:spcAft>
            </a:pPr>
            <a:endParaRPr lang="en-US" sz="1600" dirty="0">
              <a:solidFill>
                <a:schemeClr val="tx1">
                  <a:lumMod val="75000"/>
                  <a:lumOff val="25000"/>
                </a:schemeClr>
              </a:solidFill>
            </a:endParaRPr>
          </a:p>
          <a:p>
            <a:pPr marL="0" indent="0">
              <a:buNone/>
            </a:pPr>
            <a:endParaRPr lang="en-US" dirty="0"/>
          </a:p>
        </p:txBody>
      </p:sp>
      <p:sp>
        <p:nvSpPr>
          <p:cNvPr id="4" name="Slide Number Placeholder 3"/>
          <p:cNvSpPr>
            <a:spLocks noGrp="1"/>
          </p:cNvSpPr>
          <p:nvPr>
            <p:ph type="sldNum" sz="quarter" idx="10"/>
          </p:nvPr>
        </p:nvSpPr>
        <p:spPr/>
        <p:txBody>
          <a:bodyPr/>
          <a:lstStyle/>
          <a:p>
            <a:fld id="{2A61DC93-8257-4C7C-8211-F523C3FF190E}" type="slidenum">
              <a:rPr lang="en-US" smtClean="0"/>
              <a:t>40</a:t>
            </a:fld>
            <a:endParaRPr lang="en-US" dirty="0"/>
          </a:p>
        </p:txBody>
      </p:sp>
      <p:sp>
        <p:nvSpPr>
          <p:cNvPr id="5" name="Oval Callout 4"/>
          <p:cNvSpPr/>
          <p:nvPr/>
        </p:nvSpPr>
        <p:spPr>
          <a:xfrm>
            <a:off x="5486400" y="1143000"/>
            <a:ext cx="3124200" cy="1524000"/>
          </a:xfrm>
          <a:prstGeom prst="wedgeEllipseCallout">
            <a:avLst>
              <a:gd name="adj1" fmla="val -75726"/>
              <a:gd name="adj2" fmla="val 10811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Leave up during exercise.   Add basic points you </a:t>
            </a:r>
          </a:p>
        </p:txBody>
      </p:sp>
    </p:spTree>
    <p:extLst>
      <p:ext uri="{BB962C8B-B14F-4D97-AF65-F5344CB8AC3E}">
        <p14:creationId xmlns:p14="http://schemas.microsoft.com/office/powerpoint/2010/main" val="1408016336"/>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38400"/>
            <a:ext cx="7772400" cy="914400"/>
          </a:xfrm>
        </p:spPr>
        <p:txBody>
          <a:bodyPr/>
          <a:lstStyle/>
          <a:p>
            <a:r>
              <a:rPr lang="en-US" dirty="0"/>
              <a:t>Take 15 minutes to draw your map…</a:t>
            </a:r>
          </a:p>
        </p:txBody>
      </p:sp>
      <p:sp>
        <p:nvSpPr>
          <p:cNvPr id="4" name="Date Placeholder 3"/>
          <p:cNvSpPr>
            <a:spLocks noGrp="1"/>
          </p:cNvSpPr>
          <p:nvPr>
            <p:ph type="dt" sz="half" idx="10"/>
          </p:nvPr>
        </p:nvSpPr>
        <p:spPr/>
        <p:txBody>
          <a:bodyPr/>
          <a:lstStyle/>
          <a:p>
            <a:fld id="{3DD7B934-14A1-40F7-A292-7ABFFD0B96C3}"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41</a:t>
            </a:fld>
            <a:endParaRPr lang="en-US"/>
          </a:p>
        </p:txBody>
      </p:sp>
    </p:spTree>
    <p:extLst>
      <p:ext uri="{BB962C8B-B14F-4D97-AF65-F5344CB8AC3E}">
        <p14:creationId xmlns:p14="http://schemas.microsoft.com/office/powerpoint/2010/main" val="12997511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1199" y="417095"/>
            <a:ext cx="2895601" cy="914400"/>
          </a:xfrm>
        </p:spPr>
        <p:txBody>
          <a:bodyPr>
            <a:normAutofit/>
          </a:bodyPr>
          <a:lstStyle/>
          <a:p>
            <a:r>
              <a:rPr lang="en-US" sz="4000" dirty="0"/>
              <a:t>SPANNER!!!</a:t>
            </a:r>
          </a:p>
        </p:txBody>
      </p:sp>
      <p:sp>
        <p:nvSpPr>
          <p:cNvPr id="6" name="Slide Number Placeholder 5"/>
          <p:cNvSpPr>
            <a:spLocks noGrp="1"/>
          </p:cNvSpPr>
          <p:nvPr>
            <p:ph type="sldNum" sz="quarter" idx="12"/>
          </p:nvPr>
        </p:nvSpPr>
        <p:spPr/>
        <p:txBody>
          <a:bodyPr/>
          <a:lstStyle/>
          <a:p>
            <a:fld id="{80AB4CF6-B2FB-1E49-909C-D679BE094D01}" type="slidenum">
              <a:rPr lang="en-US" smtClean="0"/>
              <a:t>42</a:t>
            </a:fld>
            <a:endParaRPr lang="en-US"/>
          </a:p>
        </p:txBody>
      </p:sp>
      <p:pic>
        <p:nvPicPr>
          <p:cNvPr id="8194" name="Picture 2" descr="Image result for throw a spann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856525">
            <a:off x="394285" y="1146415"/>
            <a:ext cx="5352345" cy="301069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throw a spann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6905" y="2671815"/>
            <a:ext cx="2663302" cy="332263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2879556" y="4810230"/>
            <a:ext cx="2895601" cy="914400"/>
          </a:xfrm>
          <a:prstGeom prst="rect">
            <a:avLst/>
          </a:prstGeom>
        </p:spPr>
        <p:txBody>
          <a:bodyPr vert="horz" lIns="91440" tIns="45720" rIns="91440" bIns="45720" rtlCol="0" anchor="b"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en-US" sz="4000" dirty="0"/>
              <a:t>SPANNER!!!</a:t>
            </a:r>
          </a:p>
        </p:txBody>
      </p:sp>
      <p:sp>
        <p:nvSpPr>
          <p:cNvPr id="7" name="Oval Callout 6"/>
          <p:cNvSpPr/>
          <p:nvPr/>
        </p:nvSpPr>
        <p:spPr>
          <a:xfrm>
            <a:off x="6781800" y="1524000"/>
            <a:ext cx="18288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Use if this term is known in Country X</a:t>
            </a:r>
          </a:p>
        </p:txBody>
      </p:sp>
    </p:spTree>
    <p:extLst>
      <p:ext uri="{BB962C8B-B14F-4D97-AF65-F5344CB8AC3E}">
        <p14:creationId xmlns:p14="http://schemas.microsoft.com/office/powerpoint/2010/main" val="1445371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2000"/>
                                        <p:tgtEl>
                                          <p:spTgt spid="8194"/>
                                        </p:tgtEl>
                                      </p:cBhvr>
                                    </p:animEffect>
                                    <p:anim calcmode="lin" valueType="num">
                                      <p:cBhvr>
                                        <p:cTn id="8" dur="2000" fill="hold"/>
                                        <p:tgtEl>
                                          <p:spTgt spid="8194"/>
                                        </p:tgtEl>
                                        <p:attrNameLst>
                                          <p:attrName>ppt_w</p:attrName>
                                        </p:attrNameLst>
                                      </p:cBhvr>
                                      <p:tavLst>
                                        <p:tav tm="0" fmla="#ppt_w*sin(2.5*pi*$)">
                                          <p:val>
                                            <p:fltVal val="0"/>
                                          </p:val>
                                        </p:tav>
                                        <p:tav tm="100000">
                                          <p:val>
                                            <p:fltVal val="1"/>
                                          </p:val>
                                        </p:tav>
                                      </p:tavLst>
                                    </p:anim>
                                    <p:anim calcmode="lin" valueType="num">
                                      <p:cBhvr>
                                        <p:cTn id="9" dur="2000" fill="hold"/>
                                        <p:tgtEl>
                                          <p:spTgt spid="819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8196"/>
                                        </p:tgtEl>
                                        <p:attrNameLst>
                                          <p:attrName>style.visibility</p:attrName>
                                        </p:attrNameLst>
                                      </p:cBhvr>
                                      <p:to>
                                        <p:strVal val="visible"/>
                                      </p:to>
                                    </p:set>
                                    <p:anim calcmode="lin" valueType="num">
                                      <p:cBhvr>
                                        <p:cTn id="14" dur="1000" fill="hold"/>
                                        <p:tgtEl>
                                          <p:spTgt spid="8196"/>
                                        </p:tgtEl>
                                        <p:attrNameLst>
                                          <p:attrName>ppt_w</p:attrName>
                                        </p:attrNameLst>
                                      </p:cBhvr>
                                      <p:tavLst>
                                        <p:tav tm="0">
                                          <p:val>
                                            <p:fltVal val="0"/>
                                          </p:val>
                                        </p:tav>
                                        <p:tav tm="100000">
                                          <p:val>
                                            <p:strVal val="#ppt_w"/>
                                          </p:val>
                                        </p:tav>
                                      </p:tavLst>
                                    </p:anim>
                                    <p:anim calcmode="lin" valueType="num">
                                      <p:cBhvr>
                                        <p:cTn id="15" dur="1000" fill="hold"/>
                                        <p:tgtEl>
                                          <p:spTgt spid="8196"/>
                                        </p:tgtEl>
                                        <p:attrNameLst>
                                          <p:attrName>ppt_h</p:attrName>
                                        </p:attrNameLst>
                                      </p:cBhvr>
                                      <p:tavLst>
                                        <p:tav tm="0">
                                          <p:val>
                                            <p:fltVal val="0"/>
                                          </p:val>
                                        </p:tav>
                                        <p:tav tm="100000">
                                          <p:val>
                                            <p:strVal val="#ppt_h"/>
                                          </p:val>
                                        </p:tav>
                                      </p:tavLst>
                                    </p:anim>
                                    <p:anim calcmode="lin" valueType="num">
                                      <p:cBhvr>
                                        <p:cTn id="16" dur="1000" fill="hold"/>
                                        <p:tgtEl>
                                          <p:spTgt spid="8196"/>
                                        </p:tgtEl>
                                        <p:attrNameLst>
                                          <p:attrName>style.rotation</p:attrName>
                                        </p:attrNameLst>
                                      </p:cBhvr>
                                      <p:tavLst>
                                        <p:tav tm="0">
                                          <p:val>
                                            <p:fltVal val="90"/>
                                          </p:val>
                                        </p:tav>
                                        <p:tav tm="100000">
                                          <p:val>
                                            <p:fltVal val="0"/>
                                          </p:val>
                                        </p:tav>
                                      </p:tavLst>
                                    </p:anim>
                                    <p:animEffect transition="in" filter="fade">
                                      <p:cBhvr>
                                        <p:cTn id="17" dur="1000"/>
                                        <p:tgtEl>
                                          <p:spTgt spid="8196"/>
                                        </p:tgtEl>
                                      </p:cBhvr>
                                    </p:animEffect>
                                  </p:childTnLst>
                                </p:cTn>
                              </p:par>
                            </p:childTnLst>
                          </p:cTn>
                        </p:par>
                        <p:par>
                          <p:cTn id="18" fill="hold">
                            <p:stCondLst>
                              <p:cond delay="1000"/>
                            </p:stCondLst>
                            <p:childTnLst>
                              <p:par>
                                <p:cTn id="19" presetID="6"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ircle(in)">
                                      <p:cBhvr>
                                        <p:cTn id="21" dur="2000"/>
                                        <p:tgtEl>
                                          <p:spTgt spid="8"/>
                                        </p:tgtEl>
                                      </p:cBhvr>
                                    </p:animEffect>
                                  </p:childTnLst>
                                </p:cTn>
                              </p:par>
                            </p:childTnLst>
                          </p:cTn>
                        </p:par>
                        <p:par>
                          <p:cTn id="22" fill="hold">
                            <p:stCondLst>
                              <p:cond delay="3000"/>
                            </p:stCondLst>
                            <p:childTnLst>
                              <p:par>
                                <p:cTn id="23" presetID="26"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80">
                                          <p:stCondLst>
                                            <p:cond delay="0"/>
                                          </p:stCondLst>
                                        </p:cTn>
                                        <p:tgtEl>
                                          <p:spTgt spid="2"/>
                                        </p:tgtEl>
                                      </p:cBhvr>
                                    </p:animEffect>
                                    <p:anim calcmode="lin" valueType="num">
                                      <p:cBhvr>
                                        <p:cTn id="2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gtEl>
                                      </p:cBhvr>
                                      <p:to x="100000" y="60000"/>
                                    </p:animScale>
                                    <p:animScale>
                                      <p:cBhvr>
                                        <p:cTn id="32" dur="166" decel="50000">
                                          <p:stCondLst>
                                            <p:cond delay="676"/>
                                          </p:stCondLst>
                                        </p:cTn>
                                        <p:tgtEl>
                                          <p:spTgt spid="2"/>
                                        </p:tgtEl>
                                      </p:cBhvr>
                                      <p:to x="100000" y="100000"/>
                                    </p:animScale>
                                    <p:animScale>
                                      <p:cBhvr>
                                        <p:cTn id="33" dur="26">
                                          <p:stCondLst>
                                            <p:cond delay="1312"/>
                                          </p:stCondLst>
                                        </p:cTn>
                                        <p:tgtEl>
                                          <p:spTgt spid="2"/>
                                        </p:tgtEl>
                                      </p:cBhvr>
                                      <p:to x="100000" y="80000"/>
                                    </p:animScale>
                                    <p:animScale>
                                      <p:cBhvr>
                                        <p:cTn id="34" dur="166" decel="50000">
                                          <p:stCondLst>
                                            <p:cond delay="1338"/>
                                          </p:stCondLst>
                                        </p:cTn>
                                        <p:tgtEl>
                                          <p:spTgt spid="2"/>
                                        </p:tgtEl>
                                      </p:cBhvr>
                                      <p:to x="100000" y="100000"/>
                                    </p:animScale>
                                    <p:animScale>
                                      <p:cBhvr>
                                        <p:cTn id="35" dur="26">
                                          <p:stCondLst>
                                            <p:cond delay="1642"/>
                                          </p:stCondLst>
                                        </p:cTn>
                                        <p:tgtEl>
                                          <p:spTgt spid="2"/>
                                        </p:tgtEl>
                                      </p:cBhvr>
                                      <p:to x="100000" y="90000"/>
                                    </p:animScale>
                                    <p:animScale>
                                      <p:cBhvr>
                                        <p:cTn id="36" dur="166" decel="50000">
                                          <p:stCondLst>
                                            <p:cond delay="1668"/>
                                          </p:stCondLst>
                                        </p:cTn>
                                        <p:tgtEl>
                                          <p:spTgt spid="2"/>
                                        </p:tgtEl>
                                      </p:cBhvr>
                                      <p:to x="100000" y="100000"/>
                                    </p:animScale>
                                    <p:animScale>
                                      <p:cBhvr>
                                        <p:cTn id="37" dur="26">
                                          <p:stCondLst>
                                            <p:cond delay="1808"/>
                                          </p:stCondLst>
                                        </p:cTn>
                                        <p:tgtEl>
                                          <p:spTgt spid="2"/>
                                        </p:tgtEl>
                                      </p:cBhvr>
                                      <p:to x="100000" y="95000"/>
                                    </p:animScale>
                                    <p:animScale>
                                      <p:cBhvr>
                                        <p:cTn id="38"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7772400" cy="914400"/>
          </a:xfrm>
        </p:spPr>
        <p:txBody>
          <a:bodyPr/>
          <a:lstStyle/>
          <a:p>
            <a:r>
              <a:rPr lang="en-US" dirty="0"/>
              <a:t>GROUP WORK Cont’d</a:t>
            </a:r>
          </a:p>
        </p:txBody>
      </p:sp>
      <p:sp>
        <p:nvSpPr>
          <p:cNvPr id="3" name="Content Placeholder 2"/>
          <p:cNvSpPr>
            <a:spLocks noGrp="1"/>
          </p:cNvSpPr>
          <p:nvPr>
            <p:ph idx="1"/>
          </p:nvPr>
        </p:nvSpPr>
        <p:spPr>
          <a:xfrm>
            <a:off x="685800" y="1066800"/>
            <a:ext cx="7772400" cy="5105400"/>
          </a:xfrm>
        </p:spPr>
        <p:txBody>
          <a:bodyPr>
            <a:normAutofit/>
          </a:bodyPr>
          <a:lstStyle/>
          <a:p>
            <a:pPr>
              <a:lnSpc>
                <a:spcPct val="110000"/>
              </a:lnSpc>
              <a:spcAft>
                <a:spcPts val="0"/>
              </a:spcAft>
            </a:pPr>
            <a:r>
              <a:rPr lang="en-US" dirty="0">
                <a:solidFill>
                  <a:schemeClr val="tx1">
                    <a:lumMod val="75000"/>
                    <a:lumOff val="25000"/>
                  </a:schemeClr>
                </a:solidFill>
              </a:rPr>
              <a:t>Is the Map of the SC similar for all donor supported programs in Uganda? (Malaria, RMNCAH, HIV/AIDS, Nutrition, Vaccines, EMHS, TB, Lab, </a:t>
            </a:r>
            <a:r>
              <a:rPr lang="en-US" dirty="0" err="1">
                <a:solidFill>
                  <a:schemeClr val="tx1">
                    <a:lumMod val="75000"/>
                    <a:lumOff val="25000"/>
                  </a:schemeClr>
                </a:solidFill>
              </a:rPr>
              <a:t>etc</a:t>
            </a:r>
            <a:r>
              <a:rPr lang="en-US" dirty="0">
                <a:solidFill>
                  <a:schemeClr val="tx1">
                    <a:lumMod val="75000"/>
                    <a:lumOff val="25000"/>
                  </a:schemeClr>
                </a:solidFill>
              </a:rPr>
              <a:t>)</a:t>
            </a:r>
          </a:p>
          <a:p>
            <a:pPr>
              <a:lnSpc>
                <a:spcPct val="110000"/>
              </a:lnSpc>
              <a:spcAft>
                <a:spcPts val="0"/>
              </a:spcAft>
            </a:pPr>
            <a:r>
              <a:rPr lang="en-US" dirty="0">
                <a:solidFill>
                  <a:schemeClr val="tx1">
                    <a:lumMod val="75000"/>
                    <a:lumOff val="25000"/>
                  </a:schemeClr>
                </a:solidFill>
              </a:rPr>
              <a:t>Is there a different system for emergency orders?</a:t>
            </a:r>
          </a:p>
          <a:p>
            <a:pPr>
              <a:lnSpc>
                <a:spcPct val="110000"/>
              </a:lnSpc>
              <a:spcAft>
                <a:spcPts val="0"/>
              </a:spcAft>
            </a:pPr>
            <a:r>
              <a:rPr lang="en-US" dirty="0">
                <a:solidFill>
                  <a:schemeClr val="tx1">
                    <a:lumMod val="75000"/>
                    <a:lumOff val="25000"/>
                  </a:schemeClr>
                </a:solidFill>
              </a:rPr>
              <a:t>Is there a different system for specific products?</a:t>
            </a:r>
          </a:p>
          <a:p>
            <a:pPr>
              <a:lnSpc>
                <a:spcPct val="110000"/>
              </a:lnSpc>
              <a:spcAft>
                <a:spcPts val="0"/>
              </a:spcAft>
            </a:pPr>
            <a:r>
              <a:rPr lang="en-US" dirty="0">
                <a:solidFill>
                  <a:schemeClr val="tx1">
                    <a:lumMod val="75000"/>
                    <a:lumOff val="25000"/>
                  </a:schemeClr>
                </a:solidFill>
              </a:rPr>
              <a:t>What about financial flow?</a:t>
            </a:r>
          </a:p>
          <a:p>
            <a:pPr>
              <a:lnSpc>
                <a:spcPct val="110000"/>
              </a:lnSpc>
              <a:spcAft>
                <a:spcPts val="0"/>
              </a:spcAft>
            </a:pPr>
            <a:endParaRPr lang="en-US" b="1" dirty="0">
              <a:solidFill>
                <a:schemeClr val="tx1">
                  <a:lumMod val="75000"/>
                  <a:lumOff val="25000"/>
                </a:schemeClr>
              </a:solidFill>
            </a:endParaRPr>
          </a:p>
          <a:p>
            <a:pPr>
              <a:lnSpc>
                <a:spcPct val="110000"/>
              </a:lnSpc>
              <a:spcAft>
                <a:spcPts val="0"/>
              </a:spcAft>
            </a:pPr>
            <a:r>
              <a:rPr lang="en-US" b="1" dirty="0">
                <a:solidFill>
                  <a:schemeClr val="tx1">
                    <a:lumMod val="75000"/>
                    <a:lumOff val="25000"/>
                  </a:schemeClr>
                </a:solidFill>
              </a:rPr>
              <a:t>Please address the following supply chain questions</a:t>
            </a:r>
          </a:p>
          <a:p>
            <a:pPr marL="742950" lvl="1" indent="-285750">
              <a:lnSpc>
                <a:spcPct val="110000"/>
              </a:lnSpc>
              <a:spcAft>
                <a:spcPts val="0"/>
              </a:spcAft>
            </a:pPr>
            <a:r>
              <a:rPr lang="en-US" dirty="0">
                <a:solidFill>
                  <a:schemeClr val="tx1">
                    <a:lumMod val="75000"/>
                    <a:lumOff val="25000"/>
                  </a:schemeClr>
                </a:solidFill>
              </a:rPr>
              <a:t>Identify key strengths, weaknesses, opportunities and threats</a:t>
            </a:r>
          </a:p>
          <a:p>
            <a:pPr marL="742950" lvl="1" indent="-285750">
              <a:lnSpc>
                <a:spcPct val="110000"/>
              </a:lnSpc>
              <a:spcAft>
                <a:spcPts val="0"/>
              </a:spcAft>
            </a:pPr>
            <a:r>
              <a:rPr lang="en-US" dirty="0">
                <a:solidFill>
                  <a:schemeClr val="tx1">
                    <a:lumMod val="75000"/>
                    <a:lumOff val="25000"/>
                  </a:schemeClr>
                </a:solidFill>
              </a:rPr>
              <a:t>Discuss tracer commodities</a:t>
            </a:r>
          </a:p>
          <a:p>
            <a:pPr marL="742950" lvl="1" indent="-285750">
              <a:lnSpc>
                <a:spcPct val="110000"/>
              </a:lnSpc>
              <a:spcAft>
                <a:spcPts val="0"/>
              </a:spcAft>
            </a:pPr>
            <a:r>
              <a:rPr lang="en-US" kern="0" dirty="0">
                <a:solidFill>
                  <a:schemeClr val="tx1">
                    <a:lumMod val="75000"/>
                    <a:lumOff val="25000"/>
                  </a:schemeClr>
                </a:solidFill>
              </a:rPr>
              <a:t>Discuss any recommendations you feel might improve the system.</a:t>
            </a:r>
            <a:endParaRPr lang="en-US" dirty="0"/>
          </a:p>
          <a:p>
            <a:endParaRPr lang="en-US" dirty="0"/>
          </a:p>
        </p:txBody>
      </p:sp>
      <p:sp>
        <p:nvSpPr>
          <p:cNvPr id="4" name="Date Placeholder 3"/>
          <p:cNvSpPr>
            <a:spLocks noGrp="1"/>
          </p:cNvSpPr>
          <p:nvPr>
            <p:ph type="dt" sz="half" idx="10"/>
          </p:nvPr>
        </p:nvSpPr>
        <p:spPr/>
        <p:txBody>
          <a:bodyPr/>
          <a:lstStyle/>
          <a:p>
            <a:fld id="{4A120239-0F5A-451E-8124-8B9BFE86A61E}" type="datetime1">
              <a:rPr lang="en-US" smtClean="0"/>
              <a:t>12/21/2018</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43</a:t>
            </a:fld>
            <a:endParaRPr lang="en-US"/>
          </a:p>
        </p:txBody>
      </p:sp>
      <p:sp>
        <p:nvSpPr>
          <p:cNvPr id="7" name="Oval Callout 6"/>
          <p:cNvSpPr/>
          <p:nvPr/>
        </p:nvSpPr>
        <p:spPr>
          <a:xfrm>
            <a:off x="5029200" y="304800"/>
            <a:ext cx="3581400" cy="2362200"/>
          </a:xfrm>
          <a:prstGeom prst="wedgeEllipseCallout">
            <a:avLst>
              <a:gd name="adj1" fmla="val -152327"/>
              <a:gd name="adj2" fmla="val 132472"/>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Use this slide to get groups to focus on rule-breakers within the supply chain, especially if rule breakers are tracer products.</a:t>
            </a:r>
          </a:p>
        </p:txBody>
      </p:sp>
    </p:spTree>
    <p:extLst>
      <p:ext uri="{BB962C8B-B14F-4D97-AF65-F5344CB8AC3E}">
        <p14:creationId xmlns:p14="http://schemas.microsoft.com/office/powerpoint/2010/main" val="39690657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553200" cy="5016758"/>
          </a:xfrm>
        </p:spPr>
        <p:txBody>
          <a:bodyPr/>
          <a:lstStyle/>
          <a:p>
            <a:r>
              <a:rPr lang="en-US" dirty="0"/>
              <a:t>III. SUPPLY CHAIN </a:t>
            </a:r>
            <a:br>
              <a:rPr lang="en-US" dirty="0"/>
            </a:br>
            <a:r>
              <a:rPr lang="en-US" dirty="0"/>
              <a:t>MAPPING GROUPS  FEEDBACK/VALIDATION</a:t>
            </a:r>
            <a:br>
              <a:rPr lang="en-US" dirty="0"/>
            </a:br>
            <a:r>
              <a:rPr lang="en-US" i="1" dirty="0"/>
              <a:t/>
            </a:r>
            <a:br>
              <a:rPr lang="en-US" i="1" dirty="0"/>
            </a:br>
            <a:r>
              <a:rPr lang="en-US" i="1" dirty="0"/>
              <a:t>Official Name, Official Organization (Someone who can facilitate discussion while keeping things moving.  Find areas of consensus, then build on them.)</a:t>
            </a:r>
            <a:r>
              <a:rPr lang="en-US" dirty="0"/>
              <a:t/>
            </a:r>
            <a:br>
              <a:rPr lang="en-US" dirty="0"/>
            </a:br>
            <a:r>
              <a:rPr lang="en-US" i="1" dirty="0"/>
              <a:t/>
            </a:r>
            <a:br>
              <a:rPr lang="en-US" i="1" dirty="0"/>
            </a:br>
            <a:endParaRPr lang="en-US" i="1" dirty="0"/>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2540314794"/>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400800" cy="1569660"/>
          </a:xfrm>
        </p:spPr>
        <p:txBody>
          <a:bodyPr/>
          <a:lstStyle/>
          <a:p>
            <a:r>
              <a:rPr lang="en-US" dirty="0"/>
              <a:t>II. Country X NSCA Timeline</a:t>
            </a:r>
            <a:br>
              <a:rPr lang="en-US" dirty="0"/>
            </a:br>
            <a:r>
              <a:rPr lang="en-US" dirty="0"/>
              <a:t/>
            </a:r>
            <a:br>
              <a:rPr lang="en-US" dirty="0"/>
            </a:br>
            <a:r>
              <a:rPr lang="en-US" i="1" dirty="0"/>
              <a:t>Official Name, Official Organization</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2804942567"/>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429" y="575784"/>
            <a:ext cx="8794113" cy="276999"/>
          </a:xfrm>
        </p:spPr>
        <p:txBody>
          <a:bodyPr>
            <a:noAutofit/>
          </a:bodyPr>
          <a:lstStyle/>
          <a:p>
            <a:r>
              <a:rPr lang="en-US" sz="2700" dirty="0"/>
              <a:t>NSCA Timeline</a:t>
            </a:r>
            <a:endParaRPr lang="en-GB" sz="2700" dirty="0"/>
          </a:p>
        </p:txBody>
      </p:sp>
      <p:grpSp>
        <p:nvGrpSpPr>
          <p:cNvPr id="23" name="Group 22">
            <a:extLst>
              <a:ext uri="{FF2B5EF4-FFF2-40B4-BE49-F238E27FC236}">
                <a16:creationId xmlns="" xmlns:a16="http://schemas.microsoft.com/office/drawing/2014/main" id="{EA5E01E0-0046-402D-97B2-FF4B3B35F7C0}"/>
              </a:ext>
            </a:extLst>
          </p:cNvPr>
          <p:cNvGrpSpPr>
            <a:grpSpLocks/>
          </p:cNvGrpSpPr>
          <p:nvPr/>
        </p:nvGrpSpPr>
        <p:grpSpPr>
          <a:xfrm>
            <a:off x="263653" y="4800600"/>
            <a:ext cx="5435249" cy="233910"/>
            <a:chOff x="289302" y="880392"/>
            <a:chExt cx="4644649" cy="233909"/>
          </a:xfrm>
        </p:grpSpPr>
        <p:sp>
          <p:nvSpPr>
            <p:cNvPr id="24" name="Rectangle 286"/>
            <p:cNvSpPr txBox="1">
              <a:spLocks noChangeArrowheads="1"/>
            </p:cNvSpPr>
            <p:nvPr/>
          </p:nvSpPr>
          <p:spPr bwMode="auto">
            <a:xfrm>
              <a:off x="289302" y="880392"/>
              <a:ext cx="4644649" cy="233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8288" numCol="1" anchor="b"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spcBef>
                  <a:spcPts val="488"/>
                </a:spcBef>
                <a:buClr>
                  <a:srgbClr val="FCAF17"/>
                </a:buClr>
              </a:pPr>
              <a:r>
                <a:rPr lang="en-US" sz="1400" b="1" dirty="0">
                  <a:solidFill>
                    <a:schemeClr val="accent4"/>
                  </a:solidFill>
                </a:rPr>
                <a:t>Estimated GF Transformational Plan Development timeline…</a:t>
              </a:r>
            </a:p>
          </p:txBody>
        </p:sp>
        <p:cxnSp>
          <p:nvCxnSpPr>
            <p:cNvPr id="25" name="Straight Connector 24"/>
            <p:cNvCxnSpPr>
              <a:cxnSpLocks/>
            </p:cNvCxnSpPr>
            <p:nvPr/>
          </p:nvCxnSpPr>
          <p:spPr>
            <a:xfrm>
              <a:off x="289302" y="1114301"/>
              <a:ext cx="464464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 xmlns:a16="http://schemas.microsoft.com/office/drawing/2014/main" id="{11D2B2E3-4D45-4145-ADBD-D8BE8D3E457F}"/>
              </a:ext>
            </a:extLst>
          </p:cNvPr>
          <p:cNvGrpSpPr/>
          <p:nvPr>
            <p:custDataLst>
              <p:tags r:id="rId1"/>
            </p:custDataLst>
          </p:nvPr>
        </p:nvGrpSpPr>
        <p:grpSpPr>
          <a:xfrm>
            <a:off x="6396600" y="5264722"/>
            <a:ext cx="1268200" cy="570282"/>
            <a:chOff x="6462025" y="930577"/>
            <a:chExt cx="1268200" cy="570282"/>
          </a:xfrm>
        </p:grpSpPr>
        <p:sp>
          <p:nvSpPr>
            <p:cNvPr id="43" name="Freeform 3">
              <a:extLst>
                <a:ext uri="{FF2B5EF4-FFF2-40B4-BE49-F238E27FC236}">
                  <a16:creationId xmlns="" xmlns:a16="http://schemas.microsoft.com/office/drawing/2014/main" id="{BD4E87BC-3FA5-490D-A37F-78FD2AE33DEA}"/>
                </a:ext>
              </a:extLst>
            </p:cNvPr>
            <p:cNvSpPr/>
            <p:nvPr>
              <p:custDataLst>
                <p:tags r:id="rId32"/>
              </p:custDataLst>
            </p:nvPr>
          </p:nvSpPr>
          <p:spPr>
            <a:xfrm>
              <a:off x="646202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44" name="TextBox 43">
              <a:extLst>
                <a:ext uri="{FF2B5EF4-FFF2-40B4-BE49-F238E27FC236}">
                  <a16:creationId xmlns="" xmlns:a16="http://schemas.microsoft.com/office/drawing/2014/main" id="{D859BB2C-8295-4FAA-8328-7E885F082AA5}"/>
                </a:ext>
              </a:extLst>
            </p:cNvPr>
            <p:cNvSpPr txBox="1">
              <a:spLocks/>
            </p:cNvSpPr>
            <p:nvPr>
              <p:custDataLst>
                <p:tags r:id="rId33"/>
              </p:custDataLst>
            </p:nvPr>
          </p:nvSpPr>
          <p:spPr>
            <a:xfrm>
              <a:off x="6615476"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Implement transformation</a:t>
              </a:r>
            </a:p>
          </p:txBody>
        </p:sp>
      </p:grpSp>
      <p:grpSp>
        <p:nvGrpSpPr>
          <p:cNvPr id="45" name="Group 44">
            <a:extLst>
              <a:ext uri="{FF2B5EF4-FFF2-40B4-BE49-F238E27FC236}">
                <a16:creationId xmlns="" xmlns:a16="http://schemas.microsoft.com/office/drawing/2014/main" id="{E65CD7DE-2774-45D2-8CD8-897BB9C9D5E6}"/>
              </a:ext>
            </a:extLst>
          </p:cNvPr>
          <p:cNvGrpSpPr/>
          <p:nvPr>
            <p:custDataLst>
              <p:tags r:id="rId2"/>
            </p:custDataLst>
          </p:nvPr>
        </p:nvGrpSpPr>
        <p:grpSpPr>
          <a:xfrm>
            <a:off x="6967127" y="2082862"/>
            <a:ext cx="1452075" cy="570282"/>
            <a:chOff x="7649023" y="930577"/>
            <a:chExt cx="1268200" cy="570282"/>
          </a:xfrm>
        </p:grpSpPr>
        <p:sp>
          <p:nvSpPr>
            <p:cNvPr id="46" name="Freeform 3">
              <a:extLst>
                <a:ext uri="{FF2B5EF4-FFF2-40B4-BE49-F238E27FC236}">
                  <a16:creationId xmlns="" xmlns:a16="http://schemas.microsoft.com/office/drawing/2014/main" id="{BDD730AE-B2DF-4BE5-AAA5-0EC87B784A0D}"/>
                </a:ext>
              </a:extLst>
            </p:cNvPr>
            <p:cNvSpPr/>
            <p:nvPr>
              <p:custDataLst>
                <p:tags r:id="rId30"/>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47" name="TextBox 46">
              <a:extLst>
                <a:ext uri="{FF2B5EF4-FFF2-40B4-BE49-F238E27FC236}">
                  <a16:creationId xmlns="" xmlns:a16="http://schemas.microsoft.com/office/drawing/2014/main" id="{CEF84BDA-4866-4196-A70E-6683A2B031A9}"/>
                </a:ext>
              </a:extLst>
            </p:cNvPr>
            <p:cNvSpPr txBox="1">
              <a:spLocks/>
            </p:cNvSpPr>
            <p:nvPr>
              <p:custDataLst>
                <p:tags r:id="rId31"/>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Track performance</a:t>
              </a:r>
            </a:p>
          </p:txBody>
        </p:sp>
      </p:grpSp>
      <p:grpSp>
        <p:nvGrpSpPr>
          <p:cNvPr id="77" name="Group 76">
            <a:extLst>
              <a:ext uri="{FF2B5EF4-FFF2-40B4-BE49-F238E27FC236}">
                <a16:creationId xmlns="" xmlns:a16="http://schemas.microsoft.com/office/drawing/2014/main" id="{FE212E20-5962-4DDA-B2C3-A7688FBD6E60}"/>
              </a:ext>
            </a:extLst>
          </p:cNvPr>
          <p:cNvGrpSpPr/>
          <p:nvPr>
            <p:custDataLst>
              <p:tags r:id="rId3"/>
            </p:custDataLst>
          </p:nvPr>
        </p:nvGrpSpPr>
        <p:grpSpPr>
          <a:xfrm>
            <a:off x="5215257" y="5258750"/>
            <a:ext cx="1268200" cy="570282"/>
            <a:chOff x="5275030" y="930577"/>
            <a:chExt cx="1268200" cy="570282"/>
          </a:xfrm>
        </p:grpSpPr>
        <p:sp>
          <p:nvSpPr>
            <p:cNvPr id="78" name="Freeform 3">
              <a:extLst>
                <a:ext uri="{FF2B5EF4-FFF2-40B4-BE49-F238E27FC236}">
                  <a16:creationId xmlns="" xmlns:a16="http://schemas.microsoft.com/office/drawing/2014/main" id="{3DFE0B9E-C023-4580-BF22-DE5B48C297CF}"/>
                </a:ext>
              </a:extLst>
            </p:cNvPr>
            <p:cNvSpPr/>
            <p:nvPr>
              <p:custDataLst>
                <p:tags r:id="rId28"/>
              </p:custDataLst>
            </p:nvPr>
          </p:nvSpPr>
          <p:spPr>
            <a:xfrm>
              <a:off x="527503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79" name="TextBox 78">
              <a:extLst>
                <a:ext uri="{FF2B5EF4-FFF2-40B4-BE49-F238E27FC236}">
                  <a16:creationId xmlns="" xmlns:a16="http://schemas.microsoft.com/office/drawing/2014/main" id="{DB2FDF89-A7DD-4802-B362-56759D743C8B}"/>
                </a:ext>
              </a:extLst>
            </p:cNvPr>
            <p:cNvSpPr txBox="1">
              <a:spLocks/>
            </p:cNvSpPr>
            <p:nvPr>
              <p:custDataLst>
                <p:tags r:id="rId29"/>
              </p:custDataLst>
            </p:nvPr>
          </p:nvSpPr>
          <p:spPr>
            <a:xfrm>
              <a:off x="542848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Initiate transformation</a:t>
              </a:r>
            </a:p>
          </p:txBody>
        </p:sp>
      </p:grpSp>
      <p:grpSp>
        <p:nvGrpSpPr>
          <p:cNvPr id="80" name="Group 79">
            <a:extLst>
              <a:ext uri="{FF2B5EF4-FFF2-40B4-BE49-F238E27FC236}">
                <a16:creationId xmlns="" xmlns:a16="http://schemas.microsoft.com/office/drawing/2014/main" id="{2356DA3C-A007-4ADD-83AA-1BD86610ECB4}"/>
              </a:ext>
            </a:extLst>
          </p:cNvPr>
          <p:cNvGrpSpPr>
            <a:grpSpLocks/>
          </p:cNvGrpSpPr>
          <p:nvPr>
            <p:custDataLst>
              <p:tags r:id="rId4"/>
            </p:custDataLst>
          </p:nvPr>
        </p:nvGrpSpPr>
        <p:grpSpPr>
          <a:xfrm>
            <a:off x="480787" y="5258750"/>
            <a:ext cx="1268200" cy="570282"/>
            <a:chOff x="527050" y="930577"/>
            <a:chExt cx="1268200" cy="570282"/>
          </a:xfrm>
          <a:solidFill>
            <a:schemeClr val="accent4"/>
          </a:solidFill>
        </p:grpSpPr>
        <p:sp>
          <p:nvSpPr>
            <p:cNvPr id="81" name="Freeform 80">
              <a:extLst>
                <a:ext uri="{FF2B5EF4-FFF2-40B4-BE49-F238E27FC236}">
                  <a16:creationId xmlns="" xmlns:a16="http://schemas.microsoft.com/office/drawing/2014/main" id="{1050806E-7AB8-4DB1-B551-6987EDC5A52D}"/>
                </a:ext>
              </a:extLst>
            </p:cNvPr>
            <p:cNvSpPr/>
            <p:nvPr>
              <p:custDataLst>
                <p:tags r:id="rId26"/>
              </p:custDataLst>
            </p:nvPr>
          </p:nvSpPr>
          <p:spPr>
            <a:xfrm>
              <a:off x="52705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0"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82" name="TextBox 81">
              <a:extLst>
                <a:ext uri="{FF2B5EF4-FFF2-40B4-BE49-F238E27FC236}">
                  <a16:creationId xmlns="" xmlns:a16="http://schemas.microsoft.com/office/drawing/2014/main" id="{E2564F86-C80E-47F0-A5D9-FDF924CDFA5B}"/>
                </a:ext>
              </a:extLst>
            </p:cNvPr>
            <p:cNvSpPr txBox="1">
              <a:spLocks/>
            </p:cNvSpPr>
            <p:nvPr>
              <p:custDataLst>
                <p:tags r:id="rId27"/>
              </p:custDataLst>
            </p:nvPr>
          </p:nvSpPr>
          <p:spPr>
            <a:xfrm>
              <a:off x="590550" y="970180"/>
              <a:ext cx="1102049"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NSCA report materials</a:t>
              </a:r>
            </a:p>
          </p:txBody>
        </p:sp>
      </p:grpSp>
      <p:grpSp>
        <p:nvGrpSpPr>
          <p:cNvPr id="83" name="Group 82">
            <a:extLst>
              <a:ext uri="{FF2B5EF4-FFF2-40B4-BE49-F238E27FC236}">
                <a16:creationId xmlns="" xmlns:a16="http://schemas.microsoft.com/office/drawing/2014/main" id="{EF6BB2ED-A5CD-4D8F-A611-3F08E9E5FFF5}"/>
              </a:ext>
            </a:extLst>
          </p:cNvPr>
          <p:cNvGrpSpPr>
            <a:grpSpLocks/>
          </p:cNvGrpSpPr>
          <p:nvPr/>
        </p:nvGrpSpPr>
        <p:grpSpPr>
          <a:xfrm>
            <a:off x="1667783" y="5258750"/>
            <a:ext cx="2455195" cy="570282"/>
            <a:chOff x="1714045" y="930577"/>
            <a:chExt cx="2455195" cy="570282"/>
          </a:xfrm>
        </p:grpSpPr>
        <p:grpSp>
          <p:nvGrpSpPr>
            <p:cNvPr id="84" name="Group 83">
              <a:extLst>
                <a:ext uri="{FF2B5EF4-FFF2-40B4-BE49-F238E27FC236}">
                  <a16:creationId xmlns="" xmlns:a16="http://schemas.microsoft.com/office/drawing/2014/main" id="{6E431914-08EF-49AF-BD05-E0B4E368AE9F}"/>
                </a:ext>
              </a:extLst>
            </p:cNvPr>
            <p:cNvGrpSpPr/>
            <p:nvPr>
              <p:custDataLst>
                <p:tags r:id="rId20"/>
              </p:custDataLst>
            </p:nvPr>
          </p:nvGrpSpPr>
          <p:grpSpPr>
            <a:xfrm>
              <a:off x="1714045" y="930577"/>
              <a:ext cx="1268200" cy="570282"/>
              <a:chOff x="1714045" y="930577"/>
              <a:chExt cx="1268200" cy="570282"/>
            </a:xfrm>
          </p:grpSpPr>
          <p:sp>
            <p:nvSpPr>
              <p:cNvPr id="88" name="Freeform 3">
                <a:extLst>
                  <a:ext uri="{FF2B5EF4-FFF2-40B4-BE49-F238E27FC236}">
                    <a16:creationId xmlns="" xmlns:a16="http://schemas.microsoft.com/office/drawing/2014/main" id="{502E67C3-6A92-42EC-B6FA-CDE8E634C6D9}"/>
                  </a:ext>
                </a:extLst>
              </p:cNvPr>
              <p:cNvSpPr/>
              <p:nvPr>
                <p:custDataLst>
                  <p:tags r:id="rId24"/>
                </p:custDataLst>
              </p:nvPr>
            </p:nvSpPr>
            <p:spPr>
              <a:xfrm>
                <a:off x="171404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89" name="TextBox 88">
                <a:extLst>
                  <a:ext uri="{FF2B5EF4-FFF2-40B4-BE49-F238E27FC236}">
                    <a16:creationId xmlns="" xmlns:a16="http://schemas.microsoft.com/office/drawing/2014/main" id="{EE1BB452-1463-4B0A-A8E8-95DEBBCD9A0F}"/>
                  </a:ext>
                </a:extLst>
              </p:cNvPr>
              <p:cNvSpPr txBox="1">
                <a:spLocks/>
              </p:cNvSpPr>
              <p:nvPr>
                <p:custDataLst>
                  <p:tags r:id="rId25"/>
                </p:custDataLst>
              </p:nvPr>
            </p:nvSpPr>
            <p:spPr>
              <a:xfrm>
                <a:off x="1867496"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Agree ambition levels and scope of work</a:t>
                </a:r>
              </a:p>
            </p:txBody>
          </p:sp>
        </p:grpSp>
        <p:grpSp>
          <p:nvGrpSpPr>
            <p:cNvPr id="85" name="Group 84">
              <a:extLst>
                <a:ext uri="{FF2B5EF4-FFF2-40B4-BE49-F238E27FC236}">
                  <a16:creationId xmlns="" xmlns:a16="http://schemas.microsoft.com/office/drawing/2014/main" id="{68D9A39C-6AAE-4B92-BFE3-C91A267C5ADF}"/>
                </a:ext>
              </a:extLst>
            </p:cNvPr>
            <p:cNvGrpSpPr/>
            <p:nvPr>
              <p:custDataLst>
                <p:tags r:id="rId21"/>
              </p:custDataLst>
            </p:nvPr>
          </p:nvGrpSpPr>
          <p:grpSpPr>
            <a:xfrm>
              <a:off x="2901040" y="930577"/>
              <a:ext cx="1268200" cy="570282"/>
              <a:chOff x="2901040" y="930577"/>
              <a:chExt cx="1268200" cy="570282"/>
            </a:xfrm>
          </p:grpSpPr>
          <p:sp>
            <p:nvSpPr>
              <p:cNvPr id="86" name="Freeform 3">
                <a:extLst>
                  <a:ext uri="{FF2B5EF4-FFF2-40B4-BE49-F238E27FC236}">
                    <a16:creationId xmlns="" xmlns:a16="http://schemas.microsoft.com/office/drawing/2014/main" id="{431949FC-2527-4A49-823C-3C2EA6FAC277}"/>
                  </a:ext>
                </a:extLst>
              </p:cNvPr>
              <p:cNvSpPr/>
              <p:nvPr>
                <p:custDataLst>
                  <p:tags r:id="rId22"/>
                </p:custDataLst>
              </p:nvPr>
            </p:nvSpPr>
            <p:spPr>
              <a:xfrm>
                <a:off x="290104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87" name="TextBox 86">
                <a:extLst>
                  <a:ext uri="{FF2B5EF4-FFF2-40B4-BE49-F238E27FC236}">
                    <a16:creationId xmlns="" xmlns:a16="http://schemas.microsoft.com/office/drawing/2014/main" id="{9473A2A9-AD49-4D13-9FC2-953A3C39D7B3}"/>
                  </a:ext>
                </a:extLst>
              </p:cNvPr>
              <p:cNvSpPr txBox="1">
                <a:spLocks/>
              </p:cNvSpPr>
              <p:nvPr>
                <p:custDataLst>
                  <p:tags r:id="rId23"/>
                </p:custDataLst>
              </p:nvPr>
            </p:nvSpPr>
            <p:spPr>
              <a:xfrm>
                <a:off x="305449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Agree workstreams and operating model</a:t>
                </a:r>
              </a:p>
            </p:txBody>
          </p:sp>
        </p:grpSp>
      </p:grpSp>
      <p:grpSp>
        <p:nvGrpSpPr>
          <p:cNvPr id="90" name="Group 89">
            <a:extLst>
              <a:ext uri="{FF2B5EF4-FFF2-40B4-BE49-F238E27FC236}">
                <a16:creationId xmlns="" xmlns:a16="http://schemas.microsoft.com/office/drawing/2014/main" id="{5ECAA0C5-0012-4980-9C88-60094DB6743A}"/>
              </a:ext>
            </a:extLst>
          </p:cNvPr>
          <p:cNvGrpSpPr/>
          <p:nvPr>
            <p:custDataLst>
              <p:tags r:id="rId5"/>
            </p:custDataLst>
          </p:nvPr>
        </p:nvGrpSpPr>
        <p:grpSpPr>
          <a:xfrm>
            <a:off x="4041772" y="5258750"/>
            <a:ext cx="1268200" cy="570282"/>
            <a:chOff x="4088035" y="930577"/>
            <a:chExt cx="1268200" cy="570282"/>
          </a:xfrm>
          <a:solidFill>
            <a:schemeClr val="accent1"/>
          </a:solidFill>
        </p:grpSpPr>
        <p:sp>
          <p:nvSpPr>
            <p:cNvPr id="91" name="Freeform 3">
              <a:extLst>
                <a:ext uri="{FF2B5EF4-FFF2-40B4-BE49-F238E27FC236}">
                  <a16:creationId xmlns="" xmlns:a16="http://schemas.microsoft.com/office/drawing/2014/main" id="{E386028E-4C95-4D28-8D01-962ADA266C67}"/>
                </a:ext>
              </a:extLst>
            </p:cNvPr>
            <p:cNvSpPr/>
            <p:nvPr>
              <p:custDataLst>
                <p:tags r:id="rId18"/>
              </p:custDataLst>
            </p:nvPr>
          </p:nvSpPr>
          <p:spPr>
            <a:xfrm>
              <a:off x="408803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92" name="TextBox 91">
              <a:extLst>
                <a:ext uri="{FF2B5EF4-FFF2-40B4-BE49-F238E27FC236}">
                  <a16:creationId xmlns="" xmlns:a16="http://schemas.microsoft.com/office/drawing/2014/main" id="{84CD6D18-671C-42E2-911B-CEB806E68CDB}"/>
                </a:ext>
              </a:extLst>
            </p:cNvPr>
            <p:cNvSpPr txBox="1">
              <a:spLocks/>
            </p:cNvSpPr>
            <p:nvPr>
              <p:custDataLst>
                <p:tags r:id="rId19"/>
              </p:custDataLst>
            </p:nvPr>
          </p:nvSpPr>
          <p:spPr>
            <a:xfrm>
              <a:off x="4241486" y="970180"/>
              <a:ext cx="1012098"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Set-up Terms of Reference</a:t>
              </a:r>
            </a:p>
          </p:txBody>
        </p:sp>
      </p:grpSp>
      <p:grpSp>
        <p:nvGrpSpPr>
          <p:cNvPr id="93" name="Group 92">
            <a:extLst>
              <a:ext uri="{FF2B5EF4-FFF2-40B4-BE49-F238E27FC236}">
                <a16:creationId xmlns="" xmlns:a16="http://schemas.microsoft.com/office/drawing/2014/main" id="{EA5E01E0-0046-402D-97B2-FF4B3B35F7C0}"/>
              </a:ext>
            </a:extLst>
          </p:cNvPr>
          <p:cNvGrpSpPr>
            <a:grpSpLocks/>
          </p:cNvGrpSpPr>
          <p:nvPr/>
        </p:nvGrpSpPr>
        <p:grpSpPr>
          <a:xfrm>
            <a:off x="225507" y="1295400"/>
            <a:ext cx="5079064" cy="233910"/>
            <a:chOff x="289302" y="880391"/>
            <a:chExt cx="4644649" cy="233910"/>
          </a:xfrm>
        </p:grpSpPr>
        <p:sp>
          <p:nvSpPr>
            <p:cNvPr id="94" name="Rectangle 286"/>
            <p:cNvSpPr txBox="1">
              <a:spLocks noChangeArrowheads="1"/>
            </p:cNvSpPr>
            <p:nvPr/>
          </p:nvSpPr>
          <p:spPr bwMode="auto">
            <a:xfrm>
              <a:off x="289302" y="880391"/>
              <a:ext cx="4644649" cy="233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8288" numCol="1" anchor="b"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spcBef>
                  <a:spcPts val="488"/>
                </a:spcBef>
                <a:buClr>
                  <a:srgbClr val="FCAF17"/>
                </a:buClr>
              </a:pPr>
              <a:r>
                <a:rPr lang="en-US" sz="1400" b="1" dirty="0">
                  <a:solidFill>
                    <a:schemeClr val="accent4"/>
                  </a:solidFill>
                </a:rPr>
                <a:t>* Indicative timeline to accomplish the NSCA</a:t>
              </a:r>
            </a:p>
          </p:txBody>
        </p:sp>
        <p:cxnSp>
          <p:nvCxnSpPr>
            <p:cNvPr id="95" name="Straight Connector 94"/>
            <p:cNvCxnSpPr>
              <a:cxnSpLocks/>
            </p:cNvCxnSpPr>
            <p:nvPr/>
          </p:nvCxnSpPr>
          <p:spPr>
            <a:xfrm>
              <a:off x="289302" y="1114301"/>
              <a:ext cx="464464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40" name="Group 139">
            <a:extLst>
              <a:ext uri="{FF2B5EF4-FFF2-40B4-BE49-F238E27FC236}">
                <a16:creationId xmlns="" xmlns:a16="http://schemas.microsoft.com/office/drawing/2014/main" id="{11D2B2E3-4D45-4145-ADBD-D8BE8D3E457F}"/>
              </a:ext>
            </a:extLst>
          </p:cNvPr>
          <p:cNvGrpSpPr/>
          <p:nvPr>
            <p:custDataLst>
              <p:tags r:id="rId6"/>
            </p:custDataLst>
          </p:nvPr>
        </p:nvGrpSpPr>
        <p:grpSpPr>
          <a:xfrm>
            <a:off x="3537451" y="2063193"/>
            <a:ext cx="1534450" cy="589952"/>
            <a:chOff x="7472510" y="930576"/>
            <a:chExt cx="1268200" cy="589952"/>
          </a:xfrm>
        </p:grpSpPr>
        <p:sp>
          <p:nvSpPr>
            <p:cNvPr id="141" name="Freeform 3">
              <a:extLst>
                <a:ext uri="{FF2B5EF4-FFF2-40B4-BE49-F238E27FC236}">
                  <a16:creationId xmlns="" xmlns:a16="http://schemas.microsoft.com/office/drawing/2014/main" id="{BD4E87BC-3FA5-490D-A37F-78FD2AE33DEA}"/>
                </a:ext>
              </a:extLst>
            </p:cNvPr>
            <p:cNvSpPr/>
            <p:nvPr>
              <p:custDataLst>
                <p:tags r:id="rId16"/>
              </p:custDataLst>
            </p:nvPr>
          </p:nvSpPr>
          <p:spPr>
            <a:xfrm>
              <a:off x="7472510" y="950246"/>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142" name="TextBox 141">
              <a:extLst>
                <a:ext uri="{FF2B5EF4-FFF2-40B4-BE49-F238E27FC236}">
                  <a16:creationId xmlns="" xmlns:a16="http://schemas.microsoft.com/office/drawing/2014/main" id="{D859BB2C-8295-4FAA-8328-7E885F082AA5}"/>
                </a:ext>
              </a:extLst>
            </p:cNvPr>
            <p:cNvSpPr txBox="1">
              <a:spLocks/>
            </p:cNvSpPr>
            <p:nvPr>
              <p:custDataLst>
                <p:tags r:id="rId17"/>
              </p:custDataLst>
            </p:nvPr>
          </p:nvSpPr>
          <p:spPr>
            <a:xfrm>
              <a:off x="7637474" y="930576"/>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In country assessment </a:t>
              </a:r>
            </a:p>
          </p:txBody>
        </p:sp>
      </p:grpSp>
      <p:grpSp>
        <p:nvGrpSpPr>
          <p:cNvPr id="143" name="Group 142">
            <a:extLst>
              <a:ext uri="{FF2B5EF4-FFF2-40B4-BE49-F238E27FC236}">
                <a16:creationId xmlns="" xmlns:a16="http://schemas.microsoft.com/office/drawing/2014/main" id="{E65CD7DE-2774-45D2-8CD8-897BB9C9D5E6}"/>
              </a:ext>
            </a:extLst>
          </p:cNvPr>
          <p:cNvGrpSpPr/>
          <p:nvPr>
            <p:custDataLst>
              <p:tags r:id="rId7"/>
            </p:custDataLst>
          </p:nvPr>
        </p:nvGrpSpPr>
        <p:grpSpPr>
          <a:xfrm>
            <a:off x="4974251" y="2082862"/>
            <a:ext cx="2056448" cy="570282"/>
            <a:chOff x="7649023" y="930577"/>
            <a:chExt cx="1268200" cy="570282"/>
          </a:xfrm>
        </p:grpSpPr>
        <p:sp>
          <p:nvSpPr>
            <p:cNvPr id="144" name="Freeform 3">
              <a:extLst>
                <a:ext uri="{FF2B5EF4-FFF2-40B4-BE49-F238E27FC236}">
                  <a16:creationId xmlns="" xmlns:a16="http://schemas.microsoft.com/office/drawing/2014/main" id="{BDD730AE-B2DF-4BE5-AAA5-0EC87B784A0D}"/>
                </a:ext>
              </a:extLst>
            </p:cNvPr>
            <p:cNvSpPr/>
            <p:nvPr>
              <p:custDataLst>
                <p:tags r:id="rId14"/>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145" name="TextBox 144">
              <a:extLst>
                <a:ext uri="{FF2B5EF4-FFF2-40B4-BE49-F238E27FC236}">
                  <a16:creationId xmlns="" xmlns:a16="http://schemas.microsoft.com/office/drawing/2014/main" id="{CEF84BDA-4866-4196-A70E-6683A2B031A9}"/>
                </a:ext>
              </a:extLst>
            </p:cNvPr>
            <p:cNvSpPr txBox="1">
              <a:spLocks/>
            </p:cNvSpPr>
            <p:nvPr>
              <p:custDataLst>
                <p:tags r:id="rId15"/>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Analyze data &amp; final report</a:t>
              </a:r>
            </a:p>
          </p:txBody>
        </p:sp>
      </p:grpSp>
      <p:grpSp>
        <p:nvGrpSpPr>
          <p:cNvPr id="146" name="Group 145">
            <a:extLst>
              <a:ext uri="{FF2B5EF4-FFF2-40B4-BE49-F238E27FC236}">
                <a16:creationId xmlns="" xmlns:a16="http://schemas.microsoft.com/office/drawing/2014/main" id="{FE212E20-5962-4DDA-B2C3-A7688FBD6E60}"/>
              </a:ext>
            </a:extLst>
          </p:cNvPr>
          <p:cNvGrpSpPr/>
          <p:nvPr>
            <p:custDataLst>
              <p:tags r:id="rId8"/>
            </p:custDataLst>
          </p:nvPr>
        </p:nvGrpSpPr>
        <p:grpSpPr>
          <a:xfrm>
            <a:off x="2327703" y="2076892"/>
            <a:ext cx="1268200" cy="570282"/>
            <a:chOff x="5275030" y="930577"/>
            <a:chExt cx="1268200" cy="570282"/>
          </a:xfrm>
        </p:grpSpPr>
        <p:sp>
          <p:nvSpPr>
            <p:cNvPr id="147" name="Freeform 3">
              <a:extLst>
                <a:ext uri="{FF2B5EF4-FFF2-40B4-BE49-F238E27FC236}">
                  <a16:creationId xmlns="" xmlns:a16="http://schemas.microsoft.com/office/drawing/2014/main" id="{3DFE0B9E-C023-4580-BF22-DE5B48C297CF}"/>
                </a:ext>
              </a:extLst>
            </p:cNvPr>
            <p:cNvSpPr/>
            <p:nvPr>
              <p:custDataLst>
                <p:tags r:id="rId12"/>
              </p:custDataLst>
            </p:nvPr>
          </p:nvSpPr>
          <p:spPr>
            <a:xfrm>
              <a:off x="527503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148" name="TextBox 147">
              <a:extLst>
                <a:ext uri="{FF2B5EF4-FFF2-40B4-BE49-F238E27FC236}">
                  <a16:creationId xmlns="" xmlns:a16="http://schemas.microsoft.com/office/drawing/2014/main" id="{DB2FDF89-A7DD-4802-B362-56759D743C8B}"/>
                </a:ext>
              </a:extLst>
            </p:cNvPr>
            <p:cNvSpPr txBox="1">
              <a:spLocks/>
            </p:cNvSpPr>
            <p:nvPr>
              <p:custDataLst>
                <p:tags r:id="rId13"/>
              </p:custDataLst>
            </p:nvPr>
          </p:nvSpPr>
          <p:spPr>
            <a:xfrm>
              <a:off x="542848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Desk review, mobilize selected team</a:t>
              </a:r>
            </a:p>
          </p:txBody>
        </p:sp>
      </p:grpSp>
      <p:grpSp>
        <p:nvGrpSpPr>
          <p:cNvPr id="149" name="Group 148">
            <a:extLst>
              <a:ext uri="{FF2B5EF4-FFF2-40B4-BE49-F238E27FC236}">
                <a16:creationId xmlns="" xmlns:a16="http://schemas.microsoft.com/office/drawing/2014/main" id="{5ECAA0C5-0012-4980-9C88-60094DB6743A}"/>
              </a:ext>
            </a:extLst>
          </p:cNvPr>
          <p:cNvGrpSpPr/>
          <p:nvPr>
            <p:custDataLst>
              <p:tags r:id="rId9"/>
            </p:custDataLst>
          </p:nvPr>
        </p:nvGrpSpPr>
        <p:grpSpPr>
          <a:xfrm>
            <a:off x="448357" y="2076892"/>
            <a:ext cx="1922525" cy="570282"/>
            <a:chOff x="4088035" y="930577"/>
            <a:chExt cx="1268200" cy="570282"/>
          </a:xfrm>
          <a:solidFill>
            <a:schemeClr val="accent4"/>
          </a:solidFill>
        </p:grpSpPr>
        <p:sp>
          <p:nvSpPr>
            <p:cNvPr id="150" name="Freeform 3">
              <a:extLst>
                <a:ext uri="{FF2B5EF4-FFF2-40B4-BE49-F238E27FC236}">
                  <a16:creationId xmlns="" xmlns:a16="http://schemas.microsoft.com/office/drawing/2014/main" id="{E386028E-4C95-4D28-8D01-962ADA266C67}"/>
                </a:ext>
              </a:extLst>
            </p:cNvPr>
            <p:cNvSpPr/>
            <p:nvPr>
              <p:custDataLst>
                <p:tags r:id="rId10"/>
              </p:custDataLst>
            </p:nvPr>
          </p:nvSpPr>
          <p:spPr>
            <a:xfrm>
              <a:off x="408803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850" dirty="0" err="1">
                <a:solidFill>
                  <a:schemeClr val="tx1"/>
                </a:solidFill>
              </a:endParaRPr>
            </a:p>
          </p:txBody>
        </p:sp>
        <p:sp>
          <p:nvSpPr>
            <p:cNvPr id="151" name="TextBox 150">
              <a:extLst>
                <a:ext uri="{FF2B5EF4-FFF2-40B4-BE49-F238E27FC236}">
                  <a16:creationId xmlns="" xmlns:a16="http://schemas.microsoft.com/office/drawing/2014/main" id="{84CD6D18-671C-42E2-911B-CEB806E68CDB}"/>
                </a:ext>
              </a:extLst>
            </p:cNvPr>
            <p:cNvSpPr txBox="1">
              <a:spLocks/>
            </p:cNvSpPr>
            <p:nvPr>
              <p:custDataLst>
                <p:tags r:id="rId11"/>
              </p:custDataLst>
            </p:nvPr>
          </p:nvSpPr>
          <p:spPr>
            <a:xfrm>
              <a:off x="4241486" y="970180"/>
              <a:ext cx="1012098"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x-none" sz="1600" baseline="0"/>
              </a:lvl1pPr>
              <a:lvl2pPr marL="148205" lvl="1" indent="-146990" defTabSz="685145" fontAlgn="base">
                <a:spcBef>
                  <a:spcPct val="0"/>
                </a:spcBef>
                <a:spcAft>
                  <a:spcPct val="0"/>
                </a:spcAft>
                <a:buClr>
                  <a:schemeClr val="tx2"/>
                </a:buClr>
                <a:buSzPct val="125000"/>
                <a:buFont typeface="Arial" charset="0"/>
                <a:buChar char="▪"/>
                <a:defRPr lang="x-none" sz="1600" baseline="0"/>
              </a:lvl2pPr>
              <a:lvl3pPr marL="349861" lvl="2" indent="-200441" defTabSz="685145" fontAlgn="base">
                <a:spcBef>
                  <a:spcPct val="0"/>
                </a:spcBef>
                <a:spcAft>
                  <a:spcPct val="0"/>
                </a:spcAft>
                <a:buClr>
                  <a:schemeClr val="tx2"/>
                </a:buClr>
                <a:buSzPct val="120000"/>
                <a:buFont typeface="Arial" charset="0"/>
                <a:buChar char="–"/>
                <a:defRPr lang="x-none" sz="1600" baseline="0"/>
              </a:lvl3pPr>
              <a:lvl4pPr marL="470126" lvl="3" indent="-119050" defTabSz="685145" fontAlgn="base">
                <a:spcBef>
                  <a:spcPct val="0"/>
                </a:spcBef>
                <a:spcAft>
                  <a:spcPct val="0"/>
                </a:spcAft>
                <a:buClr>
                  <a:schemeClr val="tx2"/>
                </a:buClr>
                <a:buSzPct val="120000"/>
                <a:buFont typeface="Arial" charset="0"/>
                <a:buChar char="▫"/>
                <a:defRPr lang="x-none" sz="1600" baseline="0"/>
              </a:lvl4pPr>
              <a:lvl5pPr marL="573772" lvl="4" indent="-99614" defTabSz="685145" fontAlgn="base">
                <a:spcBef>
                  <a:spcPct val="0"/>
                </a:spcBef>
                <a:spcAft>
                  <a:spcPct val="0"/>
                </a:spcAft>
                <a:buClr>
                  <a:schemeClr val="tx2"/>
                </a:buClr>
                <a:buSzPct val="89000"/>
                <a:buFont typeface="Arial" charset="0"/>
                <a:buChar char="-"/>
                <a:defRPr lang="x-none" sz="1600" baseline="0"/>
              </a:lvl5pPr>
              <a:lvl6pPr marL="573772" indent="-99614" defTabSz="685145" fontAlgn="base">
                <a:spcBef>
                  <a:spcPct val="0"/>
                </a:spcBef>
                <a:spcAft>
                  <a:spcPct val="0"/>
                </a:spcAft>
                <a:buClr>
                  <a:schemeClr val="tx2"/>
                </a:buClr>
                <a:buSzPct val="89000"/>
                <a:buFont typeface="Arial" charset="0"/>
                <a:buChar char="-"/>
                <a:defRPr lang="x-none" sz="1224" baseline="0"/>
              </a:lvl6pPr>
              <a:lvl7pPr marL="573772" indent="-99614" defTabSz="685145" fontAlgn="base">
                <a:spcBef>
                  <a:spcPct val="0"/>
                </a:spcBef>
                <a:spcAft>
                  <a:spcPct val="0"/>
                </a:spcAft>
                <a:buClr>
                  <a:schemeClr val="tx2"/>
                </a:buClr>
                <a:buSzPct val="89000"/>
                <a:buFont typeface="Arial" charset="0"/>
                <a:buChar char="-"/>
                <a:defRPr lang="x-none" sz="1224" baseline="0"/>
              </a:lvl7pPr>
              <a:lvl8pPr marL="573772" indent="-99614" defTabSz="685145" fontAlgn="base">
                <a:spcBef>
                  <a:spcPct val="0"/>
                </a:spcBef>
                <a:spcAft>
                  <a:spcPct val="0"/>
                </a:spcAft>
                <a:buClr>
                  <a:schemeClr val="tx2"/>
                </a:buClr>
                <a:buSzPct val="89000"/>
                <a:buFont typeface="Arial" charset="0"/>
                <a:buChar char="-"/>
                <a:defRPr lang="x-none" sz="1224" baseline="0"/>
              </a:lvl8pPr>
              <a:lvl9pPr marL="573772" indent="-99614" defTabSz="685145" fontAlgn="base">
                <a:spcBef>
                  <a:spcPct val="0"/>
                </a:spcBef>
                <a:spcAft>
                  <a:spcPct val="0"/>
                </a:spcAft>
                <a:buClr>
                  <a:schemeClr val="tx2"/>
                </a:buClr>
                <a:buSzPct val="89000"/>
                <a:buFont typeface="Arial" charset="0"/>
                <a:buChar char="-"/>
                <a:defRPr lang="x-none" sz="1224" baseline="0"/>
              </a:lvl9pPr>
            </a:lstStyle>
            <a:p>
              <a:r>
                <a:rPr lang="en-US" sz="850" b="1" dirty="0">
                  <a:solidFill>
                    <a:schemeClr val="bg1"/>
                  </a:solidFill>
                </a:rPr>
                <a:t>Develop terms of reference, organize the team.</a:t>
              </a:r>
            </a:p>
          </p:txBody>
        </p:sp>
      </p:grpSp>
      <p:cxnSp>
        <p:nvCxnSpPr>
          <p:cNvPr id="152" name="Straight Arrow Connector 151"/>
          <p:cNvCxnSpPr>
            <a:cxnSpLocks/>
          </p:cNvCxnSpPr>
          <p:nvPr/>
        </p:nvCxnSpPr>
        <p:spPr>
          <a:xfrm flipV="1">
            <a:off x="470818" y="1938779"/>
            <a:ext cx="1715741" cy="12095"/>
          </a:xfrm>
          <a:prstGeom prst="straightConnector1">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6" name="Rectangle 155"/>
          <p:cNvSpPr>
            <a:spLocks/>
          </p:cNvSpPr>
          <p:nvPr/>
        </p:nvSpPr>
        <p:spPr>
          <a:xfrm>
            <a:off x="600609" y="1763223"/>
            <a:ext cx="732665" cy="14619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a:r>
              <a:rPr lang="en-US" sz="950" i="1" dirty="0">
                <a:solidFill>
                  <a:prstClr val="white">
                    <a:lumMod val="50000"/>
                  </a:prstClr>
                </a:solidFill>
                <a:latin typeface="Georgia" panose="02040502050405020303" pitchFamily="18" charset="0"/>
                <a:cs typeface="Arial" panose="020B0604020202020204" pitchFamily="34" charset="0"/>
              </a:rPr>
              <a:t>12 weeks</a:t>
            </a:r>
          </a:p>
        </p:txBody>
      </p:sp>
      <p:sp>
        <p:nvSpPr>
          <p:cNvPr id="157" name="Rectangle 156"/>
          <p:cNvSpPr>
            <a:spLocks/>
          </p:cNvSpPr>
          <p:nvPr/>
        </p:nvSpPr>
        <p:spPr>
          <a:xfrm>
            <a:off x="2587338" y="1764564"/>
            <a:ext cx="428002" cy="14619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b">
            <a:spAutoFit/>
          </a:bodyPr>
          <a:lstStyle/>
          <a:p>
            <a:pPr algn="ctr"/>
            <a:r>
              <a:rPr lang="en-US" sz="950" i="1" dirty="0">
                <a:solidFill>
                  <a:prstClr val="white">
                    <a:lumMod val="50000"/>
                  </a:prstClr>
                </a:solidFill>
                <a:latin typeface="Georgia" panose="02040502050405020303" pitchFamily="18" charset="0"/>
                <a:cs typeface="Arial" panose="020B0604020202020204" pitchFamily="34" charset="0"/>
              </a:rPr>
              <a:t>3 weeks</a:t>
            </a:r>
          </a:p>
        </p:txBody>
      </p:sp>
      <p:sp>
        <p:nvSpPr>
          <p:cNvPr id="158" name="Rectangle 157"/>
          <p:cNvSpPr>
            <a:spLocks/>
          </p:cNvSpPr>
          <p:nvPr/>
        </p:nvSpPr>
        <p:spPr>
          <a:xfrm>
            <a:off x="3954451" y="1792585"/>
            <a:ext cx="429606" cy="14619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b">
            <a:spAutoFit/>
          </a:bodyPr>
          <a:lstStyle/>
          <a:p>
            <a:pPr algn="ctr"/>
            <a:r>
              <a:rPr lang="en-US" sz="950" i="1" dirty="0">
                <a:solidFill>
                  <a:prstClr val="white">
                    <a:lumMod val="50000"/>
                  </a:prstClr>
                </a:solidFill>
                <a:latin typeface="Georgia" panose="02040502050405020303" pitchFamily="18" charset="0"/>
                <a:cs typeface="Arial" panose="020B0604020202020204" pitchFamily="34" charset="0"/>
              </a:rPr>
              <a:t>4 weeks</a:t>
            </a:r>
          </a:p>
        </p:txBody>
      </p:sp>
      <p:sp>
        <p:nvSpPr>
          <p:cNvPr id="159" name="Rectangle 158"/>
          <p:cNvSpPr>
            <a:spLocks/>
          </p:cNvSpPr>
          <p:nvPr/>
        </p:nvSpPr>
        <p:spPr>
          <a:xfrm>
            <a:off x="5301774" y="1727734"/>
            <a:ext cx="793487"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b">
            <a:spAutoFit/>
          </a:bodyPr>
          <a:lstStyle/>
          <a:p>
            <a:pPr algn="ctr"/>
            <a:r>
              <a:rPr lang="en-US" sz="1200" i="1" dirty="0">
                <a:solidFill>
                  <a:prstClr val="white">
                    <a:lumMod val="50000"/>
                  </a:prstClr>
                </a:solidFill>
                <a:latin typeface="Georgia" panose="02040502050405020303" pitchFamily="18" charset="0"/>
                <a:cs typeface="Arial" panose="020B0604020202020204" pitchFamily="34" charset="0"/>
              </a:rPr>
              <a:t>8 -12 weeks</a:t>
            </a:r>
          </a:p>
        </p:txBody>
      </p:sp>
      <p:cxnSp>
        <p:nvCxnSpPr>
          <p:cNvPr id="161" name="Straight Arrow Connector 160"/>
          <p:cNvCxnSpPr>
            <a:cxnSpLocks/>
          </p:cNvCxnSpPr>
          <p:nvPr/>
        </p:nvCxnSpPr>
        <p:spPr>
          <a:xfrm>
            <a:off x="2422419" y="1950874"/>
            <a:ext cx="977810" cy="0"/>
          </a:xfrm>
          <a:prstGeom prst="straightConnector1">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a:cxnSpLocks/>
          </p:cNvCxnSpPr>
          <p:nvPr/>
        </p:nvCxnSpPr>
        <p:spPr>
          <a:xfrm>
            <a:off x="3737048" y="1980236"/>
            <a:ext cx="977810" cy="0"/>
          </a:xfrm>
          <a:prstGeom prst="straightConnector1">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a:cxnSpLocks/>
          </p:cNvCxnSpPr>
          <p:nvPr/>
        </p:nvCxnSpPr>
        <p:spPr>
          <a:xfrm flipV="1">
            <a:off x="5207320" y="1950873"/>
            <a:ext cx="1544429" cy="2984"/>
          </a:xfrm>
          <a:prstGeom prst="straightConnector1">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Double Brace 2"/>
          <p:cNvSpPr/>
          <p:nvPr/>
        </p:nvSpPr>
        <p:spPr>
          <a:xfrm rot="5400000">
            <a:off x="3964507" y="1694897"/>
            <a:ext cx="651295" cy="1534450"/>
          </a:xfrm>
          <a:prstGeom prst="bracePair">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TextBox 4"/>
          <p:cNvSpPr txBox="1"/>
          <p:nvPr/>
        </p:nvSpPr>
        <p:spPr>
          <a:xfrm>
            <a:off x="990600" y="3048000"/>
            <a:ext cx="7201126" cy="1200329"/>
          </a:xfrm>
          <a:prstGeom prst="rect">
            <a:avLst/>
          </a:prstGeom>
          <a:noFill/>
          <a:ln>
            <a:solidFill>
              <a:schemeClr val="accent1">
                <a:shade val="95000"/>
                <a:satMod val="105000"/>
              </a:schemeClr>
            </a:solidFill>
          </a:ln>
        </p:spPr>
        <p:txBody>
          <a:bodyPr wrap="square" rtlCol="0">
            <a:spAutoFit/>
          </a:bodyPr>
          <a:lstStyle/>
          <a:p>
            <a:r>
              <a:rPr lang="en-US" dirty="0"/>
              <a:t>Week 1 – Supply Chain Mapping (NOW!) and 4 day data collector training.</a:t>
            </a:r>
          </a:p>
          <a:p>
            <a:r>
              <a:rPr lang="en-US" dirty="0"/>
              <a:t>Week 2 – Data collection at all levels begins.</a:t>
            </a:r>
          </a:p>
          <a:p>
            <a:r>
              <a:rPr lang="en-US" dirty="0"/>
              <a:t>Week 3 – Data collection at all continues and concludes.</a:t>
            </a:r>
          </a:p>
          <a:p>
            <a:r>
              <a:rPr lang="en-US" dirty="0"/>
              <a:t>Week 4 – Stakeholder </a:t>
            </a:r>
            <a:r>
              <a:rPr lang="en-US" dirty="0" err="1"/>
              <a:t>Outbrief</a:t>
            </a:r>
            <a:r>
              <a:rPr lang="en-US" dirty="0"/>
              <a:t> (Date) on preliminary findings presented</a:t>
            </a:r>
          </a:p>
        </p:txBody>
      </p:sp>
      <p:sp>
        <p:nvSpPr>
          <p:cNvPr id="53" name="Oval Callout 52"/>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your timeline. </a:t>
            </a:r>
          </a:p>
        </p:txBody>
      </p:sp>
    </p:spTree>
    <p:extLst>
      <p:ext uri="{BB962C8B-B14F-4D97-AF65-F5344CB8AC3E}">
        <p14:creationId xmlns:p14="http://schemas.microsoft.com/office/powerpoint/2010/main" val="232632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additive="base">
                                        <p:cTn id="11" dur="500" fill="hold"/>
                                        <p:tgtEl>
                                          <p:spTgt spid="93"/>
                                        </p:tgtEl>
                                        <p:attrNameLst>
                                          <p:attrName>ppt_x</p:attrName>
                                        </p:attrNameLst>
                                      </p:cBhvr>
                                      <p:tavLst>
                                        <p:tav tm="0">
                                          <p:val>
                                            <p:strVal val="#ppt_x"/>
                                          </p:val>
                                        </p:tav>
                                        <p:tav tm="100000">
                                          <p:val>
                                            <p:strVal val="#ppt_x"/>
                                          </p:val>
                                        </p:tav>
                                      </p:tavLst>
                                    </p:anim>
                                    <p:anim calcmode="lin" valueType="num">
                                      <p:cBhvr additive="base">
                                        <p:cTn id="12" dur="500" fill="hold"/>
                                        <p:tgtEl>
                                          <p:spTgt spid="9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0"/>
                                        </p:tgtEl>
                                        <p:attrNameLst>
                                          <p:attrName>style.visibility</p:attrName>
                                        </p:attrNameLst>
                                      </p:cBhvr>
                                      <p:to>
                                        <p:strVal val="visible"/>
                                      </p:to>
                                    </p:set>
                                    <p:anim calcmode="lin" valueType="num">
                                      <p:cBhvr additive="base">
                                        <p:cTn id="15" dur="500" fill="hold"/>
                                        <p:tgtEl>
                                          <p:spTgt spid="140"/>
                                        </p:tgtEl>
                                        <p:attrNameLst>
                                          <p:attrName>ppt_x</p:attrName>
                                        </p:attrNameLst>
                                      </p:cBhvr>
                                      <p:tavLst>
                                        <p:tav tm="0">
                                          <p:val>
                                            <p:strVal val="#ppt_x"/>
                                          </p:val>
                                        </p:tav>
                                        <p:tav tm="100000">
                                          <p:val>
                                            <p:strVal val="#ppt_x"/>
                                          </p:val>
                                        </p:tav>
                                      </p:tavLst>
                                    </p:anim>
                                    <p:anim calcmode="lin" valueType="num">
                                      <p:cBhvr additive="base">
                                        <p:cTn id="16" dur="500" fill="hold"/>
                                        <p:tgtEl>
                                          <p:spTgt spid="14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3"/>
                                        </p:tgtEl>
                                        <p:attrNameLst>
                                          <p:attrName>style.visibility</p:attrName>
                                        </p:attrNameLst>
                                      </p:cBhvr>
                                      <p:to>
                                        <p:strVal val="visible"/>
                                      </p:to>
                                    </p:set>
                                    <p:anim calcmode="lin" valueType="num">
                                      <p:cBhvr additive="base">
                                        <p:cTn id="19" dur="500" fill="hold"/>
                                        <p:tgtEl>
                                          <p:spTgt spid="143"/>
                                        </p:tgtEl>
                                        <p:attrNameLst>
                                          <p:attrName>ppt_x</p:attrName>
                                        </p:attrNameLst>
                                      </p:cBhvr>
                                      <p:tavLst>
                                        <p:tav tm="0">
                                          <p:val>
                                            <p:strVal val="#ppt_x"/>
                                          </p:val>
                                        </p:tav>
                                        <p:tav tm="100000">
                                          <p:val>
                                            <p:strVal val="#ppt_x"/>
                                          </p:val>
                                        </p:tav>
                                      </p:tavLst>
                                    </p:anim>
                                    <p:anim calcmode="lin" valueType="num">
                                      <p:cBhvr additive="base">
                                        <p:cTn id="20" dur="500" fill="hold"/>
                                        <p:tgtEl>
                                          <p:spTgt spid="14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6"/>
                                        </p:tgtEl>
                                        <p:attrNameLst>
                                          <p:attrName>style.visibility</p:attrName>
                                        </p:attrNameLst>
                                      </p:cBhvr>
                                      <p:to>
                                        <p:strVal val="visible"/>
                                      </p:to>
                                    </p:set>
                                    <p:anim calcmode="lin" valueType="num">
                                      <p:cBhvr additive="base">
                                        <p:cTn id="23" dur="500" fill="hold"/>
                                        <p:tgtEl>
                                          <p:spTgt spid="146"/>
                                        </p:tgtEl>
                                        <p:attrNameLst>
                                          <p:attrName>ppt_x</p:attrName>
                                        </p:attrNameLst>
                                      </p:cBhvr>
                                      <p:tavLst>
                                        <p:tav tm="0">
                                          <p:val>
                                            <p:strVal val="#ppt_x"/>
                                          </p:val>
                                        </p:tav>
                                        <p:tav tm="100000">
                                          <p:val>
                                            <p:strVal val="#ppt_x"/>
                                          </p:val>
                                        </p:tav>
                                      </p:tavLst>
                                    </p:anim>
                                    <p:anim calcmode="lin" valueType="num">
                                      <p:cBhvr additive="base">
                                        <p:cTn id="24" dur="500" fill="hold"/>
                                        <p:tgtEl>
                                          <p:spTgt spid="14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9"/>
                                        </p:tgtEl>
                                        <p:attrNameLst>
                                          <p:attrName>style.visibility</p:attrName>
                                        </p:attrNameLst>
                                      </p:cBhvr>
                                      <p:to>
                                        <p:strVal val="visible"/>
                                      </p:to>
                                    </p:set>
                                    <p:anim calcmode="lin" valueType="num">
                                      <p:cBhvr additive="base">
                                        <p:cTn id="27" dur="500" fill="hold"/>
                                        <p:tgtEl>
                                          <p:spTgt spid="149"/>
                                        </p:tgtEl>
                                        <p:attrNameLst>
                                          <p:attrName>ppt_x</p:attrName>
                                        </p:attrNameLst>
                                      </p:cBhvr>
                                      <p:tavLst>
                                        <p:tav tm="0">
                                          <p:val>
                                            <p:strVal val="#ppt_x"/>
                                          </p:val>
                                        </p:tav>
                                        <p:tav tm="100000">
                                          <p:val>
                                            <p:strVal val="#ppt_x"/>
                                          </p:val>
                                        </p:tav>
                                      </p:tavLst>
                                    </p:anim>
                                    <p:anim calcmode="lin" valueType="num">
                                      <p:cBhvr additive="base">
                                        <p:cTn id="28" dur="500" fill="hold"/>
                                        <p:tgtEl>
                                          <p:spTgt spid="14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2"/>
                                        </p:tgtEl>
                                        <p:attrNameLst>
                                          <p:attrName>style.visibility</p:attrName>
                                        </p:attrNameLst>
                                      </p:cBhvr>
                                      <p:to>
                                        <p:strVal val="visible"/>
                                      </p:to>
                                    </p:set>
                                    <p:anim calcmode="lin" valueType="num">
                                      <p:cBhvr additive="base">
                                        <p:cTn id="31" dur="500" fill="hold"/>
                                        <p:tgtEl>
                                          <p:spTgt spid="152"/>
                                        </p:tgtEl>
                                        <p:attrNameLst>
                                          <p:attrName>ppt_x</p:attrName>
                                        </p:attrNameLst>
                                      </p:cBhvr>
                                      <p:tavLst>
                                        <p:tav tm="0">
                                          <p:val>
                                            <p:strVal val="#ppt_x"/>
                                          </p:val>
                                        </p:tav>
                                        <p:tav tm="100000">
                                          <p:val>
                                            <p:strVal val="#ppt_x"/>
                                          </p:val>
                                        </p:tav>
                                      </p:tavLst>
                                    </p:anim>
                                    <p:anim calcmode="lin" valueType="num">
                                      <p:cBhvr additive="base">
                                        <p:cTn id="32" dur="500" fill="hold"/>
                                        <p:tgtEl>
                                          <p:spTgt spid="15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6"/>
                                        </p:tgtEl>
                                        <p:attrNameLst>
                                          <p:attrName>style.visibility</p:attrName>
                                        </p:attrNameLst>
                                      </p:cBhvr>
                                      <p:to>
                                        <p:strVal val="visible"/>
                                      </p:to>
                                    </p:set>
                                    <p:anim calcmode="lin" valueType="num">
                                      <p:cBhvr additive="base">
                                        <p:cTn id="35" dur="500" fill="hold"/>
                                        <p:tgtEl>
                                          <p:spTgt spid="156"/>
                                        </p:tgtEl>
                                        <p:attrNameLst>
                                          <p:attrName>ppt_x</p:attrName>
                                        </p:attrNameLst>
                                      </p:cBhvr>
                                      <p:tavLst>
                                        <p:tav tm="0">
                                          <p:val>
                                            <p:strVal val="#ppt_x"/>
                                          </p:val>
                                        </p:tav>
                                        <p:tav tm="100000">
                                          <p:val>
                                            <p:strVal val="#ppt_x"/>
                                          </p:val>
                                        </p:tav>
                                      </p:tavLst>
                                    </p:anim>
                                    <p:anim calcmode="lin" valueType="num">
                                      <p:cBhvr additive="base">
                                        <p:cTn id="36" dur="500" fill="hold"/>
                                        <p:tgtEl>
                                          <p:spTgt spid="15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7"/>
                                        </p:tgtEl>
                                        <p:attrNameLst>
                                          <p:attrName>style.visibility</p:attrName>
                                        </p:attrNameLst>
                                      </p:cBhvr>
                                      <p:to>
                                        <p:strVal val="visible"/>
                                      </p:to>
                                    </p:set>
                                    <p:anim calcmode="lin" valueType="num">
                                      <p:cBhvr additive="base">
                                        <p:cTn id="39" dur="500" fill="hold"/>
                                        <p:tgtEl>
                                          <p:spTgt spid="157"/>
                                        </p:tgtEl>
                                        <p:attrNameLst>
                                          <p:attrName>ppt_x</p:attrName>
                                        </p:attrNameLst>
                                      </p:cBhvr>
                                      <p:tavLst>
                                        <p:tav tm="0">
                                          <p:val>
                                            <p:strVal val="#ppt_x"/>
                                          </p:val>
                                        </p:tav>
                                        <p:tav tm="100000">
                                          <p:val>
                                            <p:strVal val="#ppt_x"/>
                                          </p:val>
                                        </p:tav>
                                      </p:tavLst>
                                    </p:anim>
                                    <p:anim calcmode="lin" valueType="num">
                                      <p:cBhvr additive="base">
                                        <p:cTn id="40" dur="500" fill="hold"/>
                                        <p:tgtEl>
                                          <p:spTgt spid="15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8"/>
                                        </p:tgtEl>
                                        <p:attrNameLst>
                                          <p:attrName>style.visibility</p:attrName>
                                        </p:attrNameLst>
                                      </p:cBhvr>
                                      <p:to>
                                        <p:strVal val="visible"/>
                                      </p:to>
                                    </p:set>
                                    <p:anim calcmode="lin" valueType="num">
                                      <p:cBhvr additive="base">
                                        <p:cTn id="43" dur="500" fill="hold"/>
                                        <p:tgtEl>
                                          <p:spTgt spid="158"/>
                                        </p:tgtEl>
                                        <p:attrNameLst>
                                          <p:attrName>ppt_x</p:attrName>
                                        </p:attrNameLst>
                                      </p:cBhvr>
                                      <p:tavLst>
                                        <p:tav tm="0">
                                          <p:val>
                                            <p:strVal val="#ppt_x"/>
                                          </p:val>
                                        </p:tav>
                                        <p:tav tm="100000">
                                          <p:val>
                                            <p:strVal val="#ppt_x"/>
                                          </p:val>
                                        </p:tav>
                                      </p:tavLst>
                                    </p:anim>
                                    <p:anim calcmode="lin" valueType="num">
                                      <p:cBhvr additive="base">
                                        <p:cTn id="44" dur="500" fill="hold"/>
                                        <p:tgtEl>
                                          <p:spTgt spid="15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9"/>
                                        </p:tgtEl>
                                        <p:attrNameLst>
                                          <p:attrName>style.visibility</p:attrName>
                                        </p:attrNameLst>
                                      </p:cBhvr>
                                      <p:to>
                                        <p:strVal val="visible"/>
                                      </p:to>
                                    </p:set>
                                    <p:anim calcmode="lin" valueType="num">
                                      <p:cBhvr additive="base">
                                        <p:cTn id="47" dur="500" fill="hold"/>
                                        <p:tgtEl>
                                          <p:spTgt spid="159"/>
                                        </p:tgtEl>
                                        <p:attrNameLst>
                                          <p:attrName>ppt_x</p:attrName>
                                        </p:attrNameLst>
                                      </p:cBhvr>
                                      <p:tavLst>
                                        <p:tav tm="0">
                                          <p:val>
                                            <p:strVal val="#ppt_x"/>
                                          </p:val>
                                        </p:tav>
                                        <p:tav tm="100000">
                                          <p:val>
                                            <p:strVal val="#ppt_x"/>
                                          </p:val>
                                        </p:tav>
                                      </p:tavLst>
                                    </p:anim>
                                    <p:anim calcmode="lin" valueType="num">
                                      <p:cBhvr additive="base">
                                        <p:cTn id="48" dur="500" fill="hold"/>
                                        <p:tgtEl>
                                          <p:spTgt spid="15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61"/>
                                        </p:tgtEl>
                                        <p:attrNameLst>
                                          <p:attrName>style.visibility</p:attrName>
                                        </p:attrNameLst>
                                      </p:cBhvr>
                                      <p:to>
                                        <p:strVal val="visible"/>
                                      </p:to>
                                    </p:set>
                                    <p:anim calcmode="lin" valueType="num">
                                      <p:cBhvr additive="base">
                                        <p:cTn id="51" dur="500" fill="hold"/>
                                        <p:tgtEl>
                                          <p:spTgt spid="161"/>
                                        </p:tgtEl>
                                        <p:attrNameLst>
                                          <p:attrName>ppt_x</p:attrName>
                                        </p:attrNameLst>
                                      </p:cBhvr>
                                      <p:tavLst>
                                        <p:tav tm="0">
                                          <p:val>
                                            <p:strVal val="#ppt_x"/>
                                          </p:val>
                                        </p:tav>
                                        <p:tav tm="100000">
                                          <p:val>
                                            <p:strVal val="#ppt_x"/>
                                          </p:val>
                                        </p:tav>
                                      </p:tavLst>
                                    </p:anim>
                                    <p:anim calcmode="lin" valueType="num">
                                      <p:cBhvr additive="base">
                                        <p:cTn id="52" dur="500" fill="hold"/>
                                        <p:tgtEl>
                                          <p:spTgt spid="16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62"/>
                                        </p:tgtEl>
                                        <p:attrNameLst>
                                          <p:attrName>style.visibility</p:attrName>
                                        </p:attrNameLst>
                                      </p:cBhvr>
                                      <p:to>
                                        <p:strVal val="visible"/>
                                      </p:to>
                                    </p:set>
                                    <p:anim calcmode="lin" valueType="num">
                                      <p:cBhvr additive="base">
                                        <p:cTn id="55" dur="500" fill="hold"/>
                                        <p:tgtEl>
                                          <p:spTgt spid="162"/>
                                        </p:tgtEl>
                                        <p:attrNameLst>
                                          <p:attrName>ppt_x</p:attrName>
                                        </p:attrNameLst>
                                      </p:cBhvr>
                                      <p:tavLst>
                                        <p:tav tm="0">
                                          <p:val>
                                            <p:strVal val="#ppt_x"/>
                                          </p:val>
                                        </p:tav>
                                        <p:tav tm="100000">
                                          <p:val>
                                            <p:strVal val="#ppt_x"/>
                                          </p:val>
                                        </p:tav>
                                      </p:tavLst>
                                    </p:anim>
                                    <p:anim calcmode="lin" valueType="num">
                                      <p:cBhvr additive="base">
                                        <p:cTn id="56" dur="500" fill="hold"/>
                                        <p:tgtEl>
                                          <p:spTgt spid="16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63"/>
                                        </p:tgtEl>
                                        <p:attrNameLst>
                                          <p:attrName>style.visibility</p:attrName>
                                        </p:attrNameLst>
                                      </p:cBhvr>
                                      <p:to>
                                        <p:strVal val="visible"/>
                                      </p:to>
                                    </p:set>
                                    <p:anim calcmode="lin" valueType="num">
                                      <p:cBhvr additive="base">
                                        <p:cTn id="59" dur="500" fill="hold"/>
                                        <p:tgtEl>
                                          <p:spTgt spid="163"/>
                                        </p:tgtEl>
                                        <p:attrNameLst>
                                          <p:attrName>ppt_x</p:attrName>
                                        </p:attrNameLst>
                                      </p:cBhvr>
                                      <p:tavLst>
                                        <p:tav tm="0">
                                          <p:val>
                                            <p:strVal val="#ppt_x"/>
                                          </p:val>
                                        </p:tav>
                                        <p:tav tm="100000">
                                          <p:val>
                                            <p:strVal val="#ppt_x"/>
                                          </p:val>
                                        </p:tav>
                                      </p:tavLst>
                                    </p:anim>
                                    <p:anim calcmode="lin" valueType="num">
                                      <p:cBhvr additive="base">
                                        <p:cTn id="60" dur="500" fill="hold"/>
                                        <p:tgtEl>
                                          <p:spTgt spid="16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1000"/>
                                        <p:tgtEl>
                                          <p:spTgt spid="3"/>
                                        </p:tgtEl>
                                      </p:cBhvr>
                                    </p:animEffect>
                                    <p:anim calcmode="lin" valueType="num">
                                      <p:cBhvr>
                                        <p:cTn id="66" dur="1000" fill="hold"/>
                                        <p:tgtEl>
                                          <p:spTgt spid="3"/>
                                        </p:tgtEl>
                                        <p:attrNameLst>
                                          <p:attrName>ppt_x</p:attrName>
                                        </p:attrNameLst>
                                      </p:cBhvr>
                                      <p:tavLst>
                                        <p:tav tm="0">
                                          <p:val>
                                            <p:strVal val="#ppt_x"/>
                                          </p:val>
                                        </p:tav>
                                        <p:tav tm="100000">
                                          <p:val>
                                            <p:strVal val="#ppt_x"/>
                                          </p:val>
                                        </p:tav>
                                      </p:tavLst>
                                    </p:anim>
                                    <p:anim calcmode="lin" valueType="num">
                                      <p:cBhvr>
                                        <p:cTn id="67" dur="1000" fill="hold"/>
                                        <p:tgtEl>
                                          <p:spTgt spid="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down)">
                                      <p:cBhvr>
                                        <p:cTn id="77" dur="500"/>
                                        <p:tgtEl>
                                          <p:spTgt spid="23"/>
                                        </p:tgtEl>
                                      </p:cBhvr>
                                    </p:animEffect>
                                  </p:childTnLst>
                                </p:cTn>
                              </p:par>
                              <p:par>
                                <p:cTn id="78" presetID="22" presetClass="entr" presetSubtype="4" fill="hold" nodeType="with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down)">
                                      <p:cBhvr>
                                        <p:cTn id="80" dur="500"/>
                                        <p:tgtEl>
                                          <p:spTgt spid="42"/>
                                        </p:tgtEl>
                                      </p:cBhvr>
                                    </p:animEffect>
                                  </p:childTnLst>
                                </p:cTn>
                              </p:par>
                              <p:par>
                                <p:cTn id="81" presetID="22" presetClass="entr" presetSubtype="4" fill="hold" nodeType="withEffect">
                                  <p:stCondLst>
                                    <p:cond delay="0"/>
                                  </p:stCondLst>
                                  <p:childTnLst>
                                    <p:set>
                                      <p:cBhvr>
                                        <p:cTn id="82" dur="1" fill="hold">
                                          <p:stCondLst>
                                            <p:cond delay="0"/>
                                          </p:stCondLst>
                                        </p:cTn>
                                        <p:tgtEl>
                                          <p:spTgt spid="77"/>
                                        </p:tgtEl>
                                        <p:attrNameLst>
                                          <p:attrName>style.visibility</p:attrName>
                                        </p:attrNameLst>
                                      </p:cBhvr>
                                      <p:to>
                                        <p:strVal val="visible"/>
                                      </p:to>
                                    </p:set>
                                    <p:animEffect transition="in" filter="wipe(down)">
                                      <p:cBhvr>
                                        <p:cTn id="83" dur="500"/>
                                        <p:tgtEl>
                                          <p:spTgt spid="77"/>
                                        </p:tgtEl>
                                      </p:cBhvr>
                                    </p:animEffect>
                                  </p:childTnLst>
                                </p:cTn>
                              </p:par>
                              <p:par>
                                <p:cTn id="84" presetID="22" presetClass="entr" presetSubtype="4" fill="hold" nodeType="withEffect">
                                  <p:stCondLst>
                                    <p:cond delay="0"/>
                                  </p:stCondLst>
                                  <p:childTnLst>
                                    <p:set>
                                      <p:cBhvr>
                                        <p:cTn id="85" dur="1" fill="hold">
                                          <p:stCondLst>
                                            <p:cond delay="0"/>
                                          </p:stCondLst>
                                        </p:cTn>
                                        <p:tgtEl>
                                          <p:spTgt spid="80"/>
                                        </p:tgtEl>
                                        <p:attrNameLst>
                                          <p:attrName>style.visibility</p:attrName>
                                        </p:attrNameLst>
                                      </p:cBhvr>
                                      <p:to>
                                        <p:strVal val="visible"/>
                                      </p:to>
                                    </p:set>
                                    <p:animEffect transition="in" filter="wipe(down)">
                                      <p:cBhvr>
                                        <p:cTn id="86" dur="500"/>
                                        <p:tgtEl>
                                          <p:spTgt spid="80"/>
                                        </p:tgtEl>
                                      </p:cBhvr>
                                    </p:animEffect>
                                  </p:childTnLst>
                                </p:cTn>
                              </p:par>
                              <p:par>
                                <p:cTn id="87" presetID="22" presetClass="entr" presetSubtype="4" fill="hold" nodeType="withEffect">
                                  <p:stCondLst>
                                    <p:cond delay="0"/>
                                  </p:stCondLst>
                                  <p:childTnLst>
                                    <p:set>
                                      <p:cBhvr>
                                        <p:cTn id="88" dur="1" fill="hold">
                                          <p:stCondLst>
                                            <p:cond delay="0"/>
                                          </p:stCondLst>
                                        </p:cTn>
                                        <p:tgtEl>
                                          <p:spTgt spid="83"/>
                                        </p:tgtEl>
                                        <p:attrNameLst>
                                          <p:attrName>style.visibility</p:attrName>
                                        </p:attrNameLst>
                                      </p:cBhvr>
                                      <p:to>
                                        <p:strVal val="visible"/>
                                      </p:to>
                                    </p:set>
                                    <p:animEffect transition="in" filter="wipe(down)">
                                      <p:cBhvr>
                                        <p:cTn id="89" dur="500"/>
                                        <p:tgtEl>
                                          <p:spTgt spid="83"/>
                                        </p:tgtEl>
                                      </p:cBhvr>
                                    </p:animEffect>
                                  </p:childTnLst>
                                </p:cTn>
                              </p:par>
                              <p:par>
                                <p:cTn id="90" presetID="22" presetClass="entr" presetSubtype="4" fill="hold" nodeType="withEffect">
                                  <p:stCondLst>
                                    <p:cond delay="0"/>
                                  </p:stCondLst>
                                  <p:childTnLst>
                                    <p:set>
                                      <p:cBhvr>
                                        <p:cTn id="91" dur="1" fill="hold">
                                          <p:stCondLst>
                                            <p:cond delay="0"/>
                                          </p:stCondLst>
                                        </p:cTn>
                                        <p:tgtEl>
                                          <p:spTgt spid="90"/>
                                        </p:tgtEl>
                                        <p:attrNameLst>
                                          <p:attrName>style.visibility</p:attrName>
                                        </p:attrNameLst>
                                      </p:cBhvr>
                                      <p:to>
                                        <p:strVal val="visible"/>
                                      </p:to>
                                    </p:set>
                                    <p:animEffect transition="in" filter="wipe(down)">
                                      <p:cBhvr>
                                        <p:cTn id="9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p:bldP spid="157" grpId="0"/>
      <p:bldP spid="158" grpId="0"/>
      <p:bldP spid="159" grpId="0"/>
      <p:bldP spid="3" grpId="0" animBg="1"/>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0F81E0C-0745-4E19-9146-D57B0BCEBFA8}"/>
              </a:ext>
            </a:extLst>
          </p:cNvPr>
          <p:cNvSpPr>
            <a:spLocks noGrp="1"/>
          </p:cNvSpPr>
          <p:nvPr>
            <p:ph type="title"/>
          </p:nvPr>
        </p:nvSpPr>
        <p:spPr>
          <a:xfrm>
            <a:off x="270695" y="310197"/>
            <a:ext cx="7886700" cy="865622"/>
          </a:xfrm>
        </p:spPr>
        <p:txBody>
          <a:bodyPr>
            <a:noAutofit/>
          </a:bodyPr>
          <a:lstStyle/>
          <a:p>
            <a:r>
              <a:rPr lang="en-GB" sz="2100" b="1" dirty="0"/>
              <a:t>The USAID NSCA 2.0 spans the Global Fund Supply Chain Diagnostic from Stage 1 to Mid Stage 6</a:t>
            </a:r>
          </a:p>
        </p:txBody>
      </p:sp>
      <p:pic>
        <p:nvPicPr>
          <p:cNvPr id="26" name="Picture 25">
            <a:extLst>
              <a:ext uri="{FF2B5EF4-FFF2-40B4-BE49-F238E27FC236}">
                <a16:creationId xmlns="" xmlns:a16="http://schemas.microsoft.com/office/drawing/2014/main" id="{9E4DFF8E-7B6D-4978-820B-C24BD41EAFAB}"/>
              </a:ext>
            </a:extLst>
          </p:cNvPr>
          <p:cNvPicPr>
            <a:picLocks noChangeAspect="1"/>
          </p:cNvPicPr>
          <p:nvPr/>
        </p:nvPicPr>
        <p:blipFill rotWithShape="1">
          <a:blip r:embed="rId3"/>
          <a:srcRect l="8474" r="2543"/>
          <a:stretch/>
        </p:blipFill>
        <p:spPr>
          <a:xfrm>
            <a:off x="270695" y="2131801"/>
            <a:ext cx="7061696" cy="1532704"/>
          </a:xfrm>
          <a:prstGeom prst="rect">
            <a:avLst/>
          </a:prstGeom>
        </p:spPr>
      </p:pic>
      <p:sp>
        <p:nvSpPr>
          <p:cNvPr id="27" name="TextBox 26">
            <a:extLst>
              <a:ext uri="{FF2B5EF4-FFF2-40B4-BE49-F238E27FC236}">
                <a16:creationId xmlns="" xmlns:a16="http://schemas.microsoft.com/office/drawing/2014/main" id="{1885FE6B-957A-40A0-8B20-06F9682CFD6D}"/>
              </a:ext>
            </a:extLst>
          </p:cNvPr>
          <p:cNvSpPr txBox="1"/>
          <p:nvPr/>
        </p:nvSpPr>
        <p:spPr>
          <a:xfrm>
            <a:off x="270695" y="1780338"/>
            <a:ext cx="5103583" cy="338554"/>
          </a:xfrm>
          <a:prstGeom prst="rect">
            <a:avLst/>
          </a:prstGeom>
          <a:noFill/>
        </p:spPr>
        <p:txBody>
          <a:bodyPr wrap="square" rtlCol="0">
            <a:spAutoFit/>
          </a:bodyPr>
          <a:lstStyle/>
          <a:p>
            <a:r>
              <a:rPr lang="en-GB" sz="1600" b="1" dirty="0"/>
              <a:t>The Global Fund – 7 Stage Supply Chain Diagnostic</a:t>
            </a:r>
          </a:p>
        </p:txBody>
      </p:sp>
      <p:pic>
        <p:nvPicPr>
          <p:cNvPr id="32" name="Picture 31">
            <a:extLst>
              <a:ext uri="{FF2B5EF4-FFF2-40B4-BE49-F238E27FC236}">
                <a16:creationId xmlns="" xmlns:a16="http://schemas.microsoft.com/office/drawing/2014/main" id="{DDE37F0E-8BAD-446B-93B7-200FFF61BBE1}"/>
              </a:ext>
            </a:extLst>
          </p:cNvPr>
          <p:cNvPicPr>
            <a:picLocks noChangeAspect="1"/>
          </p:cNvPicPr>
          <p:nvPr/>
        </p:nvPicPr>
        <p:blipFill>
          <a:blip r:embed="rId4"/>
          <a:stretch>
            <a:fillRect/>
          </a:stretch>
        </p:blipFill>
        <p:spPr>
          <a:xfrm>
            <a:off x="791839" y="4015968"/>
            <a:ext cx="3878463" cy="1851432"/>
          </a:xfrm>
          <a:prstGeom prst="rect">
            <a:avLst/>
          </a:prstGeom>
          <a:ln w="25400">
            <a:solidFill>
              <a:schemeClr val="tx1"/>
            </a:solidFill>
          </a:ln>
        </p:spPr>
      </p:pic>
      <p:cxnSp>
        <p:nvCxnSpPr>
          <p:cNvPr id="35" name="Straight Connector 34">
            <a:extLst>
              <a:ext uri="{FF2B5EF4-FFF2-40B4-BE49-F238E27FC236}">
                <a16:creationId xmlns="" xmlns:a16="http://schemas.microsoft.com/office/drawing/2014/main" id="{786C87E9-42C5-4172-8CA5-EBFAC58BC2A7}"/>
              </a:ext>
            </a:extLst>
          </p:cNvPr>
          <p:cNvCxnSpPr>
            <a:cxnSpLocks/>
          </p:cNvCxnSpPr>
          <p:nvPr/>
        </p:nvCxnSpPr>
        <p:spPr bwMode="auto">
          <a:xfrm>
            <a:off x="762000" y="3434231"/>
            <a:ext cx="0" cy="672543"/>
          </a:xfrm>
          <a:prstGeom prst="line">
            <a:avLst/>
          </a:prstGeom>
          <a:solidFill>
            <a:schemeClr val="hlink"/>
          </a:solidFill>
          <a:ln w="25400" cap="flat" cmpd="sng" algn="ctr">
            <a:solidFill>
              <a:schemeClr val="tx1"/>
            </a:solidFill>
            <a:prstDash val="solid"/>
            <a:round/>
            <a:headEnd type="triangle" w="med" len="me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TextBox 36">
            <a:extLst>
              <a:ext uri="{FF2B5EF4-FFF2-40B4-BE49-F238E27FC236}">
                <a16:creationId xmlns="" xmlns:a16="http://schemas.microsoft.com/office/drawing/2014/main" id="{88025145-846F-4D64-AD29-5C794E22F869}"/>
              </a:ext>
            </a:extLst>
          </p:cNvPr>
          <p:cNvSpPr txBox="1"/>
          <p:nvPr/>
        </p:nvSpPr>
        <p:spPr>
          <a:xfrm>
            <a:off x="2026202" y="3733800"/>
            <a:ext cx="2164797" cy="307777"/>
          </a:xfrm>
          <a:prstGeom prst="rect">
            <a:avLst/>
          </a:prstGeom>
          <a:noFill/>
        </p:spPr>
        <p:txBody>
          <a:bodyPr wrap="square" rtlCol="0">
            <a:spAutoFit/>
          </a:bodyPr>
          <a:lstStyle/>
          <a:p>
            <a:r>
              <a:rPr lang="en-GB" sz="1400" b="1" dirty="0"/>
              <a:t>Uganda – NSCA 2.0</a:t>
            </a:r>
          </a:p>
        </p:txBody>
      </p:sp>
      <p:sp>
        <p:nvSpPr>
          <p:cNvPr id="38" name="TextBox 37">
            <a:extLst>
              <a:ext uri="{FF2B5EF4-FFF2-40B4-BE49-F238E27FC236}">
                <a16:creationId xmlns="" xmlns:a16="http://schemas.microsoft.com/office/drawing/2014/main" id="{86DCB618-20C0-4355-91FE-14A69496AA00}"/>
              </a:ext>
            </a:extLst>
          </p:cNvPr>
          <p:cNvSpPr txBox="1"/>
          <p:nvPr/>
        </p:nvSpPr>
        <p:spPr>
          <a:xfrm>
            <a:off x="4896036" y="3645025"/>
            <a:ext cx="3749194" cy="2336024"/>
          </a:xfrm>
          <a:prstGeom prst="rect">
            <a:avLst/>
          </a:prstGeom>
          <a:noFill/>
        </p:spPr>
        <p:txBody>
          <a:bodyPr wrap="square" rtlCol="0">
            <a:spAutoFit/>
          </a:bodyPr>
          <a:lstStyle/>
          <a:p>
            <a:pPr marL="134541" indent="-134541">
              <a:lnSpc>
                <a:spcPct val="90000"/>
              </a:lnSpc>
              <a:buFont typeface="Arial" panose="020B0604020202020204" pitchFamily="34" charset="0"/>
              <a:buChar char="•"/>
            </a:pPr>
            <a:r>
              <a:rPr lang="en-GB" dirty="0"/>
              <a:t>USAID NSCA 2.0 captures valuable supply chain data and seeks correlation of data and information</a:t>
            </a:r>
          </a:p>
          <a:p>
            <a:pPr marL="134541" indent="-134541">
              <a:lnSpc>
                <a:spcPct val="90000"/>
              </a:lnSpc>
              <a:buFont typeface="Arial" panose="020B0604020202020204" pitchFamily="34" charset="0"/>
              <a:buChar char="•"/>
            </a:pPr>
            <a:r>
              <a:rPr lang="en-GB" dirty="0"/>
              <a:t>Root Causes of the issues (opportunities) will require further deep dives</a:t>
            </a:r>
          </a:p>
          <a:p>
            <a:pPr marL="134541" indent="-134541">
              <a:lnSpc>
                <a:spcPct val="90000"/>
              </a:lnSpc>
              <a:buFont typeface="Arial" panose="020B0604020202020204" pitchFamily="34" charset="0"/>
              <a:buChar char="•"/>
            </a:pPr>
            <a:r>
              <a:rPr lang="en-GB" dirty="0"/>
              <a:t>Ultimate objective being to develop a  collaborative transformational plan</a:t>
            </a:r>
          </a:p>
        </p:txBody>
      </p:sp>
      <p:sp>
        <p:nvSpPr>
          <p:cNvPr id="14" name="TextBox 13">
            <a:extLst>
              <a:ext uri="{FF2B5EF4-FFF2-40B4-BE49-F238E27FC236}">
                <a16:creationId xmlns="" xmlns:a16="http://schemas.microsoft.com/office/drawing/2014/main" id="{D7D6A8EE-2489-42A3-BD0F-1185B14F135A}"/>
              </a:ext>
            </a:extLst>
          </p:cNvPr>
          <p:cNvSpPr txBox="1"/>
          <p:nvPr/>
        </p:nvSpPr>
        <p:spPr>
          <a:xfrm>
            <a:off x="5479182" y="1809473"/>
            <a:ext cx="2445618" cy="338554"/>
          </a:xfrm>
          <a:prstGeom prst="rect">
            <a:avLst/>
          </a:prstGeom>
          <a:noFill/>
        </p:spPr>
        <p:txBody>
          <a:bodyPr wrap="square" rtlCol="0">
            <a:spAutoFit/>
          </a:bodyPr>
          <a:lstStyle/>
          <a:p>
            <a:r>
              <a:rPr lang="en-GB" sz="1600" b="1" dirty="0">
                <a:solidFill>
                  <a:srgbClr val="FF0000"/>
                </a:solidFill>
              </a:rPr>
              <a:t>Start of Transformation</a:t>
            </a:r>
          </a:p>
        </p:txBody>
      </p:sp>
      <p:sp>
        <p:nvSpPr>
          <p:cNvPr id="15" name="Isosceles Triangle 14">
            <a:extLst>
              <a:ext uri="{FF2B5EF4-FFF2-40B4-BE49-F238E27FC236}">
                <a16:creationId xmlns="" xmlns:a16="http://schemas.microsoft.com/office/drawing/2014/main" id="{8CD006F1-D7B2-4085-BF8B-F644E15F8B0F}"/>
              </a:ext>
            </a:extLst>
          </p:cNvPr>
          <p:cNvSpPr/>
          <p:nvPr/>
        </p:nvSpPr>
        <p:spPr>
          <a:xfrm rot="5400000">
            <a:off x="8047787" y="1900835"/>
            <a:ext cx="298811" cy="21721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63"/>
          </a:p>
        </p:txBody>
      </p:sp>
      <p:cxnSp>
        <p:nvCxnSpPr>
          <p:cNvPr id="16" name="Straight Connector 15">
            <a:extLst>
              <a:ext uri="{FF2B5EF4-FFF2-40B4-BE49-F238E27FC236}">
                <a16:creationId xmlns="" xmlns:a16="http://schemas.microsoft.com/office/drawing/2014/main" id="{D73DE8A1-9CDD-4C00-B437-F39BCCA1CB82}"/>
              </a:ext>
            </a:extLst>
          </p:cNvPr>
          <p:cNvCxnSpPr>
            <a:cxnSpLocks/>
          </p:cNvCxnSpPr>
          <p:nvPr/>
        </p:nvCxnSpPr>
        <p:spPr bwMode="auto">
          <a:xfrm>
            <a:off x="4679296" y="3434231"/>
            <a:ext cx="0" cy="672543"/>
          </a:xfrm>
          <a:prstGeom prst="line">
            <a:avLst/>
          </a:prstGeom>
          <a:solidFill>
            <a:schemeClr val="hlink"/>
          </a:solidFill>
          <a:ln w="25400" cap="flat" cmpd="sng" algn="ctr">
            <a:solidFill>
              <a:schemeClr val="tx1"/>
            </a:solidFill>
            <a:prstDash val="solid"/>
            <a:round/>
            <a:headEnd type="triangle" w="med" len="me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Oval Callout 11"/>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Use if working with GF on Diagnostics</a:t>
            </a:r>
          </a:p>
        </p:txBody>
      </p:sp>
    </p:spTree>
    <p:extLst>
      <p:ext uri="{BB962C8B-B14F-4D97-AF65-F5344CB8AC3E}">
        <p14:creationId xmlns:p14="http://schemas.microsoft.com/office/powerpoint/2010/main" val="38597038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5486400" cy="2062103"/>
          </a:xfrm>
        </p:spPr>
        <p:txBody>
          <a:bodyPr/>
          <a:lstStyle/>
          <a:p>
            <a:r>
              <a:rPr lang="en-US" dirty="0"/>
              <a:t>II. Uganda NSCA Sample</a:t>
            </a:r>
            <a:br>
              <a:rPr lang="en-US" dirty="0"/>
            </a:br>
            <a:r>
              <a:rPr lang="en-US" dirty="0"/>
              <a:t/>
            </a:r>
            <a:br>
              <a:rPr lang="en-US" dirty="0"/>
            </a:br>
            <a:r>
              <a:rPr lang="en-US" i="1" dirty="0"/>
              <a:t>Name, Organization</a:t>
            </a:r>
            <a:br>
              <a:rPr lang="en-US" i="1" dirty="0"/>
            </a:br>
            <a:endParaRPr lang="en-US" i="1" dirty="0"/>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4" name="Footer Placeholder 3"/>
          <p:cNvSpPr>
            <a:spLocks noGrp="1"/>
          </p:cNvSpPr>
          <p:nvPr>
            <p:ph type="ftr" sz="quarter" idx="4294967295"/>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6" name="Oval Callout 5"/>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Use sampling person/statistician. </a:t>
            </a:r>
          </a:p>
        </p:txBody>
      </p:sp>
    </p:spTree>
    <p:extLst>
      <p:ext uri="{BB962C8B-B14F-4D97-AF65-F5344CB8AC3E}">
        <p14:creationId xmlns:p14="http://schemas.microsoft.com/office/powerpoint/2010/main" val="2183088614"/>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7" name="Slide Number Placeholder 4"/>
          <p:cNvSpPr>
            <a:spLocks noGrp="1"/>
          </p:cNvSpPr>
          <p:nvPr>
            <p:ph type="sldNum" sz="quarter" idx="4294967295"/>
          </p:nvPr>
        </p:nvSpPr>
        <p:spPr bwMode="auto">
          <a:xfrm>
            <a:off x="6858000" y="5748337"/>
            <a:ext cx="2133600" cy="1381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eaLnBrk="1" hangingPunct="1">
              <a:spcAft>
                <a:spcPct val="0"/>
              </a:spcAft>
              <a:buFontTx/>
              <a:buNone/>
            </a:pPr>
            <a:fld id="{F50D3352-44BE-4854-B495-E87F61489F8F}" type="slidenum">
              <a:rPr lang="en-US" altLang="en-US" sz="450">
                <a:solidFill>
                  <a:srgbClr val="6C6463"/>
                </a:solidFill>
                <a:cs typeface="Arial" panose="020B0604020202020204" pitchFamily="34" charset="0"/>
              </a:rPr>
              <a:pPr eaLnBrk="1" hangingPunct="1">
                <a:spcAft>
                  <a:spcPct val="0"/>
                </a:spcAft>
                <a:buFontTx/>
                <a:buNone/>
              </a:pPr>
              <a:t>49</a:t>
            </a:fld>
            <a:endParaRPr lang="en-US" altLang="en-US" sz="450">
              <a:solidFill>
                <a:srgbClr val="6C6463"/>
              </a:solidFill>
              <a:cs typeface="Arial" panose="020B0604020202020204" pitchFamily="34" charset="0"/>
            </a:endParaRPr>
          </a:p>
        </p:txBody>
      </p:sp>
      <p:sp>
        <p:nvSpPr>
          <p:cNvPr id="257028" name="Title 5"/>
          <p:cNvSpPr>
            <a:spLocks noGrp="1"/>
          </p:cNvSpPr>
          <p:nvPr>
            <p:ph type="title"/>
          </p:nvPr>
        </p:nvSpPr>
        <p:spPr>
          <a:xfrm>
            <a:off x="400473" y="397666"/>
            <a:ext cx="7772400" cy="523220"/>
          </a:xfrm>
        </p:spPr>
        <p:txBody>
          <a:bodyPr/>
          <a:lstStyle/>
          <a:p>
            <a:pPr eaLnBrk="1" hangingPunct="1"/>
            <a:r>
              <a:rPr lang="en-US" altLang="en-US" dirty="0">
                <a:latin typeface="Gill Sans MT" panose="020B0502020104020203" pitchFamily="34" charset="0"/>
                <a:cs typeface="Gill Sans MT" panose="020B0502020104020203" pitchFamily="34" charset="0"/>
              </a:rPr>
              <a:t>Sample</a:t>
            </a:r>
          </a:p>
        </p:txBody>
      </p:sp>
      <p:graphicFrame>
        <p:nvGraphicFramePr>
          <p:cNvPr id="9" name="Table 8"/>
          <p:cNvGraphicFramePr>
            <a:graphicFrameLocks noGrp="1"/>
          </p:cNvGraphicFramePr>
          <p:nvPr>
            <p:extLst>
              <p:ext uri="{D42A27DB-BD31-4B8C-83A1-F6EECF244321}">
                <p14:modId xmlns:p14="http://schemas.microsoft.com/office/powerpoint/2010/main" val="466129218"/>
              </p:ext>
            </p:extLst>
          </p:nvPr>
        </p:nvGraphicFramePr>
        <p:xfrm>
          <a:off x="425053" y="1219200"/>
          <a:ext cx="3499247" cy="1764040"/>
        </p:xfrm>
        <a:graphic>
          <a:graphicData uri="http://schemas.openxmlformats.org/drawingml/2006/table">
            <a:tbl>
              <a:tblPr>
                <a:tableStyleId>{5C22544A-7EE6-4342-B048-85BDC9FD1C3A}</a:tableStyleId>
              </a:tblPr>
              <a:tblGrid>
                <a:gridCol w="1940663">
                  <a:extLst>
                    <a:ext uri="{9D8B030D-6E8A-4147-A177-3AD203B41FA5}">
                      <a16:colId xmlns="" xmlns:a16="http://schemas.microsoft.com/office/drawing/2014/main" val="20000"/>
                    </a:ext>
                  </a:extLst>
                </a:gridCol>
                <a:gridCol w="1558584">
                  <a:extLst>
                    <a:ext uri="{9D8B030D-6E8A-4147-A177-3AD203B41FA5}">
                      <a16:colId xmlns="" xmlns:a16="http://schemas.microsoft.com/office/drawing/2014/main" val="20001"/>
                    </a:ext>
                  </a:extLst>
                </a:gridCol>
              </a:tblGrid>
              <a:tr h="215333">
                <a:tc>
                  <a:txBody>
                    <a:bodyPr/>
                    <a:lstStyle/>
                    <a:p>
                      <a:pPr algn="l" fontAlgn="b"/>
                      <a:r>
                        <a:rPr lang="en-US" sz="1400" u="none" strike="noStrike" dirty="0">
                          <a:effectLst/>
                        </a:rPr>
                        <a:t>Central Warehouse</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a:effectLst/>
                        </a:rPr>
                        <a:t>2</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0"/>
                  </a:ext>
                </a:extLst>
              </a:tr>
              <a:tr h="215333">
                <a:tc>
                  <a:txBody>
                    <a:bodyPr/>
                    <a:lstStyle/>
                    <a:p>
                      <a:pPr algn="l" fontAlgn="b"/>
                      <a:r>
                        <a:rPr lang="en-US" sz="1400" u="none" strike="noStrike" dirty="0">
                          <a:effectLst/>
                        </a:rPr>
                        <a:t>Health Center II</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a:effectLst/>
                        </a:rPr>
                        <a:t>31</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1"/>
                  </a:ext>
                </a:extLst>
              </a:tr>
              <a:tr h="215333">
                <a:tc>
                  <a:txBody>
                    <a:bodyPr/>
                    <a:lstStyle/>
                    <a:p>
                      <a:pPr algn="l" fontAlgn="b"/>
                      <a:r>
                        <a:rPr lang="en-US" sz="1400" u="none" strike="noStrike" dirty="0">
                          <a:effectLst/>
                        </a:rPr>
                        <a:t>Health Center III</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a:effectLst/>
                        </a:rPr>
                        <a:t>31</a:t>
                      </a:r>
                      <a:endParaRPr lang="en-US" sz="1400" b="0" i="0" u="none" strike="noStrike">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2"/>
                  </a:ext>
                </a:extLst>
              </a:tr>
              <a:tr h="215333">
                <a:tc>
                  <a:txBody>
                    <a:bodyPr/>
                    <a:lstStyle/>
                    <a:p>
                      <a:pPr algn="l" fontAlgn="b"/>
                      <a:r>
                        <a:rPr lang="en-US" sz="1400" u="none" strike="noStrike" dirty="0">
                          <a:effectLst/>
                        </a:rPr>
                        <a:t>Health Center IV</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dirty="0">
                          <a:effectLst/>
                        </a:rPr>
                        <a:t>22</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3"/>
                  </a:ext>
                </a:extLst>
              </a:tr>
              <a:tr h="215333">
                <a:tc>
                  <a:txBody>
                    <a:bodyPr/>
                    <a:lstStyle/>
                    <a:p>
                      <a:pPr algn="l" fontAlgn="b"/>
                      <a:r>
                        <a:rPr lang="en-US" sz="1400" u="none" strike="noStrike" dirty="0">
                          <a:effectLst/>
                        </a:rPr>
                        <a:t>Hospitals</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dirty="0">
                          <a:effectLst/>
                        </a:rPr>
                        <a:t>17</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4"/>
                  </a:ext>
                </a:extLst>
              </a:tr>
              <a:tr h="215333">
                <a:tc>
                  <a:txBody>
                    <a:bodyPr/>
                    <a:lstStyle/>
                    <a:p>
                      <a:pPr algn="l" fontAlgn="b"/>
                      <a:r>
                        <a:rPr lang="en-US" sz="1400" u="none" strike="noStrike" dirty="0" err="1">
                          <a:effectLst/>
                        </a:rPr>
                        <a:t>MoH</a:t>
                      </a:r>
                      <a:r>
                        <a:rPr lang="en-US" sz="1400" u="none" strike="noStrike" dirty="0">
                          <a:effectLst/>
                        </a:rPr>
                        <a:t> or similar institution</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b="0" i="0" u="none" strike="noStrike" dirty="0">
                          <a:solidFill>
                            <a:schemeClr val="dk1"/>
                          </a:solidFill>
                          <a:effectLst/>
                          <a:latin typeface="+mn-lt"/>
                        </a:rPr>
                        <a:t>3</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5"/>
                  </a:ext>
                </a:extLst>
              </a:tr>
              <a:tr h="215333">
                <a:tc>
                  <a:txBody>
                    <a:bodyPr/>
                    <a:lstStyle/>
                    <a:p>
                      <a:pPr algn="l" fontAlgn="b"/>
                      <a:r>
                        <a:rPr lang="en-US" sz="1400" b="0" i="0" u="none" strike="noStrike" dirty="0">
                          <a:solidFill>
                            <a:srgbClr val="000000"/>
                          </a:solidFill>
                          <a:effectLst/>
                          <a:latin typeface="Calibri" panose="020F0502020204030204" pitchFamily="34" charset="0"/>
                        </a:rPr>
                        <a:t>DHOs</a:t>
                      </a:r>
                    </a:p>
                  </a:txBody>
                  <a:tcPr marL="7145" marR="7145" marT="7145" marB="0" anchor="b"/>
                </a:tc>
                <a:tc>
                  <a:txBody>
                    <a:bodyPr/>
                    <a:lstStyle/>
                    <a:p>
                      <a:pPr algn="r" fontAlgn="b"/>
                      <a:r>
                        <a:rPr lang="en-US" sz="1400" b="0" i="0" u="none" strike="noStrike" dirty="0">
                          <a:solidFill>
                            <a:srgbClr val="000000"/>
                          </a:solidFill>
                          <a:effectLst/>
                          <a:latin typeface="Calibri" panose="020F0502020204030204" pitchFamily="34" charset="0"/>
                        </a:rPr>
                        <a:t>31</a:t>
                      </a:r>
                    </a:p>
                  </a:txBody>
                  <a:tcPr marL="7145" marR="7145" marT="7145" marB="0" anchor="b"/>
                </a:tc>
                <a:extLst>
                  <a:ext uri="{0D108BD9-81ED-4DB2-BD59-A6C34878D82A}">
                    <a16:rowId xmlns="" xmlns:a16="http://schemas.microsoft.com/office/drawing/2014/main" val="10006"/>
                  </a:ext>
                </a:extLst>
              </a:tr>
              <a:tr h="215333">
                <a:tc>
                  <a:txBody>
                    <a:bodyPr/>
                    <a:lstStyle/>
                    <a:p>
                      <a:pPr algn="l" fontAlgn="b"/>
                      <a:r>
                        <a:rPr lang="en-US" sz="1400" u="none" strike="noStrike" dirty="0">
                          <a:effectLst/>
                        </a:rPr>
                        <a:t>Regional Referral Hospital</a:t>
                      </a:r>
                      <a:endParaRPr lang="en-US" sz="14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fontAlgn="b"/>
                      <a:r>
                        <a:rPr lang="en-US" sz="1400" u="none" strike="noStrike" dirty="0">
                          <a:effectLst/>
                        </a:rPr>
                        <a:t>8</a:t>
                      </a:r>
                      <a:endParaRPr lang="en-US" sz="14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 xmlns:a16="http://schemas.microsoft.com/office/drawing/2014/main" val="10007"/>
                  </a:ext>
                </a:extLst>
              </a:tr>
            </a:tbl>
          </a:graphicData>
        </a:graphic>
      </p:graphicFrame>
      <p:pic>
        <p:nvPicPr>
          <p:cNvPr id="99" name="Picture 98"/>
          <p:cNvPicPr>
            <a:picLocks noChangeAspect="1"/>
          </p:cNvPicPr>
          <p:nvPr/>
        </p:nvPicPr>
        <p:blipFill rotWithShape="1">
          <a:blip r:embed="rId2"/>
          <a:srcRect r="7437"/>
          <a:stretch/>
        </p:blipFill>
        <p:spPr>
          <a:xfrm>
            <a:off x="4110512" y="920886"/>
            <a:ext cx="4685414" cy="4874142"/>
          </a:xfrm>
          <a:prstGeom prst="rect">
            <a:avLst/>
          </a:prstGeom>
          <a:ln>
            <a:noFill/>
          </a:ln>
          <a:effectLst>
            <a:softEdge rad="112500"/>
          </a:effectLst>
        </p:spPr>
      </p:pic>
      <p:sp>
        <p:nvSpPr>
          <p:cNvPr id="100" name="Oval Callout 99"/>
          <p:cNvSpPr/>
          <p:nvPr/>
        </p:nvSpPr>
        <p:spPr>
          <a:xfrm>
            <a:off x="1343025" y="3117056"/>
            <a:ext cx="1428750" cy="1275159"/>
          </a:xfrm>
          <a:prstGeom prst="wedgeEllipseCallout">
            <a:avLst>
              <a:gd name="adj1" fmla="val 96951"/>
              <a:gd name="adj2" fmla="val -79924"/>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350" dirty="0"/>
              <a:t>A total of 145 sites.</a:t>
            </a:r>
          </a:p>
        </p:txBody>
      </p:sp>
      <p:sp>
        <p:nvSpPr>
          <p:cNvPr id="2" name="TextBox 1"/>
          <p:cNvSpPr txBox="1"/>
          <p:nvPr/>
        </p:nvSpPr>
        <p:spPr>
          <a:xfrm>
            <a:off x="201305" y="4800600"/>
            <a:ext cx="3685459" cy="1200329"/>
          </a:xfrm>
          <a:prstGeom prst="rect">
            <a:avLst/>
          </a:prstGeom>
          <a:noFill/>
        </p:spPr>
        <p:txBody>
          <a:bodyPr wrap="square" rtlCol="0">
            <a:spAutoFit/>
          </a:bodyPr>
          <a:lstStyle/>
          <a:p>
            <a:r>
              <a:rPr lang="en-US" dirty="0"/>
              <a:t>*Districts were selected randomly, then sites within districts were randomly selected to be representative by level and nationally.</a:t>
            </a:r>
          </a:p>
        </p:txBody>
      </p:sp>
      <p:sp>
        <p:nvSpPr>
          <p:cNvPr id="8" name="Oval Callout 7"/>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Add your map and details on your sample, including types of sites excluded – military/police.</a:t>
            </a:r>
          </a:p>
        </p:txBody>
      </p:sp>
    </p:spTree>
    <p:extLst>
      <p:ext uri="{BB962C8B-B14F-4D97-AF65-F5344CB8AC3E}">
        <p14:creationId xmlns:p14="http://schemas.microsoft.com/office/powerpoint/2010/main" val="19813870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5"/>
          <p:cNvSpPr>
            <a:spLocks noGrp="1" noChangeArrowheads="1"/>
          </p:cNvSpPr>
          <p:nvPr>
            <p:ph type="title"/>
          </p:nvPr>
        </p:nvSpPr>
        <p:spPr>
          <a:xfrm>
            <a:off x="1700852" y="342900"/>
            <a:ext cx="6019800" cy="609600"/>
          </a:xfrm>
        </p:spPr>
        <p:txBody>
          <a:bodyPr>
            <a:normAutofit fontScale="90000"/>
          </a:bodyPr>
          <a:lstStyle/>
          <a:p>
            <a:pPr eaLnBrk="1" hangingPunct="1"/>
            <a:r>
              <a:rPr lang="en-US" altLang="en-US" sz="4000" dirty="0">
                <a:solidFill>
                  <a:srgbClr val="000066"/>
                </a:solidFill>
              </a:rPr>
              <a:t>NSCA 2.0 – Sources</a:t>
            </a:r>
          </a:p>
        </p:txBody>
      </p:sp>
      <p:sp>
        <p:nvSpPr>
          <p:cNvPr id="3" name="Rectangle 2"/>
          <p:cNvSpPr>
            <a:spLocks noChangeArrowheads="1"/>
          </p:cNvSpPr>
          <p:nvPr/>
        </p:nvSpPr>
        <p:spPr bwMode="auto">
          <a:xfrm>
            <a:off x="3505200" y="3124200"/>
            <a:ext cx="1752600" cy="685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a:spcBef>
                <a:spcPct val="0"/>
              </a:spcBef>
              <a:buFontTx/>
              <a:buNone/>
            </a:pPr>
            <a:r>
              <a:rPr lang="en-US" altLang="en-US" sz="4000" dirty="0">
                <a:solidFill>
                  <a:schemeClr val="bg1"/>
                </a:solidFill>
              </a:rPr>
              <a:t>NSCA</a:t>
            </a:r>
          </a:p>
        </p:txBody>
      </p:sp>
      <p:sp>
        <p:nvSpPr>
          <p:cNvPr id="5" name="Rectangle 4"/>
          <p:cNvSpPr>
            <a:spLocks noChangeArrowheads="1"/>
          </p:cNvSpPr>
          <p:nvPr/>
        </p:nvSpPr>
        <p:spPr bwMode="auto">
          <a:xfrm>
            <a:off x="6477000" y="13716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a:spcBef>
                <a:spcPct val="0"/>
              </a:spcBef>
              <a:buFontTx/>
              <a:buNone/>
            </a:pPr>
            <a:r>
              <a:rPr lang="en-US" altLang="en-US" sz="4000" dirty="0"/>
              <a:t>MER</a:t>
            </a:r>
          </a:p>
        </p:txBody>
      </p:sp>
      <p:sp>
        <p:nvSpPr>
          <p:cNvPr id="6" name="Rectangle 5"/>
          <p:cNvSpPr>
            <a:spLocks noChangeArrowheads="1"/>
          </p:cNvSpPr>
          <p:nvPr/>
        </p:nvSpPr>
        <p:spPr bwMode="auto">
          <a:xfrm>
            <a:off x="3505200" y="13716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a:spcBef>
                <a:spcPct val="0"/>
              </a:spcBef>
              <a:buFontTx/>
              <a:buNone/>
            </a:pPr>
            <a:r>
              <a:rPr lang="en-US" altLang="en-US" sz="4000" dirty="0"/>
              <a:t>EVM</a:t>
            </a:r>
          </a:p>
        </p:txBody>
      </p:sp>
      <p:sp>
        <p:nvSpPr>
          <p:cNvPr id="7" name="Rectangle 6"/>
          <p:cNvSpPr>
            <a:spLocks noChangeArrowheads="1"/>
          </p:cNvSpPr>
          <p:nvPr/>
        </p:nvSpPr>
        <p:spPr bwMode="auto">
          <a:xfrm>
            <a:off x="3505200" y="49530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a:spcBef>
                <a:spcPct val="0"/>
              </a:spcBef>
              <a:buFontTx/>
              <a:buNone/>
            </a:pPr>
            <a:r>
              <a:rPr lang="en-US" altLang="en-US" sz="4000"/>
              <a:t>EUV</a:t>
            </a:r>
          </a:p>
          <a:p>
            <a:pPr algn="ctr">
              <a:spcBef>
                <a:spcPct val="0"/>
              </a:spcBef>
              <a:buFontTx/>
              <a:buNone/>
            </a:pPr>
            <a:endParaRPr lang="en-US" altLang="en-US" sz="4000"/>
          </a:p>
        </p:txBody>
      </p:sp>
      <p:sp>
        <p:nvSpPr>
          <p:cNvPr id="8" name="Rectangle 7"/>
          <p:cNvSpPr/>
          <p:nvPr/>
        </p:nvSpPr>
        <p:spPr bwMode="auto">
          <a:xfrm>
            <a:off x="6477000" y="3124200"/>
            <a:ext cx="1752600" cy="685800"/>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a:extLst/>
        </p:spPr>
        <p:txBody>
          <a:bodyPr/>
          <a:lstStyle/>
          <a:p>
            <a:pPr algn="ctr">
              <a:defRPr/>
            </a:pPr>
            <a:r>
              <a:rPr lang="en-US" sz="4000" dirty="0"/>
              <a:t>LSAT</a:t>
            </a:r>
          </a:p>
        </p:txBody>
      </p:sp>
      <p:sp>
        <p:nvSpPr>
          <p:cNvPr id="9" name="Rectangle 8"/>
          <p:cNvSpPr/>
          <p:nvPr/>
        </p:nvSpPr>
        <p:spPr bwMode="auto">
          <a:xfrm>
            <a:off x="762000" y="3124200"/>
            <a:ext cx="1752600" cy="685800"/>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a:extLst/>
        </p:spPr>
        <p:txBody>
          <a:bodyPr/>
          <a:lstStyle/>
          <a:p>
            <a:pPr algn="ctr">
              <a:defRPr/>
            </a:pPr>
            <a:r>
              <a:rPr lang="en-US" sz="4000" dirty="0"/>
              <a:t>LIAT</a:t>
            </a:r>
          </a:p>
        </p:txBody>
      </p:sp>
      <p:sp>
        <p:nvSpPr>
          <p:cNvPr id="10" name="Rectangle 9"/>
          <p:cNvSpPr>
            <a:spLocks noChangeArrowheads="1"/>
          </p:cNvSpPr>
          <p:nvPr/>
        </p:nvSpPr>
        <p:spPr bwMode="auto">
          <a:xfrm>
            <a:off x="762000" y="49530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a:spcBef>
                <a:spcPct val="0"/>
              </a:spcBef>
              <a:buFontTx/>
              <a:buNone/>
            </a:pPr>
            <a:r>
              <a:rPr lang="en-US" altLang="en-US" sz="4000" dirty="0"/>
              <a:t>SLICE</a:t>
            </a:r>
          </a:p>
        </p:txBody>
      </p:sp>
      <p:sp>
        <p:nvSpPr>
          <p:cNvPr id="11" name="Rectangle 10"/>
          <p:cNvSpPr>
            <a:spLocks noChangeArrowheads="1"/>
          </p:cNvSpPr>
          <p:nvPr/>
        </p:nvSpPr>
        <p:spPr bwMode="auto">
          <a:xfrm>
            <a:off x="6477000" y="49530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a:spcBef>
                <a:spcPct val="0"/>
              </a:spcBef>
              <a:buFontTx/>
              <a:buNone/>
            </a:pPr>
            <a:r>
              <a:rPr lang="en-US" altLang="en-US" sz="4000" dirty="0"/>
              <a:t>SIMS</a:t>
            </a:r>
          </a:p>
        </p:txBody>
      </p:sp>
      <p:sp>
        <p:nvSpPr>
          <p:cNvPr id="12" name="Rectangle 11"/>
          <p:cNvSpPr>
            <a:spLocks noChangeArrowheads="1"/>
          </p:cNvSpPr>
          <p:nvPr/>
        </p:nvSpPr>
        <p:spPr bwMode="auto">
          <a:xfrm>
            <a:off x="762000" y="13716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a:spcBef>
                <a:spcPct val="0"/>
              </a:spcBef>
              <a:buFontTx/>
              <a:buNone/>
            </a:pPr>
            <a:r>
              <a:rPr lang="en-US" altLang="en-US" sz="2800" dirty="0"/>
              <a:t>Compass</a:t>
            </a:r>
          </a:p>
        </p:txBody>
      </p:sp>
      <p:sp>
        <p:nvSpPr>
          <p:cNvPr id="4" name="Left-Right Arrow 3"/>
          <p:cNvSpPr>
            <a:spLocks noChangeArrowheads="1"/>
          </p:cNvSpPr>
          <p:nvPr/>
        </p:nvSpPr>
        <p:spPr bwMode="auto">
          <a:xfrm>
            <a:off x="2590800" y="3200400"/>
            <a:ext cx="762000" cy="381000"/>
          </a:xfrm>
          <a:prstGeom prst="leftRightArrow">
            <a:avLst>
              <a:gd name="adj1" fmla="val 50000"/>
              <a:gd name="adj2" fmla="val 5000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endParaRPr lang="en-US" altLang="en-US" sz="2800"/>
          </a:p>
        </p:txBody>
      </p:sp>
      <p:sp>
        <p:nvSpPr>
          <p:cNvPr id="14" name="Left-Right Arrow 13"/>
          <p:cNvSpPr>
            <a:spLocks noChangeArrowheads="1"/>
          </p:cNvSpPr>
          <p:nvPr/>
        </p:nvSpPr>
        <p:spPr bwMode="auto">
          <a:xfrm>
            <a:off x="5410200" y="3282950"/>
            <a:ext cx="914400" cy="381000"/>
          </a:xfrm>
          <a:prstGeom prst="leftRightArrow">
            <a:avLst>
              <a:gd name="adj1" fmla="val 50000"/>
              <a:gd name="adj2" fmla="val 5000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endParaRPr lang="en-US" altLang="en-US" sz="2800"/>
          </a:p>
        </p:txBody>
      </p:sp>
      <p:sp>
        <p:nvSpPr>
          <p:cNvPr id="15" name="Left-Right Arrow 14"/>
          <p:cNvSpPr>
            <a:spLocks noChangeArrowheads="1"/>
          </p:cNvSpPr>
          <p:nvPr/>
        </p:nvSpPr>
        <p:spPr bwMode="auto">
          <a:xfrm rot="5400000">
            <a:off x="3790950" y="4171950"/>
            <a:ext cx="952500" cy="381000"/>
          </a:xfrm>
          <a:prstGeom prst="leftRightArrow">
            <a:avLst>
              <a:gd name="adj1" fmla="val 50000"/>
              <a:gd name="adj2" fmla="val 5000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endParaRPr lang="en-US" altLang="en-US" sz="2800"/>
          </a:p>
        </p:txBody>
      </p:sp>
      <p:sp>
        <p:nvSpPr>
          <p:cNvPr id="16" name="Left-Right Arrow 15"/>
          <p:cNvSpPr>
            <a:spLocks noChangeArrowheads="1"/>
          </p:cNvSpPr>
          <p:nvPr/>
        </p:nvSpPr>
        <p:spPr bwMode="auto">
          <a:xfrm rot="5400000">
            <a:off x="3905250" y="2457450"/>
            <a:ext cx="952500" cy="381000"/>
          </a:xfrm>
          <a:prstGeom prst="leftRightArrow">
            <a:avLst>
              <a:gd name="adj1" fmla="val 50000"/>
              <a:gd name="adj2" fmla="val 5000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endParaRPr lang="en-US" altLang="en-US" sz="2800"/>
          </a:p>
        </p:txBody>
      </p:sp>
      <p:sp>
        <p:nvSpPr>
          <p:cNvPr id="17" name="Left-Right Arrow 16"/>
          <p:cNvSpPr>
            <a:spLocks noChangeArrowheads="1"/>
          </p:cNvSpPr>
          <p:nvPr/>
        </p:nvSpPr>
        <p:spPr bwMode="auto">
          <a:xfrm rot="2611557">
            <a:off x="2379663" y="2276475"/>
            <a:ext cx="1371600" cy="476250"/>
          </a:xfrm>
          <a:prstGeom prst="leftRightArrow">
            <a:avLst>
              <a:gd name="adj1" fmla="val 50000"/>
              <a:gd name="adj2" fmla="val 49973"/>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endParaRPr lang="en-US" altLang="en-US" sz="2800"/>
          </a:p>
        </p:txBody>
      </p:sp>
      <p:sp>
        <p:nvSpPr>
          <p:cNvPr id="20" name="Left-Right Arrow 19"/>
          <p:cNvSpPr>
            <a:spLocks noChangeArrowheads="1"/>
          </p:cNvSpPr>
          <p:nvPr/>
        </p:nvSpPr>
        <p:spPr bwMode="auto">
          <a:xfrm rot="-2549489">
            <a:off x="2238375" y="4143375"/>
            <a:ext cx="1427163" cy="476250"/>
          </a:xfrm>
          <a:prstGeom prst="leftRightArrow">
            <a:avLst>
              <a:gd name="adj1" fmla="val 50000"/>
              <a:gd name="adj2" fmla="val 50014"/>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endParaRPr lang="en-US" altLang="en-US" sz="2800"/>
          </a:p>
        </p:txBody>
      </p:sp>
      <p:sp>
        <p:nvSpPr>
          <p:cNvPr id="21" name="Left-Right Arrow 20"/>
          <p:cNvSpPr>
            <a:spLocks noChangeArrowheads="1"/>
          </p:cNvSpPr>
          <p:nvPr/>
        </p:nvSpPr>
        <p:spPr bwMode="auto">
          <a:xfrm rot="8095719">
            <a:off x="5045869" y="2267744"/>
            <a:ext cx="1557338" cy="476250"/>
          </a:xfrm>
          <a:prstGeom prst="leftRightArrow">
            <a:avLst>
              <a:gd name="adj1" fmla="val 50000"/>
              <a:gd name="adj2" fmla="val 49989"/>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endParaRPr lang="en-US" altLang="en-US" sz="2800"/>
          </a:p>
        </p:txBody>
      </p:sp>
      <p:sp>
        <p:nvSpPr>
          <p:cNvPr id="22" name="Left-Right Arrow 21"/>
          <p:cNvSpPr>
            <a:spLocks noChangeArrowheads="1"/>
          </p:cNvSpPr>
          <p:nvPr/>
        </p:nvSpPr>
        <p:spPr bwMode="auto">
          <a:xfrm rot="2611557">
            <a:off x="5113338" y="4106863"/>
            <a:ext cx="1511300" cy="476250"/>
          </a:xfrm>
          <a:prstGeom prst="leftRightArrow">
            <a:avLst>
              <a:gd name="adj1" fmla="val 50000"/>
              <a:gd name="adj2" fmla="val 4998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spcBef>
                <a:spcPct val="0"/>
              </a:spcBef>
              <a:buFontTx/>
              <a:buNone/>
            </a:pPr>
            <a:endParaRPr lang="en-US" altLang="en-US" sz="2800"/>
          </a:p>
        </p:txBody>
      </p:sp>
    </p:spTree>
    <p:extLst>
      <p:ext uri="{BB962C8B-B14F-4D97-AF65-F5344CB8AC3E}">
        <p14:creationId xmlns:p14="http://schemas.microsoft.com/office/powerpoint/2010/main" val="3049421276"/>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248400" cy="2554545"/>
          </a:xfrm>
        </p:spPr>
        <p:txBody>
          <a:bodyPr/>
          <a:lstStyle/>
          <a:p>
            <a:r>
              <a:rPr lang="en-US" dirty="0"/>
              <a:t>Activity – CMM with Tablets and report out</a:t>
            </a:r>
            <a:br>
              <a:rPr lang="en-US" dirty="0"/>
            </a:br>
            <a:r>
              <a:rPr lang="en-US" i="1" dirty="0"/>
              <a:t/>
            </a:r>
            <a:br>
              <a:rPr lang="en-US" i="1" dirty="0"/>
            </a:br>
            <a:r>
              <a:rPr lang="en-US" i="1" dirty="0"/>
              <a:t>Official Name, Organization</a:t>
            </a:r>
            <a:br>
              <a:rPr lang="en-US" i="1" dirty="0"/>
            </a:br>
            <a:endParaRPr lang="en-US" i="1" dirty="0"/>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6" name="Oval Callout 5"/>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Pick a person who knows the tablets.</a:t>
            </a:r>
          </a:p>
        </p:txBody>
      </p:sp>
    </p:spTree>
    <p:extLst>
      <p:ext uri="{BB962C8B-B14F-4D97-AF65-F5344CB8AC3E}">
        <p14:creationId xmlns:p14="http://schemas.microsoft.com/office/powerpoint/2010/main" val="764297362"/>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3407043"/>
            <a:ext cx="2895600" cy="758825"/>
          </a:xfrm>
        </p:spPr>
        <p:txBody>
          <a:bodyPr>
            <a:noAutofit/>
          </a:bodyPr>
          <a:lstStyle/>
          <a:p>
            <a:r>
              <a:rPr lang="en-US" altLang="en-US" b="1" dirty="0">
                <a:cs typeface="Arial" charset="0"/>
              </a:rPr>
              <a:t>The tablet will be used to collect the data </a:t>
            </a:r>
            <a:r>
              <a:rPr lang="en-US" altLang="en-US" dirty="0">
                <a:cs typeface="Arial" charset="0"/>
              </a:rPr>
              <a:t>at the peripheral, middle and Central levels of the supply chain. </a:t>
            </a:r>
          </a:p>
        </p:txBody>
      </p:sp>
      <p:pic>
        <p:nvPicPr>
          <p:cNvPr id="2" name="Picture 1"/>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8562" t="6315" r="9333" b="11273"/>
          <a:stretch/>
        </p:blipFill>
        <p:spPr>
          <a:xfrm rot="5400000">
            <a:off x="3238500" y="1028701"/>
            <a:ext cx="6095998" cy="4800599"/>
          </a:xfrm>
          <a:prstGeom prst="rect">
            <a:avLst/>
          </a:prstGeom>
        </p:spPr>
      </p:pic>
    </p:spTree>
    <p:extLst>
      <p:ext uri="{BB962C8B-B14F-4D97-AF65-F5344CB8AC3E}">
        <p14:creationId xmlns:p14="http://schemas.microsoft.com/office/powerpoint/2010/main" val="937133306"/>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66457" y="527050"/>
            <a:ext cx="8153400" cy="1219200"/>
          </a:xfrm>
        </p:spPr>
        <p:txBody>
          <a:bodyPr>
            <a:noAutofit/>
          </a:bodyPr>
          <a:lstStyle/>
          <a:p>
            <a:pPr algn="ctr" eaLnBrk="1" hangingPunct="1"/>
            <a:r>
              <a:rPr lang="en-US" altLang="en-US" b="1" dirty="0">
                <a:cs typeface="Arial" charset="0"/>
              </a:rPr>
              <a:t>The tablet has a touch-screen, </a:t>
            </a:r>
            <a:r>
              <a:rPr lang="en-IE" altLang="en-US" b="1" dirty="0"/>
              <a:t>d</a:t>
            </a:r>
            <a:r>
              <a:rPr lang="en-IE" b="1" dirty="0"/>
              <a:t>ragging your finger on the touchscreen lets you navigate and tapping your finger lets you select a function</a:t>
            </a:r>
            <a:endParaRPr lang="en-US" altLang="en-US" b="1" dirty="0">
              <a:cs typeface="Arial" charset="0"/>
            </a:endParaRPr>
          </a:p>
        </p:txBody>
      </p:sp>
      <p:pic>
        <p:nvPicPr>
          <p:cNvPr id="21507" name="Picture 4" descr="C:\Users\jkamunyori\Desktop\Moz\Mozambique\Pics\tablet-phone-swipe-directio.png"/>
          <p:cNvPicPr>
            <a:picLocks noChangeAspect="1" noChangeArrowheads="1"/>
          </p:cNvPicPr>
          <p:nvPr/>
        </p:nvPicPr>
        <p:blipFill rotWithShape="1">
          <a:blip r:embed="rId2">
            <a:clrChange>
              <a:clrFrom>
                <a:srgbClr val="50565E"/>
              </a:clrFrom>
              <a:clrTo>
                <a:srgbClr val="50565E">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t="17362" b="16460"/>
          <a:stretch/>
        </p:blipFill>
        <p:spPr bwMode="auto">
          <a:xfrm>
            <a:off x="838200" y="2286000"/>
            <a:ext cx="427879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2" descr="C:\Users\jkamunyori\Desktop\Moz\Mozambique\Pics\tnav-touch-tablets.pn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9036" y="1828800"/>
            <a:ext cx="2695575" cy="341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ular Callout 2"/>
          <p:cNvSpPr/>
          <p:nvPr/>
        </p:nvSpPr>
        <p:spPr>
          <a:xfrm>
            <a:off x="1828800" y="4951412"/>
            <a:ext cx="2286000" cy="839788"/>
          </a:xfrm>
          <a:prstGeom prst="wedgeRectCallout">
            <a:avLst>
              <a:gd name="adj1" fmla="val -50319"/>
              <a:gd name="adj2" fmla="val -12125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Drag your finger to navigate</a:t>
            </a:r>
          </a:p>
        </p:txBody>
      </p:sp>
      <p:sp>
        <p:nvSpPr>
          <p:cNvPr id="8" name="Rectangular Callout 7"/>
          <p:cNvSpPr/>
          <p:nvPr/>
        </p:nvSpPr>
        <p:spPr>
          <a:xfrm>
            <a:off x="5638800" y="5627687"/>
            <a:ext cx="2362200" cy="612775"/>
          </a:xfrm>
          <a:prstGeom prst="wedgeRectCallout">
            <a:avLst>
              <a:gd name="adj1" fmla="val -16789"/>
              <a:gd name="adj2" fmla="val -15135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prstClr val="white"/>
                </a:solidFill>
              </a:rPr>
              <a:t>Tap the screen to select</a:t>
            </a:r>
          </a:p>
        </p:txBody>
      </p:sp>
    </p:spTree>
    <p:extLst>
      <p:ext uri="{BB962C8B-B14F-4D97-AF65-F5344CB8AC3E}">
        <p14:creationId xmlns:p14="http://schemas.microsoft.com/office/powerpoint/2010/main" val="1136328545"/>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30609" b="1"/>
          <a:stretch/>
        </p:blipFill>
        <p:spPr>
          <a:xfrm>
            <a:off x="4636168" y="1932029"/>
            <a:ext cx="4286250" cy="4758743"/>
          </a:xfrm>
          <a:prstGeom prst="rect">
            <a:avLst/>
          </a:prstGeom>
        </p:spPr>
      </p:pic>
      <p:sp>
        <p:nvSpPr>
          <p:cNvPr id="35842" name="Title 1"/>
          <p:cNvSpPr>
            <a:spLocks noGrp="1"/>
          </p:cNvSpPr>
          <p:nvPr>
            <p:ph type="title"/>
          </p:nvPr>
        </p:nvSpPr>
        <p:spPr>
          <a:xfrm>
            <a:off x="493690" y="762000"/>
            <a:ext cx="2667000" cy="2092325"/>
          </a:xfrm>
        </p:spPr>
        <p:txBody>
          <a:bodyPr>
            <a:noAutofit/>
          </a:bodyPr>
          <a:lstStyle/>
          <a:p>
            <a:pPr eaLnBrk="1" hangingPunct="1"/>
            <a:r>
              <a:rPr lang="en-US" altLang="en-US" b="1" dirty="0">
                <a:cs typeface="Arial" charset="0"/>
              </a:rPr>
              <a:t>Open the CTO Survey app to start collecting data the data</a:t>
            </a:r>
          </a:p>
        </p:txBody>
      </p:sp>
      <p:sp>
        <p:nvSpPr>
          <p:cNvPr id="9" name="Oval 8"/>
          <p:cNvSpPr/>
          <p:nvPr/>
        </p:nvSpPr>
        <p:spPr>
          <a:xfrm>
            <a:off x="6693568" y="2286000"/>
            <a:ext cx="1066800" cy="12954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 name="Arrow: Bent-Up 2"/>
          <p:cNvSpPr/>
          <p:nvPr/>
        </p:nvSpPr>
        <p:spPr>
          <a:xfrm rot="4482843">
            <a:off x="3135919" y="459316"/>
            <a:ext cx="1815994" cy="5269909"/>
          </a:xfrm>
          <a:prstGeom prst="bentUpArrow">
            <a:avLst>
              <a:gd name="adj1" fmla="val 25000"/>
              <a:gd name="adj2" fmla="val 22371"/>
              <a:gd name="adj3" fmla="val 25000"/>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2249216"/>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0323" y="1596842"/>
            <a:ext cx="3188776" cy="5102042"/>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797" y="1676400"/>
            <a:ext cx="3139052" cy="5022484"/>
          </a:xfrm>
          <a:prstGeom prst="rect">
            <a:avLst/>
          </a:prstGeom>
        </p:spPr>
      </p:pic>
      <p:sp>
        <p:nvSpPr>
          <p:cNvPr id="36866" name="Title 1"/>
          <p:cNvSpPr>
            <a:spLocks noGrp="1"/>
          </p:cNvSpPr>
          <p:nvPr>
            <p:ph type="title"/>
          </p:nvPr>
        </p:nvSpPr>
        <p:spPr>
          <a:xfrm>
            <a:off x="381000" y="536575"/>
            <a:ext cx="8077200" cy="758825"/>
          </a:xfrm>
        </p:spPr>
        <p:txBody>
          <a:bodyPr>
            <a:noAutofit/>
          </a:bodyPr>
          <a:lstStyle/>
          <a:p>
            <a:pPr eaLnBrk="1" hangingPunct="1"/>
            <a:r>
              <a:rPr lang="en-US" altLang="en-US" b="1" dirty="0">
                <a:cs typeface="Arial" charset="0"/>
              </a:rPr>
              <a:t>Select the appropriate form for the type of center you are evaluating</a:t>
            </a:r>
          </a:p>
        </p:txBody>
      </p:sp>
      <p:sp>
        <p:nvSpPr>
          <p:cNvPr id="14" name="Oval 13"/>
          <p:cNvSpPr/>
          <p:nvPr/>
        </p:nvSpPr>
        <p:spPr>
          <a:xfrm>
            <a:off x="4648200" y="2590800"/>
            <a:ext cx="1263650" cy="4572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 name="Right Arrow 9"/>
          <p:cNvSpPr/>
          <p:nvPr/>
        </p:nvSpPr>
        <p:spPr>
          <a:xfrm>
            <a:off x="4194174" y="3447941"/>
            <a:ext cx="606425" cy="51445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5" name="Oval 14"/>
          <p:cNvSpPr/>
          <p:nvPr/>
        </p:nvSpPr>
        <p:spPr>
          <a:xfrm>
            <a:off x="1041042" y="2450306"/>
            <a:ext cx="2468563" cy="45561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Tree>
    <p:extLst>
      <p:ext uri="{BB962C8B-B14F-4D97-AF65-F5344CB8AC3E}">
        <p14:creationId xmlns:p14="http://schemas.microsoft.com/office/powerpoint/2010/main" val="4032075721"/>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838200"/>
            <a:ext cx="8229600" cy="758825"/>
          </a:xfrm>
        </p:spPr>
        <p:txBody>
          <a:bodyPr>
            <a:normAutofit fontScale="90000"/>
          </a:bodyPr>
          <a:lstStyle/>
          <a:p>
            <a:pPr eaLnBrk="1" hangingPunct="1"/>
            <a:r>
              <a:rPr lang="en-US" altLang="en-US" sz="2800" b="1" dirty="0">
                <a:cs typeface="Arial" charset="0"/>
              </a:rPr>
              <a:t>Once you selected the form, drag your finger to THE </a:t>
            </a:r>
            <a:r>
              <a:rPr lang="en-US" altLang="en-US" b="1" dirty="0">
                <a:cs typeface="Arial" charset="0"/>
              </a:rPr>
              <a:t>RIGHT to </a:t>
            </a:r>
            <a:r>
              <a:rPr lang="en-US" altLang="en-US" sz="2800" b="1" dirty="0">
                <a:cs typeface="Arial" charset="0"/>
              </a:rPr>
              <a:t>start entering data in the tablet. You can go back at any time by swiping left. </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22910" b="18762"/>
          <a:stretch/>
        </p:blipFill>
        <p:spPr>
          <a:xfrm>
            <a:off x="2666999" y="1864894"/>
            <a:ext cx="4048125" cy="3777917"/>
          </a:xfrm>
          <a:prstGeom prst="rect">
            <a:avLst/>
          </a:prstGeom>
        </p:spPr>
      </p:pic>
    </p:spTree>
    <p:extLst>
      <p:ext uri="{BB962C8B-B14F-4D97-AF65-F5344CB8AC3E}">
        <p14:creationId xmlns:p14="http://schemas.microsoft.com/office/powerpoint/2010/main" val="3497619002"/>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56</a:t>
            </a:fld>
            <a:endParaRPr lang="en-US"/>
          </a:p>
        </p:txBody>
      </p:sp>
      <p:sp>
        <p:nvSpPr>
          <p:cNvPr id="6" name="Title 5"/>
          <p:cNvSpPr>
            <a:spLocks noGrp="1"/>
          </p:cNvSpPr>
          <p:nvPr>
            <p:ph type="title"/>
          </p:nvPr>
        </p:nvSpPr>
        <p:spPr>
          <a:xfrm>
            <a:off x="914400" y="2895600"/>
            <a:ext cx="7772400" cy="769441"/>
          </a:xfrm>
        </p:spPr>
        <p:txBody>
          <a:bodyPr/>
          <a:lstStyle/>
          <a:p>
            <a:pPr algn="ctr"/>
            <a:r>
              <a:rPr lang="en-US" sz="4400" dirty="0"/>
              <a:t>Parking lot and Report out</a:t>
            </a:r>
          </a:p>
        </p:txBody>
      </p:sp>
    </p:spTree>
    <p:extLst>
      <p:ext uri="{BB962C8B-B14F-4D97-AF65-F5344CB8AC3E}">
        <p14:creationId xmlns:p14="http://schemas.microsoft.com/office/powerpoint/2010/main" val="252007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12/21/2018</a:t>
            </a:fld>
            <a:endParaRPr lang="en-US"/>
          </a:p>
        </p:txBody>
      </p:sp>
      <p:sp>
        <p:nvSpPr>
          <p:cNvPr id="5" name="Slide Number Placeholder 4"/>
          <p:cNvSpPr>
            <a:spLocks noGrp="1"/>
          </p:cNvSpPr>
          <p:nvPr>
            <p:ph type="sldNum" sz="quarter" idx="4"/>
          </p:nvPr>
        </p:nvSpPr>
        <p:spPr/>
        <p:txBody>
          <a:bodyPr/>
          <a:lstStyle/>
          <a:p>
            <a:fld id="{42782948-4DBE-204D-AB9E-B65E067054AE}" type="slidenum">
              <a:rPr lang="en-US" smtClean="0"/>
              <a:pPr/>
              <a:t>57</a:t>
            </a:fld>
            <a:endParaRPr lang="en-US" dirty="0"/>
          </a:p>
        </p:txBody>
      </p:sp>
      <p:sp>
        <p:nvSpPr>
          <p:cNvPr id="6" name="Title 5"/>
          <p:cNvSpPr>
            <a:spLocks noGrp="1"/>
          </p:cNvSpPr>
          <p:nvPr>
            <p:ph type="title"/>
          </p:nvPr>
        </p:nvSpPr>
        <p:spPr>
          <a:xfrm>
            <a:off x="686104" y="2577644"/>
            <a:ext cx="7772400" cy="707886"/>
          </a:xfrm>
        </p:spPr>
        <p:txBody>
          <a:bodyPr/>
          <a:lstStyle/>
          <a:p>
            <a:pPr algn="ctr"/>
            <a:r>
              <a:rPr lang="en-US" sz="4000" dirty="0">
                <a:solidFill>
                  <a:schemeClr val="tx1"/>
                </a:solidFill>
              </a:rPr>
              <a:t>Thank you!</a:t>
            </a:r>
          </a:p>
        </p:txBody>
      </p:sp>
      <p:sp>
        <p:nvSpPr>
          <p:cNvPr id="2" name="TextBox 1"/>
          <p:cNvSpPr txBox="1"/>
          <p:nvPr/>
        </p:nvSpPr>
        <p:spPr>
          <a:xfrm>
            <a:off x="914400" y="1021259"/>
            <a:ext cx="3048000" cy="707886"/>
          </a:xfrm>
          <a:prstGeom prst="rect">
            <a:avLst/>
          </a:prstGeom>
          <a:noFill/>
        </p:spPr>
        <p:txBody>
          <a:bodyPr wrap="square" rtlCol="0">
            <a:spAutoFit/>
          </a:bodyPr>
          <a:lstStyle/>
          <a:p>
            <a:r>
              <a:rPr lang="en-US" sz="4000" dirty="0"/>
              <a:t>Asante Sana!</a:t>
            </a:r>
          </a:p>
        </p:txBody>
      </p:sp>
      <p:sp>
        <p:nvSpPr>
          <p:cNvPr id="7" name="TextBox 6"/>
          <p:cNvSpPr txBox="1"/>
          <p:nvPr/>
        </p:nvSpPr>
        <p:spPr>
          <a:xfrm>
            <a:off x="1066800" y="3729971"/>
            <a:ext cx="2438400" cy="707886"/>
          </a:xfrm>
          <a:prstGeom prst="rect">
            <a:avLst/>
          </a:prstGeom>
          <a:noFill/>
        </p:spPr>
        <p:txBody>
          <a:bodyPr wrap="square" rtlCol="0">
            <a:spAutoFit/>
          </a:bodyPr>
          <a:lstStyle/>
          <a:p>
            <a:r>
              <a:rPr lang="en-US" sz="4000" dirty="0" err="1"/>
              <a:t>Apoyo</a:t>
            </a:r>
            <a:r>
              <a:rPr lang="en-US" sz="4000" dirty="0"/>
              <a:t>!</a:t>
            </a:r>
          </a:p>
        </p:txBody>
      </p:sp>
      <p:sp>
        <p:nvSpPr>
          <p:cNvPr id="8" name="TextBox 7"/>
          <p:cNvSpPr txBox="1"/>
          <p:nvPr/>
        </p:nvSpPr>
        <p:spPr>
          <a:xfrm>
            <a:off x="3124200" y="4823936"/>
            <a:ext cx="2438400" cy="707886"/>
          </a:xfrm>
          <a:prstGeom prst="rect">
            <a:avLst/>
          </a:prstGeom>
          <a:noFill/>
        </p:spPr>
        <p:txBody>
          <a:bodyPr wrap="square" rtlCol="0">
            <a:spAutoFit/>
          </a:bodyPr>
          <a:lstStyle/>
          <a:p>
            <a:r>
              <a:rPr lang="en-US" sz="4000" dirty="0" err="1"/>
              <a:t>Mwebale</a:t>
            </a:r>
            <a:r>
              <a:rPr lang="en-US" sz="4000" dirty="0"/>
              <a:t>!</a:t>
            </a:r>
          </a:p>
        </p:txBody>
      </p:sp>
      <p:sp>
        <p:nvSpPr>
          <p:cNvPr id="9" name="TextBox 8"/>
          <p:cNvSpPr txBox="1"/>
          <p:nvPr/>
        </p:nvSpPr>
        <p:spPr>
          <a:xfrm>
            <a:off x="5638800" y="1354741"/>
            <a:ext cx="2438400" cy="707886"/>
          </a:xfrm>
          <a:prstGeom prst="rect">
            <a:avLst/>
          </a:prstGeom>
          <a:noFill/>
        </p:spPr>
        <p:txBody>
          <a:bodyPr wrap="square" rtlCol="0">
            <a:spAutoFit/>
          </a:bodyPr>
          <a:lstStyle/>
          <a:p>
            <a:r>
              <a:rPr lang="en-US" sz="4000" dirty="0" err="1"/>
              <a:t>Eyalama</a:t>
            </a:r>
            <a:r>
              <a:rPr lang="en-US" sz="4000" dirty="0"/>
              <a:t>!</a:t>
            </a:r>
          </a:p>
        </p:txBody>
      </p:sp>
      <p:sp>
        <p:nvSpPr>
          <p:cNvPr id="10" name="TextBox 9"/>
          <p:cNvSpPr txBox="1"/>
          <p:nvPr/>
        </p:nvSpPr>
        <p:spPr>
          <a:xfrm>
            <a:off x="6324600" y="3810863"/>
            <a:ext cx="2438400" cy="707886"/>
          </a:xfrm>
          <a:prstGeom prst="rect">
            <a:avLst/>
          </a:prstGeom>
          <a:noFill/>
        </p:spPr>
        <p:txBody>
          <a:bodyPr wrap="square" rtlCol="0">
            <a:spAutoFit/>
          </a:bodyPr>
          <a:lstStyle/>
          <a:p>
            <a:r>
              <a:rPr lang="en-US" sz="4000" dirty="0" err="1"/>
              <a:t>Awadiffo</a:t>
            </a:r>
            <a:r>
              <a:rPr lang="en-US" sz="4000" dirty="0"/>
              <a:t>!</a:t>
            </a:r>
          </a:p>
        </p:txBody>
      </p:sp>
    </p:spTree>
    <p:extLst>
      <p:ext uri="{BB962C8B-B14F-4D97-AF65-F5344CB8AC3E}">
        <p14:creationId xmlns:p14="http://schemas.microsoft.com/office/powerpoint/2010/main" val="8763947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119417288"/>
              </p:ext>
            </p:extLst>
          </p:nvPr>
        </p:nvGraphicFramePr>
        <p:xfrm>
          <a:off x="200025" y="1098148"/>
          <a:ext cx="8729663" cy="5166401"/>
        </p:xfrm>
        <a:graphic>
          <a:graphicData uri="http://schemas.openxmlformats.org/drawingml/2006/table">
            <a:tbl>
              <a:tblPr firstRow="1">
                <a:tableStyleId>{69012ECD-51FC-41F1-AA8D-1B2483CD663E}</a:tableStyleId>
              </a:tblPr>
              <a:tblGrid>
                <a:gridCol w="1253082">
                  <a:extLst>
                    <a:ext uri="{9D8B030D-6E8A-4147-A177-3AD203B41FA5}">
                      <a16:colId xmlns="" xmlns:a16="http://schemas.microsoft.com/office/drawing/2014/main" val="20000"/>
                    </a:ext>
                  </a:extLst>
                </a:gridCol>
                <a:gridCol w="3570655">
                  <a:extLst>
                    <a:ext uri="{9D8B030D-6E8A-4147-A177-3AD203B41FA5}">
                      <a16:colId xmlns="" xmlns:a16="http://schemas.microsoft.com/office/drawing/2014/main" val="20001"/>
                    </a:ext>
                  </a:extLst>
                </a:gridCol>
                <a:gridCol w="3905926">
                  <a:extLst>
                    <a:ext uri="{9D8B030D-6E8A-4147-A177-3AD203B41FA5}">
                      <a16:colId xmlns="" xmlns:a16="http://schemas.microsoft.com/office/drawing/2014/main" val="20002"/>
                    </a:ext>
                  </a:extLst>
                </a:gridCol>
              </a:tblGrid>
              <a:tr h="403606">
                <a:tc>
                  <a:txBody>
                    <a:bodyPr/>
                    <a:lstStyle/>
                    <a:p>
                      <a:pPr marL="0" marR="0" indent="0">
                        <a:lnSpc>
                          <a:spcPct val="107000"/>
                        </a:lnSpc>
                        <a:spcBef>
                          <a:spcPts val="0"/>
                        </a:spcBef>
                        <a:spcAft>
                          <a:spcPts val="1200"/>
                        </a:spcAft>
                        <a:buFont typeface="Arial" panose="020B0604020202020204" pitchFamily="34" charset="0"/>
                        <a:buNone/>
                      </a:pPr>
                      <a:r>
                        <a:rPr lang="en-US" sz="1400" dirty="0">
                          <a:effectLst/>
                        </a:rPr>
                        <a:t>Category</a:t>
                      </a:r>
                      <a:endParaRPr lang="en-US" sz="14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0"/>
                        </a:spcAft>
                        <a:buFont typeface="Symbol" panose="05050102010706020507" pitchFamily="18" charset="2"/>
                        <a:buNone/>
                      </a:pPr>
                      <a:r>
                        <a:rPr lang="en-US" sz="1400" dirty="0">
                          <a:effectLst/>
                        </a:rPr>
                        <a:t>Core KPI</a:t>
                      </a:r>
                      <a:endParaRPr lang="en-US" sz="14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nSpc>
                          <a:spcPct val="107000"/>
                        </a:lnSpc>
                        <a:spcBef>
                          <a:spcPts val="0"/>
                        </a:spcBef>
                        <a:spcAft>
                          <a:spcPts val="1200"/>
                        </a:spcAft>
                        <a:buFont typeface="Symbol" panose="05050102010706020507" pitchFamily="18" charset="2"/>
                        <a:buNone/>
                      </a:pPr>
                      <a:r>
                        <a:rPr lang="en-US" sz="1400" dirty="0">
                          <a:effectLst/>
                        </a:rPr>
                        <a:t>Additional KPI</a:t>
                      </a:r>
                      <a:endParaRPr lang="en-US" sz="1400" b="1"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410512">
                <a:tc>
                  <a:txBody>
                    <a:bodyPr/>
                    <a:lstStyle/>
                    <a:p>
                      <a:pPr marL="0" marR="0">
                        <a:lnSpc>
                          <a:spcPct val="107000"/>
                        </a:lnSpc>
                        <a:spcBef>
                          <a:spcPts val="0"/>
                        </a:spcBef>
                        <a:spcAft>
                          <a:spcPts val="1200"/>
                        </a:spcAft>
                      </a:pPr>
                      <a:r>
                        <a:rPr lang="en-US" sz="1200" dirty="0">
                          <a:effectLst/>
                        </a:rPr>
                        <a:t>Forecasting</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nSpc>
                          <a:spcPct val="107000"/>
                        </a:lnSpc>
                        <a:spcBef>
                          <a:spcPts val="0"/>
                        </a:spcBef>
                        <a:spcAft>
                          <a:spcPts val="0"/>
                        </a:spcAft>
                        <a:buFont typeface="Symbol" panose="05050102010706020507" pitchFamily="18" charset="2"/>
                        <a:buChar char=""/>
                      </a:pPr>
                      <a:r>
                        <a:rPr lang="en-US" sz="1200" dirty="0">
                          <a:effectLst/>
                        </a:rPr>
                        <a:t>Forecast accuracy </a:t>
                      </a:r>
                    </a:p>
                    <a:p>
                      <a:pPr marL="177800" marR="0" lvl="0" indent="-177800">
                        <a:lnSpc>
                          <a:spcPct val="107000"/>
                        </a:lnSpc>
                        <a:spcBef>
                          <a:spcPts val="0"/>
                        </a:spcBef>
                        <a:spcAft>
                          <a:spcPts val="0"/>
                        </a:spcAft>
                        <a:buFont typeface="Symbol" panose="05050102010706020507" pitchFamily="18" charset="2"/>
                        <a:buChar char=""/>
                      </a:pPr>
                      <a:r>
                        <a:rPr lang="en-US" sz="1200" dirty="0">
                          <a:effectLst/>
                        </a:rPr>
                        <a:t>Source of funds</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Supply plan accuracy</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1231535">
                <a:tc>
                  <a:txBody>
                    <a:bodyPr/>
                    <a:lstStyle/>
                    <a:p>
                      <a:pPr marL="0" marR="0">
                        <a:lnSpc>
                          <a:spcPct val="107000"/>
                        </a:lnSpc>
                        <a:spcBef>
                          <a:spcPts val="0"/>
                        </a:spcBef>
                        <a:spcAft>
                          <a:spcPts val="1200"/>
                        </a:spcAft>
                      </a:pPr>
                      <a:r>
                        <a:rPr lang="en-US" sz="1200">
                          <a:effectLst/>
                        </a:rPr>
                        <a:t>Procurement</a:t>
                      </a:r>
                      <a:endParaRPr lang="en-US" sz="120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Vendor on-time and in full delivery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 of international reference price</a:t>
                      </a:r>
                      <a:r>
                        <a:rPr lang="en-US" sz="1200" kern="1200" baseline="0" dirty="0">
                          <a:effectLst/>
                        </a:rPr>
                        <a:t> paid</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Number of emergency orders placed on vendors, as a % of total orders placed</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Supplier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Procurement methods employed</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Percentage of product selection based on NEML</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Customs clearance time</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1847303">
                <a:tc>
                  <a:txBody>
                    <a:bodyPr/>
                    <a:lstStyle/>
                    <a:p>
                      <a:pPr marL="0" marR="0">
                        <a:lnSpc>
                          <a:spcPct val="107000"/>
                        </a:lnSpc>
                        <a:spcBef>
                          <a:spcPts val="0"/>
                        </a:spcBef>
                        <a:spcAft>
                          <a:spcPts val="1200"/>
                        </a:spcAft>
                      </a:pPr>
                      <a:r>
                        <a:rPr lang="en-US" sz="1200">
                          <a:effectLst/>
                        </a:rPr>
                        <a:t>Warehousing and inventory management</a:t>
                      </a:r>
                      <a:endParaRPr lang="en-US" sz="120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Stocked according to plan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err="1">
                          <a:effectLst/>
                        </a:rPr>
                        <a:t>Stockout</a:t>
                      </a:r>
                      <a:r>
                        <a:rPr lang="en-US" sz="1200" b="1" u="sng" kern="1200" dirty="0">
                          <a:effectLst/>
                        </a:rPr>
                        <a:t> rate by tracer commodity by level in</a:t>
                      </a:r>
                      <a:r>
                        <a:rPr lang="en-US" sz="1200" b="1" u="sng" kern="1200" baseline="0" dirty="0">
                          <a:effectLst/>
                        </a:rPr>
                        <a:t> the system</a:t>
                      </a:r>
                      <a:endParaRPr lang="en-US" sz="1200" b="1" u="sng"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Stock accuracy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Order fill rate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Wastage from damage, theft and expiry </a:t>
                      </a:r>
                      <a:endParaRPr lang="en-US" sz="12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Stock turn per annum</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Number and duration</a:t>
                      </a:r>
                      <a:r>
                        <a:rPr lang="en-US" sz="1200" b="1" u="sng" kern="1200" baseline="0" dirty="0">
                          <a:effectLst/>
                        </a:rPr>
                        <a:t> of t</a:t>
                      </a:r>
                      <a:r>
                        <a:rPr lang="en-US" sz="1200" b="1" u="sng" kern="1200" dirty="0">
                          <a:effectLst/>
                        </a:rPr>
                        <a:t>emperature excursions in cold storage facility</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200" b="1" u="sng" kern="1200" dirty="0" err="1">
                          <a:effectLst/>
                        </a:rPr>
                        <a:t>Stockout</a:t>
                      </a:r>
                      <a:r>
                        <a:rPr lang="en-US" sz="1200" b="1" u="sng" kern="1200" dirty="0">
                          <a:effectLst/>
                        </a:rPr>
                        <a:t> rate of one or more tracer products by facility</a:t>
                      </a:r>
                      <a:endParaRPr lang="en-US" sz="1200" kern="1200" dirty="0">
                        <a:effectLst/>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Cost of warehousing operation</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Order turnaround time</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 of incoming batches tested for quality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 of batches tested that meet quality standards </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615768">
                <a:tc>
                  <a:txBody>
                    <a:bodyPr/>
                    <a:lstStyle/>
                    <a:p>
                      <a:pPr marL="0" marR="0">
                        <a:lnSpc>
                          <a:spcPct val="107000"/>
                        </a:lnSpc>
                        <a:spcBef>
                          <a:spcPts val="0"/>
                        </a:spcBef>
                        <a:spcAft>
                          <a:spcPts val="1200"/>
                        </a:spcAft>
                      </a:pPr>
                      <a:r>
                        <a:rPr lang="en-US" sz="1200">
                          <a:effectLst/>
                        </a:rPr>
                        <a:t>Distribution</a:t>
                      </a:r>
                      <a:endParaRPr lang="en-US" sz="120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On-time delivery to facility</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Percentage of orders placed by health facilities as emergency orders</a:t>
                      </a:r>
                      <a:endParaRPr lang="en-US" sz="12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Cost of distribution operation</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47165">
                <a:tc>
                  <a:txBody>
                    <a:bodyPr/>
                    <a:lstStyle/>
                    <a:p>
                      <a:pPr marL="0" marR="0">
                        <a:lnSpc>
                          <a:spcPct val="107000"/>
                        </a:lnSpc>
                        <a:spcBef>
                          <a:spcPts val="0"/>
                        </a:spcBef>
                        <a:spcAft>
                          <a:spcPts val="1200"/>
                        </a:spcAft>
                      </a:pPr>
                      <a:r>
                        <a:rPr lang="en-US" sz="1200" dirty="0">
                          <a:effectLst/>
                        </a:rPr>
                        <a:t>HR</a:t>
                      </a:r>
                      <a:endParaRPr lang="en-US" sz="1200" dirty="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b="1" u="sng" kern="1200" dirty="0">
                          <a:effectLst/>
                        </a:rPr>
                        <a:t>Staff turnover rate</a:t>
                      </a:r>
                      <a:endParaRPr lang="en-US" sz="1200" b="1" u="sng"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Percent of key positions vacant</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410512">
                <a:tc>
                  <a:txBody>
                    <a:bodyPr/>
                    <a:lstStyle/>
                    <a:p>
                      <a:pPr marL="0" marR="0">
                        <a:lnSpc>
                          <a:spcPct val="107000"/>
                        </a:lnSpc>
                        <a:spcBef>
                          <a:spcPts val="0"/>
                        </a:spcBef>
                        <a:spcAft>
                          <a:spcPts val="1200"/>
                        </a:spcAft>
                      </a:pPr>
                      <a:r>
                        <a:rPr lang="en-US" sz="1200">
                          <a:effectLst/>
                        </a:rPr>
                        <a:t>Data and information</a:t>
                      </a:r>
                      <a:endParaRPr lang="en-US" sz="1200">
                        <a:solidFill>
                          <a:schemeClr val="tx1"/>
                        </a:solidFill>
                        <a:effectLst/>
                        <a:latin typeface="Cabin"/>
                        <a:ea typeface="Cabin"/>
                        <a:cs typeface="Cabin"/>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Facility reporting rates on time</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en-US" sz="1200" kern="1200" dirty="0">
                          <a:effectLst/>
                        </a:rPr>
                        <a:t>Facility reporting rates (complete)</a:t>
                      </a:r>
                      <a:endParaRPr lang="en-US" sz="1200" kern="1200" dirty="0">
                        <a:solidFill>
                          <a:schemeClr val="tx1"/>
                        </a:solidFill>
                        <a:effectLst/>
                        <a:latin typeface="+mn-lt"/>
                        <a:ea typeface="+mn-ea"/>
                        <a:cs typeface="+mn-cs"/>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
        <p:nvSpPr>
          <p:cNvPr id="7" name="Title 2"/>
          <p:cNvSpPr txBox="1">
            <a:spLocks/>
          </p:cNvSpPr>
          <p:nvPr/>
        </p:nvSpPr>
        <p:spPr bwMode="auto">
          <a:xfrm>
            <a:off x="990600" y="304800"/>
            <a:ext cx="76962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endParaRPr lang="en-US" altLang="en-US" dirty="0"/>
          </a:p>
        </p:txBody>
      </p:sp>
      <p:sp>
        <p:nvSpPr>
          <p:cNvPr id="8" name="Rectangle 7"/>
          <p:cNvSpPr/>
          <p:nvPr/>
        </p:nvSpPr>
        <p:spPr bwMode="auto">
          <a:xfrm>
            <a:off x="5336843" y="6454890"/>
            <a:ext cx="2432713" cy="284571"/>
          </a:xfrm>
          <a:prstGeom prst="rec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lvl="0">
              <a:lnSpc>
                <a:spcPct val="107000"/>
              </a:lnSpc>
            </a:pPr>
            <a:r>
              <a:rPr lang="en-US" sz="1000" b="1" u="sng" dirty="0"/>
              <a:t>Bold-Underline= Facility KPIs</a:t>
            </a:r>
          </a:p>
        </p:txBody>
      </p:sp>
      <p:sp>
        <p:nvSpPr>
          <p:cNvPr id="6" name="Title 2"/>
          <p:cNvSpPr>
            <a:spLocks noGrp="1"/>
          </p:cNvSpPr>
          <p:nvPr>
            <p:ph type="title"/>
          </p:nvPr>
        </p:nvSpPr>
        <p:spPr>
          <a:xfrm>
            <a:off x="200025" y="152400"/>
            <a:ext cx="8729663" cy="945748"/>
          </a:xfrm>
        </p:spPr>
        <p:txBody>
          <a:bodyPr>
            <a:normAutofit fontScale="90000"/>
          </a:bodyPr>
          <a:lstStyle/>
          <a:p>
            <a:r>
              <a:rPr lang="en-US" altLang="en-US" sz="3600" dirty="0"/>
              <a:t>All Available NSCA 2.0 Key Performance Indicators Detail</a:t>
            </a:r>
          </a:p>
        </p:txBody>
      </p:sp>
      <p:sp>
        <p:nvSpPr>
          <p:cNvPr id="2" name="Slide Number Placeholder 1"/>
          <p:cNvSpPr>
            <a:spLocks noGrp="1"/>
          </p:cNvSpPr>
          <p:nvPr>
            <p:ph type="sldNum" sz="quarter" idx="12"/>
          </p:nvPr>
        </p:nvSpPr>
        <p:spPr>
          <a:xfrm>
            <a:off x="6931355" y="6461484"/>
            <a:ext cx="1905000" cy="291480"/>
          </a:xfrm>
        </p:spPr>
        <p:txBody>
          <a:bodyPr/>
          <a:lstStyle/>
          <a:p>
            <a:fld id="{B9F1CF4F-F94A-4E72-8A7A-1D90E0D98BB3}" type="slidenum">
              <a:rPr lang="en-US" altLang="en-US" smtClean="0"/>
              <a:pPr/>
              <a:t>58</a:t>
            </a:fld>
            <a:endParaRPr lang="en-US" altLang="en-US" dirty="0"/>
          </a:p>
        </p:txBody>
      </p:sp>
    </p:spTree>
    <p:extLst>
      <p:ext uri="{BB962C8B-B14F-4D97-AF65-F5344CB8AC3E}">
        <p14:creationId xmlns:p14="http://schemas.microsoft.com/office/powerpoint/2010/main" val="180454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defTabSz="342900">
              <a:defRPr/>
            </a:pPr>
            <a:fld id="{F1C838E6-2EFE-2E47-BF15-73F64BC0A44F}" type="datetime1">
              <a:rPr lang="en-US"/>
              <a:pPr defTabSz="342900">
                <a:defRPr/>
              </a:pPr>
              <a:t>12/21/2018</a:t>
            </a:fld>
            <a:endParaRPr lang="en-US"/>
          </a:p>
        </p:txBody>
      </p:sp>
      <p:sp>
        <p:nvSpPr>
          <p:cNvPr id="6" name="Slide Number Placeholder 5"/>
          <p:cNvSpPr>
            <a:spLocks noGrp="1"/>
          </p:cNvSpPr>
          <p:nvPr>
            <p:ph type="sldNum" sz="quarter" idx="4"/>
          </p:nvPr>
        </p:nvSpPr>
        <p:spPr/>
        <p:txBody>
          <a:bodyPr/>
          <a:lstStyle/>
          <a:p>
            <a:pPr defTabSz="342900">
              <a:defRPr/>
            </a:pPr>
            <a:fld id="{42782948-4DBE-204D-AB9E-B65E067054AE}" type="slidenum">
              <a:rPr lang="en-US"/>
              <a:pPr defTabSz="342900">
                <a:defRPr/>
              </a:pPr>
              <a:t>6</a:t>
            </a:fld>
            <a:endParaRPr lang="en-US"/>
          </a:p>
        </p:txBody>
      </p:sp>
      <p:sp>
        <p:nvSpPr>
          <p:cNvPr id="8" name="Title 7"/>
          <p:cNvSpPr>
            <a:spLocks noGrp="1"/>
          </p:cNvSpPr>
          <p:nvPr>
            <p:ph type="title"/>
          </p:nvPr>
        </p:nvSpPr>
        <p:spPr>
          <a:xfrm>
            <a:off x="203200" y="208659"/>
            <a:ext cx="6654800" cy="954107"/>
          </a:xfrm>
        </p:spPr>
        <p:txBody>
          <a:bodyPr/>
          <a:lstStyle/>
          <a:p>
            <a:r>
              <a:rPr lang="en-US" b="1" dirty="0">
                <a:solidFill>
                  <a:srgbClr val="C00000"/>
                </a:solidFill>
              </a:rPr>
              <a:t>GENERAL PURPOSE OF NSCA 2.0</a:t>
            </a:r>
            <a:endParaRPr lang="en-US" dirty="0">
              <a:solidFill>
                <a:srgbClr val="C00000"/>
              </a:solidFill>
            </a:endParaRPr>
          </a:p>
        </p:txBody>
      </p:sp>
      <p:sp>
        <p:nvSpPr>
          <p:cNvPr id="3" name="Rectangle 2"/>
          <p:cNvSpPr/>
          <p:nvPr/>
        </p:nvSpPr>
        <p:spPr>
          <a:xfrm>
            <a:off x="734095" y="1828801"/>
            <a:ext cx="8257505" cy="3785652"/>
          </a:xfrm>
          <a:prstGeom prst="rect">
            <a:avLst/>
          </a:prstGeom>
        </p:spPr>
        <p:txBody>
          <a:bodyPr wrap="square">
            <a:spAutoFit/>
          </a:bodyPr>
          <a:lstStyle/>
          <a:p>
            <a:pPr lvl="0"/>
            <a:r>
              <a:rPr lang="en-GB" sz="2400" b="1" dirty="0"/>
              <a:t>Performance Management </a:t>
            </a:r>
          </a:p>
          <a:p>
            <a:pPr marL="342900" indent="-342900">
              <a:buFont typeface="+mj-lt"/>
              <a:buAutoNum type="arabicPeriod"/>
            </a:pPr>
            <a:r>
              <a:rPr lang="en-US" sz="2400" dirty="0"/>
              <a:t>Measure supply chain capability, functionality and performance</a:t>
            </a:r>
          </a:p>
          <a:p>
            <a:pPr marL="342900" indent="-342900">
              <a:buFont typeface="+mj-lt"/>
              <a:buAutoNum type="arabicPeriod"/>
            </a:pPr>
            <a:r>
              <a:rPr lang="en-US" sz="2400" dirty="0"/>
              <a:t>Identify bottlenecks and gaps across the supply chain for improvement </a:t>
            </a:r>
          </a:p>
          <a:p>
            <a:pPr marL="342900" indent="-342900">
              <a:buFont typeface="+mj-lt"/>
              <a:buAutoNum type="arabicPeriod"/>
            </a:pPr>
            <a:r>
              <a:rPr lang="en-US" sz="2400" dirty="0"/>
              <a:t>Monitor the impact of specific supply chain improvement activities and/or investments</a:t>
            </a:r>
          </a:p>
          <a:p>
            <a:endParaRPr lang="en-US" sz="2400" b="1" dirty="0"/>
          </a:p>
          <a:p>
            <a:r>
              <a:rPr lang="en-US" sz="2400" b="1" dirty="0"/>
              <a:t>Planning Optimization</a:t>
            </a:r>
          </a:p>
          <a:p>
            <a:pPr marL="342900" indent="-342900">
              <a:buFont typeface="+mj-lt"/>
              <a:buAutoNum type="arabicPeriod" startAt="4"/>
            </a:pPr>
            <a:r>
              <a:rPr lang="en-US" sz="2400" dirty="0"/>
              <a:t>Inform country strategic planning, policy and management</a:t>
            </a:r>
            <a:endParaRPr lang="en-GB" sz="2400" dirty="0"/>
          </a:p>
          <a:p>
            <a:pPr marL="342900" indent="-342900">
              <a:buFont typeface="+mj-lt"/>
              <a:buAutoNum type="arabicPeriod" startAt="4"/>
            </a:pPr>
            <a:r>
              <a:rPr lang="en-US" sz="2400" dirty="0"/>
              <a:t>Inform and guide supply chain country and donor investments</a:t>
            </a:r>
          </a:p>
        </p:txBody>
      </p:sp>
    </p:spTree>
    <p:extLst>
      <p:ext uri="{BB962C8B-B14F-4D97-AF65-F5344CB8AC3E}">
        <p14:creationId xmlns:p14="http://schemas.microsoft.com/office/powerpoint/2010/main" val="250201845"/>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defTabSz="342900">
              <a:defRPr/>
            </a:pPr>
            <a:fld id="{F1C838E6-2EFE-2E47-BF15-73F64BC0A44F}" type="datetime1">
              <a:rPr lang="en-US"/>
              <a:pPr defTabSz="342900">
                <a:defRPr/>
              </a:pPr>
              <a:t>12/21/2018</a:t>
            </a:fld>
            <a:endParaRPr lang="en-US"/>
          </a:p>
        </p:txBody>
      </p:sp>
      <p:sp>
        <p:nvSpPr>
          <p:cNvPr id="6" name="Slide Number Placeholder 5"/>
          <p:cNvSpPr>
            <a:spLocks noGrp="1"/>
          </p:cNvSpPr>
          <p:nvPr>
            <p:ph type="sldNum" sz="quarter" idx="4"/>
          </p:nvPr>
        </p:nvSpPr>
        <p:spPr/>
        <p:txBody>
          <a:bodyPr/>
          <a:lstStyle/>
          <a:p>
            <a:pPr defTabSz="342900">
              <a:defRPr/>
            </a:pPr>
            <a:fld id="{42782948-4DBE-204D-AB9E-B65E067054AE}" type="slidenum">
              <a:rPr lang="en-US"/>
              <a:pPr defTabSz="342900">
                <a:defRPr/>
              </a:pPr>
              <a:t>7</a:t>
            </a:fld>
            <a:endParaRPr lang="en-US"/>
          </a:p>
        </p:txBody>
      </p:sp>
      <p:sp>
        <p:nvSpPr>
          <p:cNvPr id="8" name="Title 7"/>
          <p:cNvSpPr>
            <a:spLocks noGrp="1"/>
          </p:cNvSpPr>
          <p:nvPr>
            <p:ph type="title"/>
          </p:nvPr>
        </p:nvSpPr>
        <p:spPr>
          <a:xfrm>
            <a:off x="381000" y="304800"/>
            <a:ext cx="7543800" cy="954107"/>
          </a:xfrm>
        </p:spPr>
        <p:txBody>
          <a:bodyPr/>
          <a:lstStyle/>
          <a:p>
            <a:r>
              <a:rPr lang="en-US" b="1" dirty="0">
                <a:solidFill>
                  <a:srgbClr val="C00000"/>
                </a:solidFill>
              </a:rPr>
              <a:t>PURPOSE OF COUNTRY X’S NSCA 2.0</a:t>
            </a:r>
            <a:endParaRPr lang="en-US" dirty="0">
              <a:solidFill>
                <a:srgbClr val="C00000"/>
              </a:solidFill>
            </a:endParaRPr>
          </a:p>
        </p:txBody>
      </p:sp>
      <p:sp>
        <p:nvSpPr>
          <p:cNvPr id="3" name="Rectangle 2"/>
          <p:cNvSpPr/>
          <p:nvPr/>
        </p:nvSpPr>
        <p:spPr>
          <a:xfrm>
            <a:off x="618186" y="1828801"/>
            <a:ext cx="8373414" cy="4616648"/>
          </a:xfrm>
          <a:prstGeom prst="rect">
            <a:avLst/>
          </a:prstGeom>
        </p:spPr>
        <p:txBody>
          <a:bodyPr wrap="square">
            <a:spAutoFit/>
          </a:bodyPr>
          <a:lstStyle/>
          <a:p>
            <a:pPr marL="342900" indent="-342900">
              <a:buFont typeface="+mj-lt"/>
              <a:buAutoNum type="arabicPeriod"/>
            </a:pPr>
            <a:r>
              <a:rPr lang="en-US" sz="2400" dirty="0"/>
              <a:t>Provide a comprehensive view of Country X’s public sector pharmaceutical supply chain maturity and performance to inform further customization of interventions to directly address facility-level needs.  (CMS-supported sites)</a:t>
            </a:r>
          </a:p>
          <a:p>
            <a:pPr marL="342900" indent="-342900">
              <a:buFont typeface="+mj-lt"/>
              <a:buAutoNum type="arabicPeriod"/>
            </a:pPr>
            <a:r>
              <a:rPr lang="en-US" sz="2400" dirty="0"/>
              <a:t>Analyze and measure the performance and capability of the public sector supply chain.</a:t>
            </a:r>
          </a:p>
          <a:p>
            <a:pPr marL="342900" indent="-342900">
              <a:buFont typeface="+mj-lt"/>
              <a:buAutoNum type="arabicPeriod"/>
            </a:pPr>
            <a:r>
              <a:rPr lang="en-US" sz="2400" dirty="0"/>
              <a:t>Identify focus areas of opportunity for MOH planning and stakeholder coordination to inform the development of transformational plan(s) to guide system strengthening investments</a:t>
            </a:r>
          </a:p>
          <a:p>
            <a:pPr lvl="0"/>
            <a:endParaRPr lang="en-US" dirty="0"/>
          </a:p>
          <a:p>
            <a:pPr marL="342900" indent="-342900">
              <a:buFont typeface="+mj-lt"/>
              <a:buAutoNum type="arabicPeriod"/>
            </a:pPr>
            <a:endParaRPr lang="en-US" dirty="0"/>
          </a:p>
          <a:p>
            <a:pPr marL="342900" indent="-342900">
              <a:buFont typeface="+mj-lt"/>
              <a:buAutoNum type="arabicPeriod"/>
            </a:pPr>
            <a:endParaRPr lang="en-US" dirty="0"/>
          </a:p>
        </p:txBody>
      </p:sp>
    </p:spTree>
    <p:extLst>
      <p:ext uri="{BB962C8B-B14F-4D97-AF65-F5344CB8AC3E}">
        <p14:creationId xmlns:p14="http://schemas.microsoft.com/office/powerpoint/2010/main" val="1322669228"/>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8" name="Title 7"/>
          <p:cNvSpPr>
            <a:spLocks noGrp="1"/>
          </p:cNvSpPr>
          <p:nvPr>
            <p:ph type="title"/>
          </p:nvPr>
        </p:nvSpPr>
        <p:spPr>
          <a:xfrm>
            <a:off x="677333" y="520207"/>
            <a:ext cx="6858000" cy="523220"/>
          </a:xfrm>
        </p:spPr>
        <p:txBody>
          <a:bodyPr/>
          <a:lstStyle/>
          <a:p>
            <a:r>
              <a:rPr lang="en-US" b="1" dirty="0">
                <a:solidFill>
                  <a:srgbClr val="C00000"/>
                </a:solidFill>
              </a:rPr>
              <a:t>USE OF COUNTRY X’S NSCA 2.0</a:t>
            </a:r>
            <a:endParaRPr lang="en-US" dirty="0">
              <a:solidFill>
                <a:srgbClr val="C00000"/>
              </a:solidFill>
            </a:endParaRPr>
          </a:p>
        </p:txBody>
      </p:sp>
      <p:sp>
        <p:nvSpPr>
          <p:cNvPr id="3" name="Rectangle 2"/>
          <p:cNvSpPr/>
          <p:nvPr/>
        </p:nvSpPr>
        <p:spPr>
          <a:xfrm>
            <a:off x="711200" y="1295400"/>
            <a:ext cx="8128000" cy="4154984"/>
          </a:xfrm>
          <a:prstGeom prst="rect">
            <a:avLst/>
          </a:prstGeom>
        </p:spPr>
        <p:txBody>
          <a:bodyPr wrap="square">
            <a:spAutoFit/>
          </a:bodyPr>
          <a:lstStyle/>
          <a:p>
            <a:pPr marL="457200" lvl="0" indent="-457200">
              <a:buFont typeface="+mj-lt"/>
              <a:buAutoNum type="arabicPeriod"/>
            </a:pPr>
            <a:r>
              <a:rPr lang="en-US" sz="2400" dirty="0"/>
              <a:t>Aligning partners work plans to address found gaps or bottlenecks.</a:t>
            </a:r>
          </a:p>
          <a:p>
            <a:pPr marL="457200" lvl="0" indent="-457200">
              <a:buFont typeface="+mj-lt"/>
              <a:buAutoNum type="arabicPeriod"/>
            </a:pPr>
            <a:r>
              <a:rPr lang="en-US" sz="2400" dirty="0"/>
              <a:t>Document current performance and share best practices from site to site.</a:t>
            </a:r>
          </a:p>
          <a:p>
            <a:pPr marL="457200" lvl="0" indent="-457200">
              <a:buFont typeface="+mj-lt"/>
              <a:buAutoNum type="arabicPeriod"/>
            </a:pPr>
            <a:r>
              <a:rPr lang="en-US" sz="2400" dirty="0"/>
              <a:t>Advocacy tool for further funding.</a:t>
            </a:r>
          </a:p>
          <a:p>
            <a:pPr marL="457200" lvl="0" indent="-457200">
              <a:buFont typeface="+mj-lt"/>
              <a:buAutoNum type="arabicPeriod"/>
            </a:pPr>
            <a:r>
              <a:rPr lang="en-US" sz="2400" dirty="0"/>
              <a:t>Inform Government of County X and stakeholder investments in the public health supply chain.</a:t>
            </a:r>
          </a:p>
          <a:p>
            <a:pPr marL="457200" lvl="0" indent="-457200">
              <a:buFont typeface="+mj-lt"/>
              <a:buAutoNum type="arabicPeriod"/>
            </a:pPr>
            <a:r>
              <a:rPr lang="en-US" sz="2400" dirty="0"/>
              <a:t>Inform strategic planning with regard to Policy X, and the Country X Strategic Plan.</a:t>
            </a:r>
          </a:p>
          <a:p>
            <a:pPr marL="457200" lvl="0" indent="-457200">
              <a:buFont typeface="+mj-lt"/>
              <a:buAutoNum type="arabicPeriod"/>
            </a:pPr>
            <a:endParaRPr lang="en-US" sz="2400" dirty="0"/>
          </a:p>
          <a:p>
            <a:pPr marL="457200" lvl="0" indent="-457200">
              <a:buFont typeface="+mj-lt"/>
              <a:buAutoNum type="arabicPeriod"/>
            </a:pPr>
            <a:endParaRPr lang="en-US" sz="2400" dirty="0"/>
          </a:p>
        </p:txBody>
      </p:sp>
    </p:spTree>
    <p:extLst>
      <p:ext uri="{BB962C8B-B14F-4D97-AF65-F5344CB8AC3E}">
        <p14:creationId xmlns:p14="http://schemas.microsoft.com/office/powerpoint/2010/main" val="3649178310"/>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172200" cy="3539430"/>
          </a:xfrm>
        </p:spPr>
        <p:txBody>
          <a:bodyPr/>
          <a:lstStyle/>
          <a:p>
            <a:r>
              <a:rPr lang="en-US" dirty="0"/>
              <a:t>NSCA 2.0 Experience</a:t>
            </a:r>
            <a:br>
              <a:rPr lang="en-US" dirty="0"/>
            </a:br>
            <a:r>
              <a:rPr lang="en-US" dirty="0"/>
              <a:t/>
            </a:r>
            <a:br>
              <a:rPr lang="en-US" dirty="0"/>
            </a:br>
            <a:r>
              <a:rPr lang="en-US" i="1" dirty="0"/>
              <a:t>Country X Official Name</a:t>
            </a:r>
            <a:r>
              <a:rPr lang="en-US" i="1" dirty="0">
                <a:solidFill>
                  <a:schemeClr val="bg1"/>
                </a:solidFill>
              </a:rPr>
              <a:t>, Official Organization</a:t>
            </a:r>
            <a:r>
              <a:rPr lang="en-US" i="1" dirty="0"/>
              <a:t/>
            </a:r>
            <a:br>
              <a:rPr lang="en-US" i="1" dirty="0"/>
            </a:br>
            <a:r>
              <a:rPr lang="en-US" dirty="0"/>
              <a:t/>
            </a:r>
            <a:br>
              <a:rPr lang="en-US" dirty="0"/>
            </a:br>
            <a:r>
              <a:rPr lang="en-US" i="1" dirty="0"/>
              <a:t/>
            </a:r>
            <a:br>
              <a:rPr lang="en-US" i="1" dirty="0"/>
            </a:br>
            <a:endParaRPr lang="en-US" i="1" dirty="0"/>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12/21/2018</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Tree>
    <p:extLst>
      <p:ext uri="{BB962C8B-B14F-4D97-AF65-F5344CB8AC3E}">
        <p14:creationId xmlns:p14="http://schemas.microsoft.com/office/powerpoint/2010/main" val="1312513685"/>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7.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8.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NAME" val="Logo"/>
</p:tagLst>
</file>

<file path=ppt/tags/tag21.xml><?xml version="1.0" encoding="utf-8"?>
<p:tagLst xmlns:a="http://schemas.openxmlformats.org/drawingml/2006/main" xmlns:r="http://schemas.openxmlformats.org/officeDocument/2006/relationships" xmlns:p="http://schemas.openxmlformats.org/presentationml/2006/main">
  <p:tag name="NAME" val="Logo"/>
</p:tagLst>
</file>

<file path=ppt/tags/tag22.xml><?xml version="1.0" encoding="utf-8"?>
<p:tagLst xmlns:a="http://schemas.openxmlformats.org/drawingml/2006/main" xmlns:r="http://schemas.openxmlformats.org/officeDocument/2006/relationships" xmlns:p="http://schemas.openxmlformats.org/presentationml/2006/main">
  <p:tag name="NAME" val="SingleBoat"/>
</p:tagLst>
</file>

<file path=ppt/tags/tag23.xml><?xml version="1.0" encoding="utf-8"?>
<p:tagLst xmlns:a="http://schemas.openxmlformats.org/drawingml/2006/main" xmlns:r="http://schemas.openxmlformats.org/officeDocument/2006/relationships" xmlns:p="http://schemas.openxmlformats.org/presentationml/2006/main">
  <p:tag name="NAME" val="SingleBoat"/>
</p:tagLst>
</file>

<file path=ppt/tags/tag24.xml><?xml version="1.0" encoding="utf-8"?>
<p:tagLst xmlns:a="http://schemas.openxmlformats.org/drawingml/2006/main" xmlns:r="http://schemas.openxmlformats.org/officeDocument/2006/relationships" xmlns:p="http://schemas.openxmlformats.org/presentationml/2006/main">
  <p:tag name="NAME" val="SingleBoat"/>
</p:tagLst>
</file>

<file path=ppt/tags/tag25.xml><?xml version="1.0" encoding="utf-8"?>
<p:tagLst xmlns:a="http://schemas.openxmlformats.org/drawingml/2006/main" xmlns:r="http://schemas.openxmlformats.org/officeDocument/2006/relationships" xmlns:p="http://schemas.openxmlformats.org/presentationml/2006/main">
  <p:tag name="NAME" val="SingleBoat"/>
</p:tagLst>
</file>

<file path=ppt/tags/tag26.xml><?xml version="1.0" encoding="utf-8"?>
<p:tagLst xmlns:a="http://schemas.openxmlformats.org/drawingml/2006/main" xmlns:r="http://schemas.openxmlformats.org/officeDocument/2006/relationships" xmlns:p="http://schemas.openxmlformats.org/presentationml/2006/main">
  <p:tag name="NAME" val="SingleBoat"/>
</p:tagLst>
</file>

<file path=ppt/tags/tag27.xml><?xml version="1.0" encoding="utf-8"?>
<p:tagLst xmlns:a="http://schemas.openxmlformats.org/drawingml/2006/main" xmlns:r="http://schemas.openxmlformats.org/officeDocument/2006/relationships" xmlns:p="http://schemas.openxmlformats.org/presentationml/2006/main">
  <p:tag name="NAME" val="SingleBoat"/>
</p:tagLst>
</file>

<file path=ppt/tags/tag28.xml><?xml version="1.0" encoding="utf-8"?>
<p:tagLst xmlns:a="http://schemas.openxmlformats.org/drawingml/2006/main" xmlns:r="http://schemas.openxmlformats.org/officeDocument/2006/relationships" xmlns:p="http://schemas.openxmlformats.org/presentationml/2006/main">
  <p:tag name="NAME" val="SingleBoat"/>
</p:tagLst>
</file>

<file path=ppt/tags/tag29.xml><?xml version="1.0" encoding="utf-8"?>
<p:tagLst xmlns:a="http://schemas.openxmlformats.org/drawingml/2006/main" xmlns:r="http://schemas.openxmlformats.org/officeDocument/2006/relationships" xmlns:p="http://schemas.openxmlformats.org/presentationml/2006/main">
  <p:tag name="NAME" val="SingleBoat"/>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UVaNioeQEy1srSxzx_jYw"/>
</p:tagLst>
</file>

<file path=ppt/tags/tag30.xml><?xml version="1.0" encoding="utf-8"?>
<p:tagLst xmlns:a="http://schemas.openxmlformats.org/drawingml/2006/main" xmlns:r="http://schemas.openxmlformats.org/officeDocument/2006/relationships" xmlns:p="http://schemas.openxmlformats.org/presentationml/2006/main">
  <p:tag name="NAME" val="SingleBoat"/>
</p:tagLst>
</file>

<file path=ppt/tags/tag31.xml><?xml version="1.0" encoding="utf-8"?>
<p:tagLst xmlns:a="http://schemas.openxmlformats.org/drawingml/2006/main" xmlns:r="http://schemas.openxmlformats.org/officeDocument/2006/relationships" xmlns:p="http://schemas.openxmlformats.org/presentationml/2006/main">
  <p:tag name="NAME" val="SingleBoatShape"/>
</p:tagLst>
</file>

<file path=ppt/tags/tag32.xml><?xml version="1.0" encoding="utf-8"?>
<p:tagLst xmlns:a="http://schemas.openxmlformats.org/drawingml/2006/main" xmlns:r="http://schemas.openxmlformats.org/officeDocument/2006/relationships" xmlns:p="http://schemas.openxmlformats.org/presentationml/2006/main">
  <p:tag name="NAME" val="SingleBoatText"/>
</p:tagLst>
</file>

<file path=ppt/tags/tag33.xml><?xml version="1.0" encoding="utf-8"?>
<p:tagLst xmlns:a="http://schemas.openxmlformats.org/drawingml/2006/main" xmlns:r="http://schemas.openxmlformats.org/officeDocument/2006/relationships" xmlns:p="http://schemas.openxmlformats.org/presentationml/2006/main">
  <p:tag name="NAME" val="SingleBoatShape"/>
</p:tagLst>
</file>

<file path=ppt/tags/tag34.xml><?xml version="1.0" encoding="utf-8"?>
<p:tagLst xmlns:a="http://schemas.openxmlformats.org/drawingml/2006/main" xmlns:r="http://schemas.openxmlformats.org/officeDocument/2006/relationships" xmlns:p="http://schemas.openxmlformats.org/presentationml/2006/main">
  <p:tag name="NAME" val="SingleBoatText"/>
</p:tagLst>
</file>

<file path=ppt/tags/tag35.xml><?xml version="1.0" encoding="utf-8"?>
<p:tagLst xmlns:a="http://schemas.openxmlformats.org/drawingml/2006/main" xmlns:r="http://schemas.openxmlformats.org/officeDocument/2006/relationships" xmlns:p="http://schemas.openxmlformats.org/presentationml/2006/main">
  <p:tag name="NAME" val="SingleBoatShape"/>
</p:tagLst>
</file>

<file path=ppt/tags/tag36.xml><?xml version="1.0" encoding="utf-8"?>
<p:tagLst xmlns:a="http://schemas.openxmlformats.org/drawingml/2006/main" xmlns:r="http://schemas.openxmlformats.org/officeDocument/2006/relationships" xmlns:p="http://schemas.openxmlformats.org/presentationml/2006/main">
  <p:tag name="NAME" val="SingleBoatText"/>
</p:tagLst>
</file>

<file path=ppt/tags/tag37.xml><?xml version="1.0" encoding="utf-8"?>
<p:tagLst xmlns:a="http://schemas.openxmlformats.org/drawingml/2006/main" xmlns:r="http://schemas.openxmlformats.org/officeDocument/2006/relationships" xmlns:p="http://schemas.openxmlformats.org/presentationml/2006/main">
  <p:tag name="NAME" val="SingleBoatShape"/>
</p:tagLst>
</file>

<file path=ppt/tags/tag38.xml><?xml version="1.0" encoding="utf-8"?>
<p:tagLst xmlns:a="http://schemas.openxmlformats.org/drawingml/2006/main" xmlns:r="http://schemas.openxmlformats.org/officeDocument/2006/relationships" xmlns:p="http://schemas.openxmlformats.org/presentationml/2006/main">
  <p:tag name="NAME" val="SingleBoatText"/>
</p:tagLst>
</file>

<file path=ppt/tags/tag39.xml><?xml version="1.0" encoding="utf-8"?>
<p:tagLst xmlns:a="http://schemas.openxmlformats.org/drawingml/2006/main" xmlns:r="http://schemas.openxmlformats.org/officeDocument/2006/relationships" xmlns:p="http://schemas.openxmlformats.org/presentationml/2006/main">
  <p:tag name="NAME" val="SingleBoatShape"/>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40.xml><?xml version="1.0" encoding="utf-8"?>
<p:tagLst xmlns:a="http://schemas.openxmlformats.org/drawingml/2006/main" xmlns:r="http://schemas.openxmlformats.org/officeDocument/2006/relationships" xmlns:p="http://schemas.openxmlformats.org/presentationml/2006/main">
  <p:tag name="NAME" val="SingleBoatText"/>
</p:tagLst>
</file>

<file path=ppt/tags/tag41.xml><?xml version="1.0" encoding="utf-8"?>
<p:tagLst xmlns:a="http://schemas.openxmlformats.org/drawingml/2006/main" xmlns:r="http://schemas.openxmlformats.org/officeDocument/2006/relationships" xmlns:p="http://schemas.openxmlformats.org/presentationml/2006/main">
  <p:tag name="NAME" val="SingleBoat"/>
</p:tagLst>
</file>

<file path=ppt/tags/tag42.xml><?xml version="1.0" encoding="utf-8"?>
<p:tagLst xmlns:a="http://schemas.openxmlformats.org/drawingml/2006/main" xmlns:r="http://schemas.openxmlformats.org/officeDocument/2006/relationships" xmlns:p="http://schemas.openxmlformats.org/presentationml/2006/main">
  <p:tag name="NAME" val="SingleBoat"/>
</p:tagLst>
</file>

<file path=ppt/tags/tag43.xml><?xml version="1.0" encoding="utf-8"?>
<p:tagLst xmlns:a="http://schemas.openxmlformats.org/drawingml/2006/main" xmlns:r="http://schemas.openxmlformats.org/officeDocument/2006/relationships" xmlns:p="http://schemas.openxmlformats.org/presentationml/2006/main">
  <p:tag name="NAME" val="SingleBoatShape"/>
</p:tagLst>
</file>

<file path=ppt/tags/tag44.xml><?xml version="1.0" encoding="utf-8"?>
<p:tagLst xmlns:a="http://schemas.openxmlformats.org/drawingml/2006/main" xmlns:r="http://schemas.openxmlformats.org/officeDocument/2006/relationships" xmlns:p="http://schemas.openxmlformats.org/presentationml/2006/main">
  <p:tag name="NAME" val="SingleBoatText"/>
</p:tagLst>
</file>

<file path=ppt/tags/tag45.xml><?xml version="1.0" encoding="utf-8"?>
<p:tagLst xmlns:a="http://schemas.openxmlformats.org/drawingml/2006/main" xmlns:r="http://schemas.openxmlformats.org/officeDocument/2006/relationships" xmlns:p="http://schemas.openxmlformats.org/presentationml/2006/main">
  <p:tag name="NAME" val="SingleBoatShape"/>
</p:tagLst>
</file>

<file path=ppt/tags/tag46.xml><?xml version="1.0" encoding="utf-8"?>
<p:tagLst xmlns:a="http://schemas.openxmlformats.org/drawingml/2006/main" xmlns:r="http://schemas.openxmlformats.org/officeDocument/2006/relationships" xmlns:p="http://schemas.openxmlformats.org/presentationml/2006/main">
  <p:tag name="NAME" val="SingleBoatText"/>
</p:tagLst>
</file>

<file path=ppt/tags/tag47.xml><?xml version="1.0" encoding="utf-8"?>
<p:tagLst xmlns:a="http://schemas.openxmlformats.org/drawingml/2006/main" xmlns:r="http://schemas.openxmlformats.org/officeDocument/2006/relationships" xmlns:p="http://schemas.openxmlformats.org/presentationml/2006/main">
  <p:tag name="NAME" val="SingleBoatShape"/>
</p:tagLst>
</file>

<file path=ppt/tags/tag48.xml><?xml version="1.0" encoding="utf-8"?>
<p:tagLst xmlns:a="http://schemas.openxmlformats.org/drawingml/2006/main" xmlns:r="http://schemas.openxmlformats.org/officeDocument/2006/relationships" xmlns:p="http://schemas.openxmlformats.org/presentationml/2006/main">
  <p:tag name="NAME" val="SingleBoatText"/>
</p:tagLst>
</file>

<file path=ppt/tags/tag49.xml><?xml version="1.0" encoding="utf-8"?>
<p:tagLst xmlns:a="http://schemas.openxmlformats.org/drawingml/2006/main" xmlns:r="http://schemas.openxmlformats.org/officeDocument/2006/relationships" xmlns:p="http://schemas.openxmlformats.org/presentationml/2006/main">
  <p:tag name="NAME" val="SingleBoatShape"/>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50.xml><?xml version="1.0" encoding="utf-8"?>
<p:tagLst xmlns:a="http://schemas.openxmlformats.org/drawingml/2006/main" xmlns:r="http://schemas.openxmlformats.org/officeDocument/2006/relationships" xmlns:p="http://schemas.openxmlformats.org/presentationml/2006/main">
  <p:tag name="NAME" val="SingleBoatText"/>
</p:tagLst>
</file>

<file path=ppt/tags/tag51.xml><?xml version="1.0" encoding="utf-8"?>
<p:tagLst xmlns:a="http://schemas.openxmlformats.org/drawingml/2006/main" xmlns:r="http://schemas.openxmlformats.org/officeDocument/2006/relationships" xmlns:p="http://schemas.openxmlformats.org/presentationml/2006/main">
  <p:tag name="NAME" val="SingleBoatShape"/>
</p:tagLst>
</file>

<file path=ppt/tags/tag52.xml><?xml version="1.0" encoding="utf-8"?>
<p:tagLst xmlns:a="http://schemas.openxmlformats.org/drawingml/2006/main" xmlns:r="http://schemas.openxmlformats.org/officeDocument/2006/relationships" xmlns:p="http://schemas.openxmlformats.org/presentationml/2006/main">
  <p:tag name="NAME" val="SingleBoatText"/>
</p:tagLst>
</file>

<file path=ppt/tags/tag53.xml><?xml version="1.0" encoding="utf-8"?>
<p:tagLst xmlns:a="http://schemas.openxmlformats.org/drawingml/2006/main" xmlns:r="http://schemas.openxmlformats.org/officeDocument/2006/relationships" xmlns:p="http://schemas.openxmlformats.org/presentationml/2006/main">
  <p:tag name="NAME" val="SingleBoatShape"/>
</p:tagLst>
</file>

<file path=ppt/tags/tag54.xml><?xml version="1.0" encoding="utf-8"?>
<p:tagLst xmlns:a="http://schemas.openxmlformats.org/drawingml/2006/main" xmlns:r="http://schemas.openxmlformats.org/officeDocument/2006/relationships" xmlns:p="http://schemas.openxmlformats.org/presentationml/2006/main">
  <p:tag name="NAME" val="SingleBoatText"/>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heme/theme1.xml><?xml version="1.0" encoding="utf-8"?>
<a:theme xmlns:a="http://schemas.openxmlformats.org/drawingml/2006/main" name="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Firm Format - template_Blue">
  <a:themeElements>
    <a:clrScheme name="Cyan_blu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McKinsey Blue with Orang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clrMap bg1="lt1" tx1="dk1" bg2="lt2" tx2="dk2" accent1="accent1" accent2="accent2" accent3="accent3" accent4="accent4" accent5="accent5" accent6="accent6" hlink="hlink" folHlink="folHlink"/>
    </a:extraClrScheme>
    <a:extraClrScheme>
      <a:clrScheme name="McKinsey Blue with Pink">
        <a:dk1>
          <a:srgbClr val="000000"/>
        </a:dk1>
        <a:lt1>
          <a:srgbClr val="FFFFFF"/>
        </a:lt1>
        <a:dk2>
          <a:srgbClr val="002960"/>
        </a:dk2>
        <a:lt2>
          <a:srgbClr val="FFFFFF"/>
        </a:lt2>
        <a:accent1>
          <a:srgbClr val="C5C5C5"/>
        </a:accent1>
        <a:accent2>
          <a:srgbClr val="00ADEF"/>
        </a:accent2>
        <a:accent3>
          <a:srgbClr val="006983"/>
        </a:accent3>
        <a:accent4>
          <a:srgbClr val="002960"/>
        </a:accent4>
        <a:accent5>
          <a:srgbClr val="AD005B"/>
        </a:accent5>
        <a:accent6>
          <a:srgbClr val="808080"/>
        </a:accent6>
        <a:hlink>
          <a:srgbClr val="006983"/>
        </a:hlink>
        <a:folHlink>
          <a:srgbClr val="3333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Firm Format - template - blue - normal" id="{DFFC87FE-E378-48E5-880C-429190FD33BA}" vid="{9B5EF60C-54F3-4236-9E99-4AFEC72687A9}"/>
    </a:ext>
  </a:extLst>
</a:theme>
</file>

<file path=ppt/theme/theme4.xml><?xml version="1.0" encoding="utf-8"?>
<a:theme xmlns:a="http://schemas.openxmlformats.org/drawingml/2006/main" name="5_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4.3-Template_4.29.2016</Template>
  <TotalTime>18481</TotalTime>
  <Words>3269</Words>
  <Application>Microsoft Office PowerPoint</Application>
  <PresentationFormat>On-screen Show (4:3)</PresentationFormat>
  <Paragraphs>673</Paragraphs>
  <Slides>58</Slides>
  <Notes>25</Notes>
  <HiddenSlides>1</HiddenSlides>
  <MMClips>0</MMClips>
  <ScaleCrop>false</ScaleCrop>
  <HeadingPairs>
    <vt:vector size="6" baseType="variant">
      <vt:variant>
        <vt:lpstr>Theme</vt:lpstr>
      </vt:variant>
      <vt:variant>
        <vt:i4>4</vt:i4>
      </vt:variant>
      <vt:variant>
        <vt:lpstr>Embedded OLE Servers</vt:lpstr>
      </vt:variant>
      <vt:variant>
        <vt:i4>2</vt:i4>
      </vt:variant>
      <vt:variant>
        <vt:lpstr>Slide Titles</vt:lpstr>
      </vt:variant>
      <vt:variant>
        <vt:i4>58</vt:i4>
      </vt:variant>
    </vt:vector>
  </HeadingPairs>
  <TitlesOfParts>
    <vt:vector size="64" baseType="lpstr">
      <vt:lpstr>4.3-Template_4.29.2016</vt:lpstr>
      <vt:lpstr>1_4.3-Template_4.29.2016</vt:lpstr>
      <vt:lpstr>Firm Format - template_Blue</vt:lpstr>
      <vt:lpstr>5_4.3-Template_4.29.2016</vt:lpstr>
      <vt:lpstr>think-cell Slide</vt:lpstr>
      <vt:lpstr>Document</vt:lpstr>
      <vt:lpstr>1. National Supply Chain Assessment  2.0    SUPPLY CHAIN MAPPING WORKSHOP  Month Day, Year   </vt:lpstr>
      <vt:lpstr>PowerPoint Presentation</vt:lpstr>
      <vt:lpstr>PowerPoint Presentation</vt:lpstr>
      <vt:lpstr>NSCA 2.0 BACKGROUND &amp; PURPOSE  Country X Official Name, Official Organization   </vt:lpstr>
      <vt:lpstr>NSCA 2.0 – Sources</vt:lpstr>
      <vt:lpstr>GENERAL PURPOSE OF NSCA 2.0</vt:lpstr>
      <vt:lpstr>PURPOSE OF COUNTRY X’S NSCA 2.0</vt:lpstr>
      <vt:lpstr>USE OF COUNTRY X’S NSCA 2.0</vt:lpstr>
      <vt:lpstr>NSCA 2.0 Experience  Country X Official Name, Official Organization   </vt:lpstr>
      <vt:lpstr>THE NSCA 2.0 HAS 3 PARTS</vt:lpstr>
      <vt:lpstr>PowerPoint Presentation</vt:lpstr>
      <vt:lpstr>NSCA – Supply Chain Maps  Country X Official Name, Official Organization    </vt:lpstr>
      <vt:lpstr>SUPPLY CHAIN MAPPING</vt:lpstr>
      <vt:lpstr>SUPPLY CHAIN MAPPING</vt:lpstr>
      <vt:lpstr>Example Complex Supply Chain Map</vt:lpstr>
      <vt:lpstr>Example Global to Patient Supply Chain with supply redistribution Map</vt:lpstr>
      <vt:lpstr>VERY Clear Example of a Unified Supply Chain Map</vt:lpstr>
      <vt:lpstr>Example – Map of Parallel Supply Chains</vt:lpstr>
      <vt:lpstr>NSCA – Capability Maturity Model  Official Name, Official Organization (NSCA Central Team lead)    </vt:lpstr>
      <vt:lpstr>CAPABILITY AND FUNCTIONALITY ASSESSMENT </vt:lpstr>
      <vt:lpstr>CAPABILITY MATURITY MODEL</vt:lpstr>
      <vt:lpstr>NSCA 2.0 HAS 11 FUNCTIONAL AREAS THAT ARE MEASURED AS PART OF THE ASSESSMENT</vt:lpstr>
      <vt:lpstr>Definitions of Level of Maturity and Contribution to the Overall CMM Score</vt:lpstr>
      <vt:lpstr>Country X NSCA 2.0 LMIS CMM Findings</vt:lpstr>
      <vt:lpstr>PowerPoint Presentation</vt:lpstr>
      <vt:lpstr>NSCA – Key Performance Indicators  Country X Official Name, Official Organization (IP/NSCA Team Member)   </vt:lpstr>
      <vt:lpstr>Criteria for inclusion of additional KPIs</vt:lpstr>
      <vt:lpstr>Key Performance Indicators to be used in Country X NSCA</vt:lpstr>
      <vt:lpstr>NSCA – Tracer Commodities  Country X Official Name, Official Organization    </vt:lpstr>
      <vt:lpstr>Tracer Commodity Criteria</vt:lpstr>
      <vt:lpstr>TRACER COMMODITIES for country X NSCA</vt:lpstr>
      <vt:lpstr>Uganda NSCA Preparation  Country X Official Name, Official Organization</vt:lpstr>
      <vt:lpstr>NSCA Preparation</vt:lpstr>
      <vt:lpstr>NSCA Preparation</vt:lpstr>
      <vt:lpstr>NSCA Preparation</vt:lpstr>
      <vt:lpstr>NSCA Preparation</vt:lpstr>
      <vt:lpstr>PowerPoint Presentation</vt:lpstr>
      <vt:lpstr>II. SUPPLY CHAIN  MAPPING STAKEHOLDER GROUPS DISCUSSION GUIDE  Official Name, Official Organization </vt:lpstr>
      <vt:lpstr>Discuss the product and information flows within the supply chain(s) and create a supply chain map</vt:lpstr>
      <vt:lpstr>GROUP WORK: Supply Chain Mapping</vt:lpstr>
      <vt:lpstr>Take 15 minutes to draw your map…</vt:lpstr>
      <vt:lpstr>SPANNER!!!</vt:lpstr>
      <vt:lpstr>GROUP WORK Cont’d</vt:lpstr>
      <vt:lpstr>III. SUPPLY CHAIN  MAPPING GROUPS  FEEDBACK/VALIDATION  Official Name, Official Organization (Someone who can facilitate discussion while keeping things moving.  Find areas of consensus, then build on them.)  </vt:lpstr>
      <vt:lpstr>II. Country X NSCA Timeline  Official Name, Official Organization</vt:lpstr>
      <vt:lpstr>NSCA Timeline</vt:lpstr>
      <vt:lpstr>The USAID NSCA 2.0 spans the Global Fund Supply Chain Diagnostic from Stage 1 to Mid Stage 6</vt:lpstr>
      <vt:lpstr>II. Uganda NSCA Sample  Name, Organization </vt:lpstr>
      <vt:lpstr>Sample</vt:lpstr>
      <vt:lpstr>Activity – CMM with Tablets and report out  Official Name, Organization </vt:lpstr>
      <vt:lpstr>The tablet will be used to collect the data at the peripheral, middle and Central levels of the supply chain. </vt:lpstr>
      <vt:lpstr>The tablet has a touch-screen, dragging your finger on the touchscreen lets you navigate and tapping your finger lets you select a function</vt:lpstr>
      <vt:lpstr>Open the CTO Survey app to start collecting data the data</vt:lpstr>
      <vt:lpstr>Select the appropriate form for the type of center you are evaluating</vt:lpstr>
      <vt:lpstr>Once you selected the form, drag your finger to THE RIGHT to start entering data in the tablet. You can go back at any time by swiping left. </vt:lpstr>
      <vt:lpstr>Parking lot and Report out</vt:lpstr>
      <vt:lpstr>Thank you!</vt:lpstr>
      <vt:lpstr>All Available NSCA 2.0 Key Performance Indicators Detail</vt:lpstr>
    </vt:vector>
  </TitlesOfParts>
  <Company>USAID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 COVER OPTION TITLE GOES HERE CAN  RUN THREE LINES</dc:title>
  <dc:creator>USAID</dc:creator>
  <cp:lastModifiedBy>Kevin Pilz</cp:lastModifiedBy>
  <cp:revision>450</cp:revision>
  <dcterms:created xsi:type="dcterms:W3CDTF">2016-05-03T20:02:08Z</dcterms:created>
  <dcterms:modified xsi:type="dcterms:W3CDTF">2018-12-21T18:28:42Z</dcterms:modified>
</cp:coreProperties>
</file>